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4"/>
  </p:sldMasterIdLst>
  <p:notesMasterIdLst>
    <p:notesMasterId r:id="rId25"/>
  </p:notesMasterIdLst>
  <p:handoutMasterIdLst>
    <p:handoutMasterId r:id="rId26"/>
  </p:handoutMasterIdLst>
  <p:sldIdLst>
    <p:sldId id="257" r:id="rId5"/>
    <p:sldId id="258" r:id="rId6"/>
    <p:sldId id="275" r:id="rId7"/>
    <p:sldId id="260" r:id="rId8"/>
    <p:sldId id="261" r:id="rId9"/>
    <p:sldId id="262" r:id="rId10"/>
    <p:sldId id="263" r:id="rId11"/>
    <p:sldId id="277" r:id="rId12"/>
    <p:sldId id="278" r:id="rId13"/>
    <p:sldId id="272" r:id="rId14"/>
    <p:sldId id="264" r:id="rId15"/>
    <p:sldId id="265" r:id="rId16"/>
    <p:sldId id="266" r:id="rId17"/>
    <p:sldId id="267" r:id="rId18"/>
    <p:sldId id="268" r:id="rId19"/>
    <p:sldId id="273" r:id="rId20"/>
    <p:sldId id="270" r:id="rId21"/>
    <p:sldId id="276" r:id="rId22"/>
    <p:sldId id="259" r:id="rId23"/>
    <p:sldId id="274" r:id="rId2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ostockhallcps.co.uk/supporting-our-children-and-families/" TargetMode="Externa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ostockhallcps.co.uk/supporting-our-children-and-families/" TargetMode="External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B851FE-1322-4241-B06F-E6731C9633D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2D7A5F-D88B-4ECE-AA2F-C4B63BE1C5F2}">
      <dgm:prSet/>
      <dgm:spPr/>
      <dgm:t>
        <a:bodyPr/>
        <a:lstStyle/>
        <a:p>
          <a:r>
            <a:rPr lang="en-GB"/>
            <a:t>Mrs Webb: Headteacher </a:t>
          </a:r>
          <a:endParaRPr lang="en-US"/>
        </a:p>
      </dgm:t>
    </dgm:pt>
    <dgm:pt modelId="{AB1DF87E-8B41-4F15-AE9F-1B95FC3338CD}" type="parTrans" cxnId="{F2511007-B780-42F2-B83A-452D5E049B30}">
      <dgm:prSet/>
      <dgm:spPr/>
      <dgm:t>
        <a:bodyPr/>
        <a:lstStyle/>
        <a:p>
          <a:endParaRPr lang="en-US"/>
        </a:p>
      </dgm:t>
    </dgm:pt>
    <dgm:pt modelId="{4E6F55F2-A2E1-4195-B7E6-3A1E17AEE344}" type="sibTrans" cxnId="{F2511007-B780-42F2-B83A-452D5E049B30}">
      <dgm:prSet/>
      <dgm:spPr/>
      <dgm:t>
        <a:bodyPr/>
        <a:lstStyle/>
        <a:p>
          <a:endParaRPr lang="en-US"/>
        </a:p>
      </dgm:t>
    </dgm:pt>
    <dgm:pt modelId="{A8D112E5-0D67-47EB-BBE4-07812BD772CD}">
      <dgm:prSet/>
      <dgm:spPr/>
      <dgm:t>
        <a:bodyPr/>
        <a:lstStyle/>
        <a:p>
          <a:r>
            <a:rPr lang="en-GB"/>
            <a:t>Mrs Alty: Acting EYFS Team Leader/DHT</a:t>
          </a:r>
          <a:endParaRPr lang="en-US"/>
        </a:p>
      </dgm:t>
    </dgm:pt>
    <dgm:pt modelId="{74065F6C-9107-45B1-9A9F-53CDE0C6A04B}" type="parTrans" cxnId="{F20E0653-3F69-4F6B-9D9D-B4C76A7913AF}">
      <dgm:prSet/>
      <dgm:spPr/>
      <dgm:t>
        <a:bodyPr/>
        <a:lstStyle/>
        <a:p>
          <a:endParaRPr lang="en-US"/>
        </a:p>
      </dgm:t>
    </dgm:pt>
    <dgm:pt modelId="{1C682B65-BEF9-46CC-8AF6-51A5BFF9F481}" type="sibTrans" cxnId="{F20E0653-3F69-4F6B-9D9D-B4C76A7913AF}">
      <dgm:prSet/>
      <dgm:spPr/>
      <dgm:t>
        <a:bodyPr/>
        <a:lstStyle/>
        <a:p>
          <a:endParaRPr lang="en-US"/>
        </a:p>
      </dgm:t>
    </dgm:pt>
    <dgm:pt modelId="{4D709C3A-A221-4442-9326-E77BA3AE263B}">
      <dgm:prSet/>
      <dgm:spPr/>
      <dgm:t>
        <a:bodyPr/>
        <a:lstStyle/>
        <a:p>
          <a:r>
            <a:rPr lang="en-GB"/>
            <a:t>Miss Berry: EYFS Team Leader/DHT</a:t>
          </a:r>
          <a:endParaRPr lang="en-US"/>
        </a:p>
      </dgm:t>
    </dgm:pt>
    <dgm:pt modelId="{2FAFFBF8-8115-4D06-AF1F-327955C9450C}" type="parTrans" cxnId="{DB9E2F58-7D28-4ADA-A1E7-55B53FDED137}">
      <dgm:prSet/>
      <dgm:spPr/>
      <dgm:t>
        <a:bodyPr/>
        <a:lstStyle/>
        <a:p>
          <a:endParaRPr lang="en-US"/>
        </a:p>
      </dgm:t>
    </dgm:pt>
    <dgm:pt modelId="{93BB4373-5818-4657-BFEB-8D02D8D4283D}" type="sibTrans" cxnId="{DB9E2F58-7D28-4ADA-A1E7-55B53FDED137}">
      <dgm:prSet/>
      <dgm:spPr/>
      <dgm:t>
        <a:bodyPr/>
        <a:lstStyle/>
        <a:p>
          <a:endParaRPr lang="en-US"/>
        </a:p>
      </dgm:t>
    </dgm:pt>
    <dgm:pt modelId="{75630266-BF66-4E0E-AF28-754D097D61A7}">
      <dgm:prSet/>
      <dgm:spPr/>
      <dgm:t>
        <a:bodyPr/>
        <a:lstStyle/>
        <a:p>
          <a:r>
            <a:rPr lang="en-GB" dirty="0"/>
            <a:t>Miss Jones: SENDCo/Family Support Worker</a:t>
          </a:r>
          <a:endParaRPr lang="en-US" dirty="0"/>
        </a:p>
      </dgm:t>
    </dgm:pt>
    <dgm:pt modelId="{0B6C4175-FE76-440F-B2E8-D2FA2D6C1EDE}" type="parTrans" cxnId="{1E72CA3F-BF5E-4D60-9220-E611D79D5295}">
      <dgm:prSet/>
      <dgm:spPr/>
      <dgm:t>
        <a:bodyPr/>
        <a:lstStyle/>
        <a:p>
          <a:endParaRPr lang="en-US"/>
        </a:p>
      </dgm:t>
    </dgm:pt>
    <dgm:pt modelId="{5A4949C8-732A-4ABC-9ADC-F09A863A8264}" type="sibTrans" cxnId="{1E72CA3F-BF5E-4D60-9220-E611D79D5295}">
      <dgm:prSet/>
      <dgm:spPr/>
      <dgm:t>
        <a:bodyPr/>
        <a:lstStyle/>
        <a:p>
          <a:endParaRPr lang="en-US"/>
        </a:p>
      </dgm:t>
    </dgm:pt>
    <dgm:pt modelId="{9CFC83BF-27D2-40A7-8924-04F5789886BE}">
      <dgm:prSet/>
      <dgm:spPr/>
      <dgm:t>
        <a:bodyPr/>
        <a:lstStyle/>
        <a:p>
          <a:r>
            <a:rPr lang="en-GB"/>
            <a:t>Mrs Parker: Class teacher RP</a:t>
          </a:r>
          <a:endParaRPr lang="en-US"/>
        </a:p>
      </dgm:t>
    </dgm:pt>
    <dgm:pt modelId="{36BBD1A1-CBAA-4EEA-9C7F-FC39A4BD19FE}" type="parTrans" cxnId="{46B07328-FD41-4DCF-926E-1E5821204F6C}">
      <dgm:prSet/>
      <dgm:spPr/>
      <dgm:t>
        <a:bodyPr/>
        <a:lstStyle/>
        <a:p>
          <a:endParaRPr lang="en-US"/>
        </a:p>
      </dgm:t>
    </dgm:pt>
    <dgm:pt modelId="{AF148019-D50F-4C31-B30C-06C8A46657FF}" type="sibTrans" cxnId="{46B07328-FD41-4DCF-926E-1E5821204F6C}">
      <dgm:prSet/>
      <dgm:spPr/>
      <dgm:t>
        <a:bodyPr/>
        <a:lstStyle/>
        <a:p>
          <a:endParaRPr lang="en-US"/>
        </a:p>
      </dgm:t>
    </dgm:pt>
    <dgm:pt modelId="{C8205C80-382A-4447-818F-F053E35EBB21}">
      <dgm:prSet/>
      <dgm:spPr/>
      <dgm:t>
        <a:bodyPr/>
        <a:lstStyle/>
        <a:p>
          <a:r>
            <a:rPr lang="en-GB"/>
            <a:t>Mrs Bell:  Class teacher RB</a:t>
          </a:r>
          <a:endParaRPr lang="en-US"/>
        </a:p>
      </dgm:t>
    </dgm:pt>
    <dgm:pt modelId="{67905CEF-6FFE-4376-A7B2-EC827FA9791A}" type="parTrans" cxnId="{FBC1A07A-EBA2-4FD1-B5CB-A42F2BC92B57}">
      <dgm:prSet/>
      <dgm:spPr/>
      <dgm:t>
        <a:bodyPr/>
        <a:lstStyle/>
        <a:p>
          <a:endParaRPr lang="en-US"/>
        </a:p>
      </dgm:t>
    </dgm:pt>
    <dgm:pt modelId="{89FD7247-9373-4418-8002-5F039146DCBC}" type="sibTrans" cxnId="{FBC1A07A-EBA2-4FD1-B5CB-A42F2BC92B57}">
      <dgm:prSet/>
      <dgm:spPr/>
      <dgm:t>
        <a:bodyPr/>
        <a:lstStyle/>
        <a:p>
          <a:endParaRPr lang="en-US"/>
        </a:p>
      </dgm:t>
    </dgm:pt>
    <dgm:pt modelId="{8B4DA0F0-4B4C-442F-8EB4-A5068C9BD635}">
      <dgm:prSet/>
      <dgm:spPr/>
      <dgm:t>
        <a:bodyPr/>
        <a:lstStyle/>
        <a:p>
          <a:r>
            <a:rPr lang="en-GB"/>
            <a:t>Mrs Hesmondhalgh: Nursery Nurse RP</a:t>
          </a:r>
          <a:endParaRPr lang="en-US"/>
        </a:p>
      </dgm:t>
    </dgm:pt>
    <dgm:pt modelId="{B4967043-DB2C-4D19-A282-67CF2B4127FC}" type="parTrans" cxnId="{EC13B4BB-73F6-4062-B7FD-810557D0B8DE}">
      <dgm:prSet/>
      <dgm:spPr/>
      <dgm:t>
        <a:bodyPr/>
        <a:lstStyle/>
        <a:p>
          <a:endParaRPr lang="en-US"/>
        </a:p>
      </dgm:t>
    </dgm:pt>
    <dgm:pt modelId="{EFBC98F0-2A39-43F2-8B95-A644C253C9B6}" type="sibTrans" cxnId="{EC13B4BB-73F6-4062-B7FD-810557D0B8DE}">
      <dgm:prSet/>
      <dgm:spPr/>
      <dgm:t>
        <a:bodyPr/>
        <a:lstStyle/>
        <a:p>
          <a:endParaRPr lang="en-US"/>
        </a:p>
      </dgm:t>
    </dgm:pt>
    <dgm:pt modelId="{94C1B974-A370-4790-A93A-5853928DA8D5}">
      <dgm:prSet/>
      <dgm:spPr/>
      <dgm:t>
        <a:bodyPr/>
        <a:lstStyle/>
        <a:p>
          <a:r>
            <a:rPr lang="en-GB"/>
            <a:t>Miss Goldsmith: Nursery Nurse RB</a:t>
          </a:r>
          <a:endParaRPr lang="en-US"/>
        </a:p>
      </dgm:t>
    </dgm:pt>
    <dgm:pt modelId="{55ACDFF0-18AC-4449-BEB2-DE2D5A465534}" type="parTrans" cxnId="{C3355B19-FC43-4EC0-A1AC-8B828E1DCDBA}">
      <dgm:prSet/>
      <dgm:spPr/>
      <dgm:t>
        <a:bodyPr/>
        <a:lstStyle/>
        <a:p>
          <a:endParaRPr lang="en-US"/>
        </a:p>
      </dgm:t>
    </dgm:pt>
    <dgm:pt modelId="{2115647C-5C5D-43EC-B00F-E6C897D2A679}" type="sibTrans" cxnId="{C3355B19-FC43-4EC0-A1AC-8B828E1DCDBA}">
      <dgm:prSet/>
      <dgm:spPr/>
      <dgm:t>
        <a:bodyPr/>
        <a:lstStyle/>
        <a:p>
          <a:endParaRPr lang="en-US"/>
        </a:p>
      </dgm:t>
    </dgm:pt>
    <dgm:pt modelId="{FB77CDB5-B78F-40CC-BACF-1F23AE448457}">
      <dgm:prSet/>
      <dgm:spPr/>
      <dgm:t>
        <a:bodyPr/>
        <a:lstStyle/>
        <a:p>
          <a:r>
            <a:rPr lang="en-GB"/>
            <a:t>Mrs Jamieson: Class RB &amp; RP</a:t>
          </a:r>
          <a:endParaRPr lang="en-US"/>
        </a:p>
      </dgm:t>
    </dgm:pt>
    <dgm:pt modelId="{CCD86459-4287-49E2-84F0-2E1D011EF7F3}" type="parTrans" cxnId="{364C9D45-3D53-4D28-94A6-1A0A0228D3AD}">
      <dgm:prSet/>
      <dgm:spPr/>
      <dgm:t>
        <a:bodyPr/>
        <a:lstStyle/>
        <a:p>
          <a:endParaRPr lang="en-US"/>
        </a:p>
      </dgm:t>
    </dgm:pt>
    <dgm:pt modelId="{1AD2347B-E19F-4E44-A884-AC54A3A3E4C3}" type="sibTrans" cxnId="{364C9D45-3D53-4D28-94A6-1A0A0228D3AD}">
      <dgm:prSet/>
      <dgm:spPr/>
      <dgm:t>
        <a:bodyPr/>
        <a:lstStyle/>
        <a:p>
          <a:endParaRPr lang="en-US"/>
        </a:p>
      </dgm:t>
    </dgm:pt>
    <dgm:pt modelId="{1C6E2C5C-B8EB-4B9A-8F39-CE8583A99B8C}" type="pres">
      <dgm:prSet presAssocID="{0FB851FE-1322-4241-B06F-E6731C9633D6}" presName="linear" presStyleCnt="0">
        <dgm:presLayoutVars>
          <dgm:animLvl val="lvl"/>
          <dgm:resizeHandles val="exact"/>
        </dgm:presLayoutVars>
      </dgm:prSet>
      <dgm:spPr/>
    </dgm:pt>
    <dgm:pt modelId="{2178265B-C667-4487-99FB-3436AEEE88B5}" type="pres">
      <dgm:prSet presAssocID="{312D7A5F-D88B-4ECE-AA2F-C4B63BE1C5F2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9D0AB36E-76D9-4E5E-877A-A47A6F1A2C60}" type="pres">
      <dgm:prSet presAssocID="{4E6F55F2-A2E1-4195-B7E6-3A1E17AEE344}" presName="spacer" presStyleCnt="0"/>
      <dgm:spPr/>
    </dgm:pt>
    <dgm:pt modelId="{47CC14F5-67B9-43F6-90DA-03CFBAA8D917}" type="pres">
      <dgm:prSet presAssocID="{A8D112E5-0D67-47EB-BBE4-07812BD772CD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D3267C03-673B-4628-91A0-29C036A4392C}" type="pres">
      <dgm:prSet presAssocID="{1C682B65-BEF9-46CC-8AF6-51A5BFF9F481}" presName="spacer" presStyleCnt="0"/>
      <dgm:spPr/>
    </dgm:pt>
    <dgm:pt modelId="{83676BD0-6E98-47C2-B4A1-B697E8788452}" type="pres">
      <dgm:prSet presAssocID="{4D709C3A-A221-4442-9326-E77BA3AE263B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93BB4BE8-FB7C-4078-B149-18723C93C1BB}" type="pres">
      <dgm:prSet presAssocID="{93BB4373-5818-4657-BFEB-8D02D8D4283D}" presName="spacer" presStyleCnt="0"/>
      <dgm:spPr/>
    </dgm:pt>
    <dgm:pt modelId="{4D11450B-CCD7-4D82-9DFC-46DD8F2E6449}" type="pres">
      <dgm:prSet presAssocID="{75630266-BF66-4E0E-AF28-754D097D61A7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CAC69624-4351-46FC-B93D-109708B80BC8}" type="pres">
      <dgm:prSet presAssocID="{5A4949C8-732A-4ABC-9ADC-F09A863A8264}" presName="spacer" presStyleCnt="0"/>
      <dgm:spPr/>
    </dgm:pt>
    <dgm:pt modelId="{518834E7-73E6-4B03-8C07-5440A7957ADC}" type="pres">
      <dgm:prSet presAssocID="{9CFC83BF-27D2-40A7-8924-04F5789886BE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6FE23943-EC43-481E-B7B0-CAD8C6DA9E4C}" type="pres">
      <dgm:prSet presAssocID="{AF148019-D50F-4C31-B30C-06C8A46657FF}" presName="spacer" presStyleCnt="0"/>
      <dgm:spPr/>
    </dgm:pt>
    <dgm:pt modelId="{B564C656-6EC7-48B4-B22F-E9B6BC966E1B}" type="pres">
      <dgm:prSet presAssocID="{C8205C80-382A-4447-818F-F053E35EBB21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48EC30BD-5A15-4B19-B6CC-4C1398567A47}" type="pres">
      <dgm:prSet presAssocID="{89FD7247-9373-4418-8002-5F039146DCBC}" presName="spacer" presStyleCnt="0"/>
      <dgm:spPr/>
    </dgm:pt>
    <dgm:pt modelId="{2B2A22EE-C293-481B-B337-2DCB79AD59C3}" type="pres">
      <dgm:prSet presAssocID="{8B4DA0F0-4B4C-442F-8EB4-A5068C9BD635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203D26A6-78B6-4CFF-B346-31F1C4DB63CD}" type="pres">
      <dgm:prSet presAssocID="{EFBC98F0-2A39-43F2-8B95-A644C253C9B6}" presName="spacer" presStyleCnt="0"/>
      <dgm:spPr/>
    </dgm:pt>
    <dgm:pt modelId="{5343A390-478B-42BE-A851-2D774DA9D30A}" type="pres">
      <dgm:prSet presAssocID="{94C1B974-A370-4790-A93A-5853928DA8D5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E7D5D0F6-0835-4D66-921D-5AA791595096}" type="pres">
      <dgm:prSet presAssocID="{2115647C-5C5D-43EC-B00F-E6C897D2A679}" presName="spacer" presStyleCnt="0"/>
      <dgm:spPr/>
    </dgm:pt>
    <dgm:pt modelId="{DF6C8BAD-FC9D-4D5D-94C9-4091840B60D7}" type="pres">
      <dgm:prSet presAssocID="{FB77CDB5-B78F-40CC-BACF-1F23AE448457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F2511007-B780-42F2-B83A-452D5E049B30}" srcId="{0FB851FE-1322-4241-B06F-E6731C9633D6}" destId="{312D7A5F-D88B-4ECE-AA2F-C4B63BE1C5F2}" srcOrd="0" destOrd="0" parTransId="{AB1DF87E-8B41-4F15-AE9F-1B95FC3338CD}" sibTransId="{4E6F55F2-A2E1-4195-B7E6-3A1E17AEE344}"/>
    <dgm:cxn modelId="{7C865912-54D7-4CC6-BDFE-E505EBEC3C7F}" type="presOf" srcId="{FB77CDB5-B78F-40CC-BACF-1F23AE448457}" destId="{DF6C8BAD-FC9D-4D5D-94C9-4091840B60D7}" srcOrd="0" destOrd="0" presId="urn:microsoft.com/office/officeart/2005/8/layout/vList2"/>
    <dgm:cxn modelId="{C3355B19-FC43-4EC0-A1AC-8B828E1DCDBA}" srcId="{0FB851FE-1322-4241-B06F-E6731C9633D6}" destId="{94C1B974-A370-4790-A93A-5853928DA8D5}" srcOrd="7" destOrd="0" parTransId="{55ACDFF0-18AC-4449-BEB2-DE2D5A465534}" sibTransId="{2115647C-5C5D-43EC-B00F-E6C897D2A679}"/>
    <dgm:cxn modelId="{183CBE24-1883-4CC1-9AB2-931AE116ED3F}" type="presOf" srcId="{312D7A5F-D88B-4ECE-AA2F-C4B63BE1C5F2}" destId="{2178265B-C667-4487-99FB-3436AEEE88B5}" srcOrd="0" destOrd="0" presId="urn:microsoft.com/office/officeart/2005/8/layout/vList2"/>
    <dgm:cxn modelId="{46B07328-FD41-4DCF-926E-1E5821204F6C}" srcId="{0FB851FE-1322-4241-B06F-E6731C9633D6}" destId="{9CFC83BF-27D2-40A7-8924-04F5789886BE}" srcOrd="4" destOrd="0" parTransId="{36BBD1A1-CBAA-4EEA-9C7F-FC39A4BD19FE}" sibTransId="{AF148019-D50F-4C31-B30C-06C8A46657FF}"/>
    <dgm:cxn modelId="{DAC43A3D-0520-4500-99C2-1780C3C18C09}" type="presOf" srcId="{8B4DA0F0-4B4C-442F-8EB4-A5068C9BD635}" destId="{2B2A22EE-C293-481B-B337-2DCB79AD59C3}" srcOrd="0" destOrd="0" presId="urn:microsoft.com/office/officeart/2005/8/layout/vList2"/>
    <dgm:cxn modelId="{1E72CA3F-BF5E-4D60-9220-E611D79D5295}" srcId="{0FB851FE-1322-4241-B06F-E6731C9633D6}" destId="{75630266-BF66-4E0E-AF28-754D097D61A7}" srcOrd="3" destOrd="0" parTransId="{0B6C4175-FE76-440F-B2E8-D2FA2D6C1EDE}" sibTransId="{5A4949C8-732A-4ABC-9ADC-F09A863A8264}"/>
    <dgm:cxn modelId="{B35C4542-B222-4AF2-BF87-D98BAA433F99}" type="presOf" srcId="{75630266-BF66-4E0E-AF28-754D097D61A7}" destId="{4D11450B-CCD7-4D82-9DFC-46DD8F2E6449}" srcOrd="0" destOrd="0" presId="urn:microsoft.com/office/officeart/2005/8/layout/vList2"/>
    <dgm:cxn modelId="{364C9D45-3D53-4D28-94A6-1A0A0228D3AD}" srcId="{0FB851FE-1322-4241-B06F-E6731C9633D6}" destId="{FB77CDB5-B78F-40CC-BACF-1F23AE448457}" srcOrd="8" destOrd="0" parTransId="{CCD86459-4287-49E2-84F0-2E1D011EF7F3}" sibTransId="{1AD2347B-E19F-4E44-A884-AC54A3A3E4C3}"/>
    <dgm:cxn modelId="{979A0471-761C-4BD5-8D39-A52A99D88223}" type="presOf" srcId="{9CFC83BF-27D2-40A7-8924-04F5789886BE}" destId="{518834E7-73E6-4B03-8C07-5440A7957ADC}" srcOrd="0" destOrd="0" presId="urn:microsoft.com/office/officeart/2005/8/layout/vList2"/>
    <dgm:cxn modelId="{443A9472-9701-45F0-ACD7-EA8A19BDA329}" type="presOf" srcId="{A8D112E5-0D67-47EB-BBE4-07812BD772CD}" destId="{47CC14F5-67B9-43F6-90DA-03CFBAA8D917}" srcOrd="0" destOrd="0" presId="urn:microsoft.com/office/officeart/2005/8/layout/vList2"/>
    <dgm:cxn modelId="{F20E0653-3F69-4F6B-9D9D-B4C76A7913AF}" srcId="{0FB851FE-1322-4241-B06F-E6731C9633D6}" destId="{A8D112E5-0D67-47EB-BBE4-07812BD772CD}" srcOrd="1" destOrd="0" parTransId="{74065F6C-9107-45B1-9A9F-53CDE0C6A04B}" sibTransId="{1C682B65-BEF9-46CC-8AF6-51A5BFF9F481}"/>
    <dgm:cxn modelId="{C7242573-AADF-437C-B5A6-964B48ABBFBB}" type="presOf" srcId="{0FB851FE-1322-4241-B06F-E6731C9633D6}" destId="{1C6E2C5C-B8EB-4B9A-8F39-CE8583A99B8C}" srcOrd="0" destOrd="0" presId="urn:microsoft.com/office/officeart/2005/8/layout/vList2"/>
    <dgm:cxn modelId="{DB9E2F58-7D28-4ADA-A1E7-55B53FDED137}" srcId="{0FB851FE-1322-4241-B06F-E6731C9633D6}" destId="{4D709C3A-A221-4442-9326-E77BA3AE263B}" srcOrd="2" destOrd="0" parTransId="{2FAFFBF8-8115-4D06-AF1F-327955C9450C}" sibTransId="{93BB4373-5818-4657-BFEB-8D02D8D4283D}"/>
    <dgm:cxn modelId="{FBC1A07A-EBA2-4FD1-B5CB-A42F2BC92B57}" srcId="{0FB851FE-1322-4241-B06F-E6731C9633D6}" destId="{C8205C80-382A-4447-818F-F053E35EBB21}" srcOrd="5" destOrd="0" parTransId="{67905CEF-6FFE-4376-A7B2-EC827FA9791A}" sibTransId="{89FD7247-9373-4418-8002-5F039146DCBC}"/>
    <dgm:cxn modelId="{110C4980-CF21-40AE-8E7D-5E4315788C83}" type="presOf" srcId="{94C1B974-A370-4790-A93A-5853928DA8D5}" destId="{5343A390-478B-42BE-A851-2D774DA9D30A}" srcOrd="0" destOrd="0" presId="urn:microsoft.com/office/officeart/2005/8/layout/vList2"/>
    <dgm:cxn modelId="{1F3E6897-AB28-40F4-ACD2-618955549CFE}" type="presOf" srcId="{C8205C80-382A-4447-818F-F053E35EBB21}" destId="{B564C656-6EC7-48B4-B22F-E9B6BC966E1B}" srcOrd="0" destOrd="0" presId="urn:microsoft.com/office/officeart/2005/8/layout/vList2"/>
    <dgm:cxn modelId="{EC13B4BB-73F6-4062-B7FD-810557D0B8DE}" srcId="{0FB851FE-1322-4241-B06F-E6731C9633D6}" destId="{8B4DA0F0-4B4C-442F-8EB4-A5068C9BD635}" srcOrd="6" destOrd="0" parTransId="{B4967043-DB2C-4D19-A282-67CF2B4127FC}" sibTransId="{EFBC98F0-2A39-43F2-8B95-A644C253C9B6}"/>
    <dgm:cxn modelId="{E76670BC-F4B1-4176-AB50-B1C49B0E9B51}" type="presOf" srcId="{4D709C3A-A221-4442-9326-E77BA3AE263B}" destId="{83676BD0-6E98-47C2-B4A1-B697E8788452}" srcOrd="0" destOrd="0" presId="urn:microsoft.com/office/officeart/2005/8/layout/vList2"/>
    <dgm:cxn modelId="{B444AD18-F9B0-4775-8CFF-28889C655294}" type="presParOf" srcId="{1C6E2C5C-B8EB-4B9A-8F39-CE8583A99B8C}" destId="{2178265B-C667-4487-99FB-3436AEEE88B5}" srcOrd="0" destOrd="0" presId="urn:microsoft.com/office/officeart/2005/8/layout/vList2"/>
    <dgm:cxn modelId="{2E9CB97D-90C3-42EE-9898-1F9D9C9D3A26}" type="presParOf" srcId="{1C6E2C5C-B8EB-4B9A-8F39-CE8583A99B8C}" destId="{9D0AB36E-76D9-4E5E-877A-A47A6F1A2C60}" srcOrd="1" destOrd="0" presId="urn:microsoft.com/office/officeart/2005/8/layout/vList2"/>
    <dgm:cxn modelId="{CD4FD27D-CFFB-411E-812A-05EB942B7B76}" type="presParOf" srcId="{1C6E2C5C-B8EB-4B9A-8F39-CE8583A99B8C}" destId="{47CC14F5-67B9-43F6-90DA-03CFBAA8D917}" srcOrd="2" destOrd="0" presId="urn:microsoft.com/office/officeart/2005/8/layout/vList2"/>
    <dgm:cxn modelId="{A51027BA-78B3-430A-B778-06C4E9C9E09C}" type="presParOf" srcId="{1C6E2C5C-B8EB-4B9A-8F39-CE8583A99B8C}" destId="{D3267C03-673B-4628-91A0-29C036A4392C}" srcOrd="3" destOrd="0" presId="urn:microsoft.com/office/officeart/2005/8/layout/vList2"/>
    <dgm:cxn modelId="{04290428-6DA3-44A5-ADB4-E98290D1A6A2}" type="presParOf" srcId="{1C6E2C5C-B8EB-4B9A-8F39-CE8583A99B8C}" destId="{83676BD0-6E98-47C2-B4A1-B697E8788452}" srcOrd="4" destOrd="0" presId="urn:microsoft.com/office/officeart/2005/8/layout/vList2"/>
    <dgm:cxn modelId="{D7261A40-3A91-4FD3-9321-F2751B0E5012}" type="presParOf" srcId="{1C6E2C5C-B8EB-4B9A-8F39-CE8583A99B8C}" destId="{93BB4BE8-FB7C-4078-B149-18723C93C1BB}" srcOrd="5" destOrd="0" presId="urn:microsoft.com/office/officeart/2005/8/layout/vList2"/>
    <dgm:cxn modelId="{CA789FCB-5B46-42C1-B3A3-774863ED1623}" type="presParOf" srcId="{1C6E2C5C-B8EB-4B9A-8F39-CE8583A99B8C}" destId="{4D11450B-CCD7-4D82-9DFC-46DD8F2E6449}" srcOrd="6" destOrd="0" presId="urn:microsoft.com/office/officeart/2005/8/layout/vList2"/>
    <dgm:cxn modelId="{225F772A-C770-4442-B7A5-2F826EA76933}" type="presParOf" srcId="{1C6E2C5C-B8EB-4B9A-8F39-CE8583A99B8C}" destId="{CAC69624-4351-46FC-B93D-109708B80BC8}" srcOrd="7" destOrd="0" presId="urn:microsoft.com/office/officeart/2005/8/layout/vList2"/>
    <dgm:cxn modelId="{9C00BE30-3835-4D5A-A452-E3702E2BDBF4}" type="presParOf" srcId="{1C6E2C5C-B8EB-4B9A-8F39-CE8583A99B8C}" destId="{518834E7-73E6-4B03-8C07-5440A7957ADC}" srcOrd="8" destOrd="0" presId="urn:microsoft.com/office/officeart/2005/8/layout/vList2"/>
    <dgm:cxn modelId="{BA9C33F3-15D9-4F30-BF9A-F25BF44D81BB}" type="presParOf" srcId="{1C6E2C5C-B8EB-4B9A-8F39-CE8583A99B8C}" destId="{6FE23943-EC43-481E-B7B0-CAD8C6DA9E4C}" srcOrd="9" destOrd="0" presId="urn:microsoft.com/office/officeart/2005/8/layout/vList2"/>
    <dgm:cxn modelId="{673D126B-491C-4FAE-B0A9-56101E32954A}" type="presParOf" srcId="{1C6E2C5C-B8EB-4B9A-8F39-CE8583A99B8C}" destId="{B564C656-6EC7-48B4-B22F-E9B6BC966E1B}" srcOrd="10" destOrd="0" presId="urn:microsoft.com/office/officeart/2005/8/layout/vList2"/>
    <dgm:cxn modelId="{223108D5-81D6-4EC1-BE6B-6C35FFC759AC}" type="presParOf" srcId="{1C6E2C5C-B8EB-4B9A-8F39-CE8583A99B8C}" destId="{48EC30BD-5A15-4B19-B6CC-4C1398567A47}" srcOrd="11" destOrd="0" presId="urn:microsoft.com/office/officeart/2005/8/layout/vList2"/>
    <dgm:cxn modelId="{2630B265-A1C7-4D0C-8449-894EA064546B}" type="presParOf" srcId="{1C6E2C5C-B8EB-4B9A-8F39-CE8583A99B8C}" destId="{2B2A22EE-C293-481B-B337-2DCB79AD59C3}" srcOrd="12" destOrd="0" presId="urn:microsoft.com/office/officeart/2005/8/layout/vList2"/>
    <dgm:cxn modelId="{782C0A43-DFBF-4B8E-ADF2-CEC9CBD9BF6B}" type="presParOf" srcId="{1C6E2C5C-B8EB-4B9A-8F39-CE8583A99B8C}" destId="{203D26A6-78B6-4CFF-B346-31F1C4DB63CD}" srcOrd="13" destOrd="0" presId="urn:microsoft.com/office/officeart/2005/8/layout/vList2"/>
    <dgm:cxn modelId="{44ACFA6A-27B4-4BF3-BBB6-19A931F75E1C}" type="presParOf" srcId="{1C6E2C5C-B8EB-4B9A-8F39-CE8583A99B8C}" destId="{5343A390-478B-42BE-A851-2D774DA9D30A}" srcOrd="14" destOrd="0" presId="urn:microsoft.com/office/officeart/2005/8/layout/vList2"/>
    <dgm:cxn modelId="{46049C5E-6BE0-4EFD-B59F-E5F1942D1D42}" type="presParOf" srcId="{1C6E2C5C-B8EB-4B9A-8F39-CE8583A99B8C}" destId="{E7D5D0F6-0835-4D66-921D-5AA791595096}" srcOrd="15" destOrd="0" presId="urn:microsoft.com/office/officeart/2005/8/layout/vList2"/>
    <dgm:cxn modelId="{1C7E3315-A989-4AEA-A19C-9B3CDEADC15A}" type="presParOf" srcId="{1C6E2C5C-B8EB-4B9A-8F39-CE8583A99B8C}" destId="{DF6C8BAD-FC9D-4D5D-94C9-4091840B60D7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29E62F-D3CB-4C63-8049-8EE960D6520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E3660F9-D9D8-4802-A992-3B2D9A1261FC}">
      <dgm:prSet custT="1"/>
      <dgm:spPr/>
      <dgm:t>
        <a:bodyPr/>
        <a:lstStyle/>
        <a:p>
          <a:r>
            <a:rPr lang="en-GB" sz="3200" b="1" dirty="0"/>
            <a:t>Our FSW/ LM</a:t>
          </a:r>
          <a:r>
            <a:rPr lang="en-GB" sz="3200" dirty="0"/>
            <a:t>: Miss Jones</a:t>
          </a:r>
          <a:endParaRPr lang="en-US" sz="3200" dirty="0"/>
        </a:p>
      </dgm:t>
    </dgm:pt>
    <dgm:pt modelId="{E72D0AB6-8CA8-49BF-B0DE-BCA634FCB19B}" type="parTrans" cxnId="{00F5B43E-B6D9-4584-B01F-B11C9ABC6314}">
      <dgm:prSet/>
      <dgm:spPr/>
      <dgm:t>
        <a:bodyPr/>
        <a:lstStyle/>
        <a:p>
          <a:endParaRPr lang="en-US"/>
        </a:p>
      </dgm:t>
    </dgm:pt>
    <dgm:pt modelId="{921C352A-D3F5-4228-A723-16DA66B3BA06}" type="sibTrans" cxnId="{00F5B43E-B6D9-4584-B01F-B11C9ABC6314}">
      <dgm:prSet/>
      <dgm:spPr/>
      <dgm:t>
        <a:bodyPr/>
        <a:lstStyle/>
        <a:p>
          <a:endParaRPr lang="en-US"/>
        </a:p>
      </dgm:t>
    </dgm:pt>
    <dgm:pt modelId="{C440B314-EA4D-4090-BCC0-6ECE6ED669EF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b="1" dirty="0"/>
            <a:t>Role:- 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dirty="0"/>
            <a:t>Works alongside children and their families to provide support if/ when needed. 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dirty="0"/>
            <a:t>Oversees attendance and punctuality across the school. </a:t>
          </a:r>
          <a:endParaRPr lang="en-US" sz="2400" dirty="0"/>
        </a:p>
        <a:p>
          <a:pPr marL="0"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dirty="0"/>
        </a:p>
      </dgm:t>
    </dgm:pt>
    <dgm:pt modelId="{00637430-7C28-41AE-B155-C02787861DDE}" type="parTrans" cxnId="{B5FC02FC-AC56-49C3-8CD9-8D59A51CA3FB}">
      <dgm:prSet/>
      <dgm:spPr/>
      <dgm:t>
        <a:bodyPr/>
        <a:lstStyle/>
        <a:p>
          <a:endParaRPr lang="en-US"/>
        </a:p>
      </dgm:t>
    </dgm:pt>
    <dgm:pt modelId="{26A40FAF-9D36-4BFC-A25D-A1EA9E7F5D4E}" type="sibTrans" cxnId="{B5FC02FC-AC56-49C3-8CD9-8D59A51CA3FB}">
      <dgm:prSet/>
      <dgm:spPr/>
      <dgm:t>
        <a:bodyPr/>
        <a:lstStyle/>
        <a:p>
          <a:endParaRPr lang="en-US"/>
        </a:p>
      </dgm:t>
    </dgm:pt>
    <dgm:pt modelId="{C1B10BF3-167A-443E-AFDC-68DD1B71DF6E}">
      <dgm:prSet custT="1"/>
      <dgm:spPr/>
      <dgm:t>
        <a:bodyPr/>
        <a:lstStyle/>
        <a:p>
          <a:r>
            <a:rPr lang="en-GB" sz="2400" b="1" dirty="0"/>
            <a:t>Website: </a:t>
          </a:r>
          <a:r>
            <a:rPr lang="en-GB" sz="2400" dirty="0"/>
            <a:t>Please visit our website (</a:t>
          </a:r>
          <a:r>
            <a:rPr lang="en-GB" sz="2400" i="1" dirty="0"/>
            <a:t>parents&gt; supporting our children &amp; families</a:t>
          </a:r>
          <a:r>
            <a:rPr lang="en-GB" sz="2400" dirty="0"/>
            <a:t>) for more information: </a:t>
          </a:r>
          <a:r>
            <a:rPr lang="en-GB" sz="2400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https://www.lostockhallcps.co.uk/supporting-our-children-and-families</a:t>
          </a:r>
          <a:r>
            <a:rPr lang="en-GB" sz="500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/</a:t>
          </a:r>
          <a:r>
            <a:rPr lang="en-GB" sz="500" dirty="0">
              <a:solidFill>
                <a:schemeClr val="tx1"/>
              </a:solidFill>
            </a:rPr>
            <a:t> </a:t>
          </a:r>
          <a:endParaRPr lang="en-US" sz="500" dirty="0">
            <a:solidFill>
              <a:schemeClr val="tx1"/>
            </a:solidFill>
          </a:endParaRPr>
        </a:p>
      </dgm:t>
    </dgm:pt>
    <dgm:pt modelId="{CBCEC162-A1CB-4ED4-AA0C-8BC8623576AD}" type="parTrans" cxnId="{891378D3-A430-4C10-B251-75FA266708BF}">
      <dgm:prSet/>
      <dgm:spPr/>
      <dgm:t>
        <a:bodyPr/>
        <a:lstStyle/>
        <a:p>
          <a:endParaRPr lang="en-US"/>
        </a:p>
      </dgm:t>
    </dgm:pt>
    <dgm:pt modelId="{0D4812A0-1CE4-48B3-BB3A-F4DAFB0B479D}" type="sibTrans" cxnId="{891378D3-A430-4C10-B251-75FA266708BF}">
      <dgm:prSet/>
      <dgm:spPr/>
      <dgm:t>
        <a:bodyPr/>
        <a:lstStyle/>
        <a:p>
          <a:endParaRPr lang="en-US"/>
        </a:p>
      </dgm:t>
    </dgm:pt>
    <dgm:pt modelId="{9629A62F-B7D0-4A7A-B16D-8FDDEF4CB182}" type="pres">
      <dgm:prSet presAssocID="{3329E62F-D3CB-4C63-8049-8EE960D65209}" presName="linear" presStyleCnt="0">
        <dgm:presLayoutVars>
          <dgm:animLvl val="lvl"/>
          <dgm:resizeHandles val="exact"/>
        </dgm:presLayoutVars>
      </dgm:prSet>
      <dgm:spPr/>
    </dgm:pt>
    <dgm:pt modelId="{B3B60A52-B35F-42AE-A8DF-F5589E9B6E6B}" type="pres">
      <dgm:prSet presAssocID="{DE3660F9-D9D8-4802-A992-3B2D9A1261FC}" presName="parentText" presStyleLbl="node1" presStyleIdx="0" presStyleCnt="3" custScaleY="56377">
        <dgm:presLayoutVars>
          <dgm:chMax val="0"/>
          <dgm:bulletEnabled val="1"/>
        </dgm:presLayoutVars>
      </dgm:prSet>
      <dgm:spPr/>
    </dgm:pt>
    <dgm:pt modelId="{BBEA750C-2CEB-4CC0-A5B0-7ADD0A162090}" type="pres">
      <dgm:prSet presAssocID="{921C352A-D3F5-4228-A723-16DA66B3BA06}" presName="spacer" presStyleCnt="0"/>
      <dgm:spPr/>
    </dgm:pt>
    <dgm:pt modelId="{B0D4B7F3-255A-4E41-A1DC-38C3FC95E0EA}" type="pres">
      <dgm:prSet presAssocID="{C440B314-EA4D-4090-BCC0-6ECE6ED669E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2337E26-4DB0-4C82-869F-02629FD017EC}" type="pres">
      <dgm:prSet presAssocID="{26A40FAF-9D36-4BFC-A25D-A1EA9E7F5D4E}" presName="spacer" presStyleCnt="0"/>
      <dgm:spPr/>
    </dgm:pt>
    <dgm:pt modelId="{A587ECC5-394D-4E1B-B5F4-3E51392B3262}" type="pres">
      <dgm:prSet presAssocID="{C1B10BF3-167A-443E-AFDC-68DD1B71DF6E}" presName="parentText" presStyleLbl="node1" presStyleIdx="2" presStyleCnt="3" custLinFactY="-2834" custLinFactNeighborX="3286" custLinFactNeighborY="-100000">
        <dgm:presLayoutVars>
          <dgm:chMax val="0"/>
          <dgm:bulletEnabled val="1"/>
        </dgm:presLayoutVars>
      </dgm:prSet>
      <dgm:spPr/>
    </dgm:pt>
  </dgm:ptLst>
  <dgm:cxnLst>
    <dgm:cxn modelId="{A7790A11-9D08-4154-9529-C127FA6ACD03}" type="presOf" srcId="{DE3660F9-D9D8-4802-A992-3B2D9A1261FC}" destId="{B3B60A52-B35F-42AE-A8DF-F5589E9B6E6B}" srcOrd="0" destOrd="0" presId="urn:microsoft.com/office/officeart/2005/8/layout/vList2"/>
    <dgm:cxn modelId="{00F5B43E-B6D9-4584-B01F-B11C9ABC6314}" srcId="{3329E62F-D3CB-4C63-8049-8EE960D65209}" destId="{DE3660F9-D9D8-4802-A992-3B2D9A1261FC}" srcOrd="0" destOrd="0" parTransId="{E72D0AB6-8CA8-49BF-B0DE-BCA634FCB19B}" sibTransId="{921C352A-D3F5-4228-A723-16DA66B3BA06}"/>
    <dgm:cxn modelId="{8EEC859D-4188-4FE6-B777-1E53ED951F7A}" type="presOf" srcId="{C1B10BF3-167A-443E-AFDC-68DD1B71DF6E}" destId="{A587ECC5-394D-4E1B-B5F4-3E51392B3262}" srcOrd="0" destOrd="0" presId="urn:microsoft.com/office/officeart/2005/8/layout/vList2"/>
    <dgm:cxn modelId="{891378D3-A430-4C10-B251-75FA266708BF}" srcId="{3329E62F-D3CB-4C63-8049-8EE960D65209}" destId="{C1B10BF3-167A-443E-AFDC-68DD1B71DF6E}" srcOrd="2" destOrd="0" parTransId="{CBCEC162-A1CB-4ED4-AA0C-8BC8623576AD}" sibTransId="{0D4812A0-1CE4-48B3-BB3A-F4DAFB0B479D}"/>
    <dgm:cxn modelId="{B3C18BDD-08C6-47F2-89EE-629D7604A1C2}" type="presOf" srcId="{C440B314-EA4D-4090-BCC0-6ECE6ED669EF}" destId="{B0D4B7F3-255A-4E41-A1DC-38C3FC95E0EA}" srcOrd="0" destOrd="0" presId="urn:microsoft.com/office/officeart/2005/8/layout/vList2"/>
    <dgm:cxn modelId="{29E7CEFA-9174-4191-88DC-153C234E1545}" type="presOf" srcId="{3329E62F-D3CB-4C63-8049-8EE960D65209}" destId="{9629A62F-B7D0-4A7A-B16D-8FDDEF4CB182}" srcOrd="0" destOrd="0" presId="urn:microsoft.com/office/officeart/2005/8/layout/vList2"/>
    <dgm:cxn modelId="{B5FC02FC-AC56-49C3-8CD9-8D59A51CA3FB}" srcId="{3329E62F-D3CB-4C63-8049-8EE960D65209}" destId="{C440B314-EA4D-4090-BCC0-6ECE6ED669EF}" srcOrd="1" destOrd="0" parTransId="{00637430-7C28-41AE-B155-C02787861DDE}" sibTransId="{26A40FAF-9D36-4BFC-A25D-A1EA9E7F5D4E}"/>
    <dgm:cxn modelId="{6B327C50-7B74-4B82-AC68-A7407633EFF8}" type="presParOf" srcId="{9629A62F-B7D0-4A7A-B16D-8FDDEF4CB182}" destId="{B3B60A52-B35F-42AE-A8DF-F5589E9B6E6B}" srcOrd="0" destOrd="0" presId="urn:microsoft.com/office/officeart/2005/8/layout/vList2"/>
    <dgm:cxn modelId="{BE591A82-2FFA-4701-BE3F-DC116B7BDC47}" type="presParOf" srcId="{9629A62F-B7D0-4A7A-B16D-8FDDEF4CB182}" destId="{BBEA750C-2CEB-4CC0-A5B0-7ADD0A162090}" srcOrd="1" destOrd="0" presId="urn:microsoft.com/office/officeart/2005/8/layout/vList2"/>
    <dgm:cxn modelId="{87340AA5-DC3A-4180-AC2C-E600B125A5ED}" type="presParOf" srcId="{9629A62F-B7D0-4A7A-B16D-8FDDEF4CB182}" destId="{B0D4B7F3-255A-4E41-A1DC-38C3FC95E0EA}" srcOrd="2" destOrd="0" presId="urn:microsoft.com/office/officeart/2005/8/layout/vList2"/>
    <dgm:cxn modelId="{6E5F4EA3-1FB0-4C8F-8EB7-A682C0612EF4}" type="presParOf" srcId="{9629A62F-B7D0-4A7A-B16D-8FDDEF4CB182}" destId="{E2337E26-4DB0-4C82-869F-02629FD017EC}" srcOrd="3" destOrd="0" presId="urn:microsoft.com/office/officeart/2005/8/layout/vList2"/>
    <dgm:cxn modelId="{92D7A916-6EB6-46AC-9EAF-F0BAC5735E6E}" type="presParOf" srcId="{9629A62F-B7D0-4A7A-B16D-8FDDEF4CB182}" destId="{A587ECC5-394D-4E1B-B5F4-3E51392B326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071E2C-8E8D-48EE-BBAB-54B74DA9CEE9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B9B5FE8-49B8-4A3D-939A-FE6766788415}">
      <dgm:prSet/>
      <dgm:spPr/>
      <dgm:t>
        <a:bodyPr/>
        <a:lstStyle/>
        <a:p>
          <a:r>
            <a:rPr lang="en-GB" dirty="0"/>
            <a:t>Attendance at school from Reception onwards is key</a:t>
          </a:r>
          <a:endParaRPr lang="en-US" dirty="0"/>
        </a:p>
      </dgm:t>
    </dgm:pt>
    <dgm:pt modelId="{8FF33C47-BDCD-4F29-AAB0-55B344921207}" type="parTrans" cxnId="{9D9249BE-356D-480B-86B9-12E100A5B7A6}">
      <dgm:prSet/>
      <dgm:spPr/>
      <dgm:t>
        <a:bodyPr/>
        <a:lstStyle/>
        <a:p>
          <a:endParaRPr lang="en-US"/>
        </a:p>
      </dgm:t>
    </dgm:pt>
    <dgm:pt modelId="{C2035741-B2A4-4432-A87D-143F2B7F8F38}" type="sibTrans" cxnId="{9D9249BE-356D-480B-86B9-12E100A5B7A6}">
      <dgm:prSet/>
      <dgm:spPr/>
      <dgm:t>
        <a:bodyPr/>
        <a:lstStyle/>
        <a:p>
          <a:endParaRPr lang="en-US"/>
        </a:p>
      </dgm:t>
    </dgm:pt>
    <dgm:pt modelId="{31662D1D-247D-47F0-94FF-251EE374451B}">
      <dgm:prSet/>
      <dgm:spPr/>
      <dgm:t>
        <a:bodyPr/>
        <a:lstStyle/>
        <a:p>
          <a:r>
            <a:rPr lang="en-GB"/>
            <a:t>Please be on time – back doors close at 8.55am</a:t>
          </a:r>
          <a:endParaRPr lang="en-US"/>
        </a:p>
      </dgm:t>
    </dgm:pt>
    <dgm:pt modelId="{57738EC7-05CA-4B0E-B3F6-7A55FD580243}" type="parTrans" cxnId="{595FC9FA-540F-490F-BCF6-8585C4E6712B}">
      <dgm:prSet/>
      <dgm:spPr/>
      <dgm:t>
        <a:bodyPr/>
        <a:lstStyle/>
        <a:p>
          <a:endParaRPr lang="en-US"/>
        </a:p>
      </dgm:t>
    </dgm:pt>
    <dgm:pt modelId="{9F700E3E-5FF8-46FC-9523-05938BC3A454}" type="sibTrans" cxnId="{595FC9FA-540F-490F-BCF6-8585C4E6712B}">
      <dgm:prSet/>
      <dgm:spPr/>
      <dgm:t>
        <a:bodyPr/>
        <a:lstStyle/>
        <a:p>
          <a:endParaRPr lang="en-US"/>
        </a:p>
      </dgm:t>
    </dgm:pt>
    <dgm:pt modelId="{7D7B9128-5B73-40AB-97DD-D0718409A53F}">
      <dgm:prSet/>
      <dgm:spPr/>
      <dgm:t>
        <a:bodyPr/>
        <a:lstStyle/>
        <a:p>
          <a:r>
            <a:rPr lang="en-GB"/>
            <a:t>Monitoring of attendance</a:t>
          </a:r>
          <a:endParaRPr lang="en-US"/>
        </a:p>
      </dgm:t>
    </dgm:pt>
    <dgm:pt modelId="{19AB720A-FC87-411F-A546-2D7ED90D63A3}" type="parTrans" cxnId="{22FA83F6-8F3B-492E-B27F-CE6C3C01141F}">
      <dgm:prSet/>
      <dgm:spPr/>
      <dgm:t>
        <a:bodyPr/>
        <a:lstStyle/>
        <a:p>
          <a:endParaRPr lang="en-US"/>
        </a:p>
      </dgm:t>
    </dgm:pt>
    <dgm:pt modelId="{BE1D1EF9-21D7-41D2-9A6F-7C22D5D768AF}" type="sibTrans" cxnId="{22FA83F6-8F3B-492E-B27F-CE6C3C01141F}">
      <dgm:prSet/>
      <dgm:spPr/>
      <dgm:t>
        <a:bodyPr/>
        <a:lstStyle/>
        <a:p>
          <a:endParaRPr lang="en-US"/>
        </a:p>
      </dgm:t>
    </dgm:pt>
    <dgm:pt modelId="{4571FF01-2EDC-4BC4-AB60-A37057923BD0}" type="pres">
      <dgm:prSet presAssocID="{9A071E2C-8E8D-48EE-BBAB-54B74DA9CEE9}" presName="root" presStyleCnt="0">
        <dgm:presLayoutVars>
          <dgm:dir/>
          <dgm:resizeHandles val="exact"/>
        </dgm:presLayoutVars>
      </dgm:prSet>
      <dgm:spPr/>
    </dgm:pt>
    <dgm:pt modelId="{D2FC218A-E55F-4237-BDC1-221D2F49F440}" type="pres">
      <dgm:prSet presAssocID="{3B9B5FE8-49B8-4A3D-939A-FE6766788415}" presName="compNode" presStyleCnt="0"/>
      <dgm:spPr/>
    </dgm:pt>
    <dgm:pt modelId="{B1601877-7056-44B8-92A5-271A800CA885}" type="pres">
      <dgm:prSet presAssocID="{3B9B5FE8-49B8-4A3D-939A-FE6766788415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0D42B2C-3119-4BC2-8456-E03A94CAE2C7}" type="pres">
      <dgm:prSet presAssocID="{3B9B5FE8-49B8-4A3D-939A-FE6766788415}" presName="spaceRect" presStyleCnt="0"/>
      <dgm:spPr/>
    </dgm:pt>
    <dgm:pt modelId="{B03D5067-CC19-4799-8FEE-7F171F9B676F}" type="pres">
      <dgm:prSet presAssocID="{3B9B5FE8-49B8-4A3D-939A-FE6766788415}" presName="textRect" presStyleLbl="revTx" presStyleIdx="0" presStyleCnt="3">
        <dgm:presLayoutVars>
          <dgm:chMax val="1"/>
          <dgm:chPref val="1"/>
        </dgm:presLayoutVars>
      </dgm:prSet>
      <dgm:spPr/>
    </dgm:pt>
    <dgm:pt modelId="{CC092507-8737-45D7-A415-7780F4A41A94}" type="pres">
      <dgm:prSet presAssocID="{C2035741-B2A4-4432-A87D-143F2B7F8F38}" presName="sibTrans" presStyleCnt="0"/>
      <dgm:spPr/>
    </dgm:pt>
    <dgm:pt modelId="{53D90B1B-88D0-4A12-B93F-A7EEB9FECC84}" type="pres">
      <dgm:prSet presAssocID="{31662D1D-247D-47F0-94FF-251EE374451B}" presName="compNode" presStyleCnt="0"/>
      <dgm:spPr/>
    </dgm:pt>
    <dgm:pt modelId="{0C83CE58-4730-451A-93ED-45834BAAF6B4}" type="pres">
      <dgm:prSet presAssocID="{31662D1D-247D-47F0-94FF-251EE374451B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ch"/>
        </a:ext>
      </dgm:extLst>
    </dgm:pt>
    <dgm:pt modelId="{0ABE2DAD-FFED-4BF5-81DA-14FF22771FA2}" type="pres">
      <dgm:prSet presAssocID="{31662D1D-247D-47F0-94FF-251EE374451B}" presName="spaceRect" presStyleCnt="0"/>
      <dgm:spPr/>
    </dgm:pt>
    <dgm:pt modelId="{A410B4C6-8D0C-4566-AF02-CBCFD7C24C91}" type="pres">
      <dgm:prSet presAssocID="{31662D1D-247D-47F0-94FF-251EE374451B}" presName="textRect" presStyleLbl="revTx" presStyleIdx="1" presStyleCnt="3">
        <dgm:presLayoutVars>
          <dgm:chMax val="1"/>
          <dgm:chPref val="1"/>
        </dgm:presLayoutVars>
      </dgm:prSet>
      <dgm:spPr/>
    </dgm:pt>
    <dgm:pt modelId="{AF18CB7D-C77F-4D81-9558-B123BDB1E15A}" type="pres">
      <dgm:prSet presAssocID="{9F700E3E-5FF8-46FC-9523-05938BC3A454}" presName="sibTrans" presStyleCnt="0"/>
      <dgm:spPr/>
    </dgm:pt>
    <dgm:pt modelId="{714267A0-9028-43AC-95EC-5F792B578F1B}" type="pres">
      <dgm:prSet presAssocID="{7D7B9128-5B73-40AB-97DD-D0718409A53F}" presName="compNode" presStyleCnt="0"/>
      <dgm:spPr/>
    </dgm:pt>
    <dgm:pt modelId="{723176F2-5076-49D3-B15B-ABE5324D1446}" type="pres">
      <dgm:prSet presAssocID="{7D7B9128-5B73-40AB-97DD-D0718409A53F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2D9071F0-F5E6-4317-A33E-5D0540B707F4}" type="pres">
      <dgm:prSet presAssocID="{7D7B9128-5B73-40AB-97DD-D0718409A53F}" presName="spaceRect" presStyleCnt="0"/>
      <dgm:spPr/>
    </dgm:pt>
    <dgm:pt modelId="{18BCAFE8-68F8-4629-BE9E-A10ED2C3EE2D}" type="pres">
      <dgm:prSet presAssocID="{7D7B9128-5B73-40AB-97DD-D0718409A53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54D8010-0F6B-49AD-B029-FEB54DDAD3DF}" type="presOf" srcId="{3B9B5FE8-49B8-4A3D-939A-FE6766788415}" destId="{B03D5067-CC19-4799-8FEE-7F171F9B676F}" srcOrd="0" destOrd="0" presId="urn:microsoft.com/office/officeart/2018/2/layout/IconLabelList"/>
    <dgm:cxn modelId="{9229EE46-D57C-49D6-B66D-A00D1459737E}" type="presOf" srcId="{7D7B9128-5B73-40AB-97DD-D0718409A53F}" destId="{18BCAFE8-68F8-4629-BE9E-A10ED2C3EE2D}" srcOrd="0" destOrd="0" presId="urn:microsoft.com/office/officeart/2018/2/layout/IconLabelList"/>
    <dgm:cxn modelId="{FEA4BB8A-D32C-4010-9E36-FEDC49E2AC55}" type="presOf" srcId="{9A071E2C-8E8D-48EE-BBAB-54B74DA9CEE9}" destId="{4571FF01-2EDC-4BC4-AB60-A37057923BD0}" srcOrd="0" destOrd="0" presId="urn:microsoft.com/office/officeart/2018/2/layout/IconLabelList"/>
    <dgm:cxn modelId="{487FECBA-7F2B-44CA-B328-70D8211C7BB3}" type="presOf" srcId="{31662D1D-247D-47F0-94FF-251EE374451B}" destId="{A410B4C6-8D0C-4566-AF02-CBCFD7C24C91}" srcOrd="0" destOrd="0" presId="urn:microsoft.com/office/officeart/2018/2/layout/IconLabelList"/>
    <dgm:cxn modelId="{9D9249BE-356D-480B-86B9-12E100A5B7A6}" srcId="{9A071E2C-8E8D-48EE-BBAB-54B74DA9CEE9}" destId="{3B9B5FE8-49B8-4A3D-939A-FE6766788415}" srcOrd="0" destOrd="0" parTransId="{8FF33C47-BDCD-4F29-AAB0-55B344921207}" sibTransId="{C2035741-B2A4-4432-A87D-143F2B7F8F38}"/>
    <dgm:cxn modelId="{22FA83F6-8F3B-492E-B27F-CE6C3C01141F}" srcId="{9A071E2C-8E8D-48EE-BBAB-54B74DA9CEE9}" destId="{7D7B9128-5B73-40AB-97DD-D0718409A53F}" srcOrd="2" destOrd="0" parTransId="{19AB720A-FC87-411F-A546-2D7ED90D63A3}" sibTransId="{BE1D1EF9-21D7-41D2-9A6F-7C22D5D768AF}"/>
    <dgm:cxn modelId="{595FC9FA-540F-490F-BCF6-8585C4E6712B}" srcId="{9A071E2C-8E8D-48EE-BBAB-54B74DA9CEE9}" destId="{31662D1D-247D-47F0-94FF-251EE374451B}" srcOrd="1" destOrd="0" parTransId="{57738EC7-05CA-4B0E-B3F6-7A55FD580243}" sibTransId="{9F700E3E-5FF8-46FC-9523-05938BC3A454}"/>
    <dgm:cxn modelId="{E46EDE3C-E92A-4D78-A205-B30C9336B7A7}" type="presParOf" srcId="{4571FF01-2EDC-4BC4-AB60-A37057923BD0}" destId="{D2FC218A-E55F-4237-BDC1-221D2F49F440}" srcOrd="0" destOrd="0" presId="urn:microsoft.com/office/officeart/2018/2/layout/IconLabelList"/>
    <dgm:cxn modelId="{E09FD97A-958F-4EC6-83E8-5D523D66C6F4}" type="presParOf" srcId="{D2FC218A-E55F-4237-BDC1-221D2F49F440}" destId="{B1601877-7056-44B8-92A5-271A800CA885}" srcOrd="0" destOrd="0" presId="urn:microsoft.com/office/officeart/2018/2/layout/IconLabelList"/>
    <dgm:cxn modelId="{3F911A1E-CD03-4603-88C5-3089D369E937}" type="presParOf" srcId="{D2FC218A-E55F-4237-BDC1-221D2F49F440}" destId="{90D42B2C-3119-4BC2-8456-E03A94CAE2C7}" srcOrd="1" destOrd="0" presId="urn:microsoft.com/office/officeart/2018/2/layout/IconLabelList"/>
    <dgm:cxn modelId="{E808EE38-37E7-423C-B7F9-67A5071597F2}" type="presParOf" srcId="{D2FC218A-E55F-4237-BDC1-221D2F49F440}" destId="{B03D5067-CC19-4799-8FEE-7F171F9B676F}" srcOrd="2" destOrd="0" presId="urn:microsoft.com/office/officeart/2018/2/layout/IconLabelList"/>
    <dgm:cxn modelId="{C6C84E23-F156-4C32-9146-F3CFAEB91077}" type="presParOf" srcId="{4571FF01-2EDC-4BC4-AB60-A37057923BD0}" destId="{CC092507-8737-45D7-A415-7780F4A41A94}" srcOrd="1" destOrd="0" presId="urn:microsoft.com/office/officeart/2018/2/layout/IconLabelList"/>
    <dgm:cxn modelId="{1BD179F6-BBD9-41F1-96D7-094CCBC38412}" type="presParOf" srcId="{4571FF01-2EDC-4BC4-AB60-A37057923BD0}" destId="{53D90B1B-88D0-4A12-B93F-A7EEB9FECC84}" srcOrd="2" destOrd="0" presId="urn:microsoft.com/office/officeart/2018/2/layout/IconLabelList"/>
    <dgm:cxn modelId="{0A13E52A-ECC4-4A73-9DCA-2381B509037D}" type="presParOf" srcId="{53D90B1B-88D0-4A12-B93F-A7EEB9FECC84}" destId="{0C83CE58-4730-451A-93ED-45834BAAF6B4}" srcOrd="0" destOrd="0" presId="urn:microsoft.com/office/officeart/2018/2/layout/IconLabelList"/>
    <dgm:cxn modelId="{237B7C09-3C33-4FB9-9B36-83F626F8C5AB}" type="presParOf" srcId="{53D90B1B-88D0-4A12-B93F-A7EEB9FECC84}" destId="{0ABE2DAD-FFED-4BF5-81DA-14FF22771FA2}" srcOrd="1" destOrd="0" presId="urn:microsoft.com/office/officeart/2018/2/layout/IconLabelList"/>
    <dgm:cxn modelId="{81AECA69-F2B8-4B01-9991-797D1243DDA9}" type="presParOf" srcId="{53D90B1B-88D0-4A12-B93F-A7EEB9FECC84}" destId="{A410B4C6-8D0C-4566-AF02-CBCFD7C24C91}" srcOrd="2" destOrd="0" presId="urn:microsoft.com/office/officeart/2018/2/layout/IconLabelList"/>
    <dgm:cxn modelId="{ABB7A240-4438-4EFE-8A1D-EC14CAE4EF79}" type="presParOf" srcId="{4571FF01-2EDC-4BC4-AB60-A37057923BD0}" destId="{AF18CB7D-C77F-4D81-9558-B123BDB1E15A}" srcOrd="3" destOrd="0" presId="urn:microsoft.com/office/officeart/2018/2/layout/IconLabelList"/>
    <dgm:cxn modelId="{63B339D0-CA1C-41B5-83B4-ECA000593787}" type="presParOf" srcId="{4571FF01-2EDC-4BC4-AB60-A37057923BD0}" destId="{714267A0-9028-43AC-95EC-5F792B578F1B}" srcOrd="4" destOrd="0" presId="urn:microsoft.com/office/officeart/2018/2/layout/IconLabelList"/>
    <dgm:cxn modelId="{A86D0489-3A82-4E72-AC02-A2446DAD05BC}" type="presParOf" srcId="{714267A0-9028-43AC-95EC-5F792B578F1B}" destId="{723176F2-5076-49D3-B15B-ABE5324D1446}" srcOrd="0" destOrd="0" presId="urn:microsoft.com/office/officeart/2018/2/layout/IconLabelList"/>
    <dgm:cxn modelId="{6BC3C19F-8D27-4ACB-B447-58CE23713136}" type="presParOf" srcId="{714267A0-9028-43AC-95EC-5F792B578F1B}" destId="{2D9071F0-F5E6-4317-A33E-5D0540B707F4}" srcOrd="1" destOrd="0" presId="urn:microsoft.com/office/officeart/2018/2/layout/IconLabelList"/>
    <dgm:cxn modelId="{ECD11588-B8D5-459A-8AF6-DFA3E6EA4911}" type="presParOf" srcId="{714267A0-9028-43AC-95EC-5F792B578F1B}" destId="{18BCAFE8-68F8-4629-BE9E-A10ED2C3EE2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78265B-C667-4487-99FB-3436AEEE88B5}">
      <dsp:nvSpPr>
        <dsp:cNvPr id="0" name=""/>
        <dsp:cNvSpPr/>
      </dsp:nvSpPr>
      <dsp:spPr>
        <a:xfrm>
          <a:off x="0" y="1069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Webb: Headteacher </a:t>
          </a:r>
          <a:endParaRPr lang="en-US" sz="2200" kern="1200"/>
        </a:p>
      </dsp:txBody>
      <dsp:txXfrm>
        <a:off x="26387" y="133326"/>
        <a:ext cx="6853717" cy="487766"/>
      </dsp:txXfrm>
    </dsp:sp>
    <dsp:sp modelId="{47CC14F5-67B9-43F6-90DA-03CFBAA8D917}">
      <dsp:nvSpPr>
        <dsp:cNvPr id="0" name=""/>
        <dsp:cNvSpPr/>
      </dsp:nvSpPr>
      <dsp:spPr>
        <a:xfrm>
          <a:off x="0" y="7108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Alty: Acting EYFS Team Leader/DHT</a:t>
          </a:r>
          <a:endParaRPr lang="en-US" sz="2200" kern="1200"/>
        </a:p>
      </dsp:txBody>
      <dsp:txXfrm>
        <a:off x="26387" y="737226"/>
        <a:ext cx="6853717" cy="487766"/>
      </dsp:txXfrm>
    </dsp:sp>
    <dsp:sp modelId="{83676BD0-6E98-47C2-B4A1-B697E8788452}">
      <dsp:nvSpPr>
        <dsp:cNvPr id="0" name=""/>
        <dsp:cNvSpPr/>
      </dsp:nvSpPr>
      <dsp:spPr>
        <a:xfrm>
          <a:off x="0" y="13147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Miss Berry: EYFS Team Leader/DHT</a:t>
          </a:r>
          <a:endParaRPr lang="en-US" sz="2200" kern="1200"/>
        </a:p>
      </dsp:txBody>
      <dsp:txXfrm>
        <a:off x="26387" y="1341126"/>
        <a:ext cx="6853717" cy="487766"/>
      </dsp:txXfrm>
    </dsp:sp>
    <dsp:sp modelId="{4D11450B-CCD7-4D82-9DFC-46DD8F2E6449}">
      <dsp:nvSpPr>
        <dsp:cNvPr id="0" name=""/>
        <dsp:cNvSpPr/>
      </dsp:nvSpPr>
      <dsp:spPr>
        <a:xfrm>
          <a:off x="0" y="19186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Miss Jones: SENDCo/Family Support Worker</a:t>
          </a:r>
          <a:endParaRPr lang="en-US" sz="2200" kern="1200" dirty="0"/>
        </a:p>
      </dsp:txBody>
      <dsp:txXfrm>
        <a:off x="26387" y="1945026"/>
        <a:ext cx="6853717" cy="487766"/>
      </dsp:txXfrm>
    </dsp:sp>
    <dsp:sp modelId="{518834E7-73E6-4B03-8C07-5440A7957ADC}">
      <dsp:nvSpPr>
        <dsp:cNvPr id="0" name=""/>
        <dsp:cNvSpPr/>
      </dsp:nvSpPr>
      <dsp:spPr>
        <a:xfrm>
          <a:off x="0" y="25225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Parker: Class teacher RP</a:t>
          </a:r>
          <a:endParaRPr lang="en-US" sz="2200" kern="1200"/>
        </a:p>
      </dsp:txBody>
      <dsp:txXfrm>
        <a:off x="26387" y="2548926"/>
        <a:ext cx="6853717" cy="487766"/>
      </dsp:txXfrm>
    </dsp:sp>
    <dsp:sp modelId="{B564C656-6EC7-48B4-B22F-E9B6BC966E1B}">
      <dsp:nvSpPr>
        <dsp:cNvPr id="0" name=""/>
        <dsp:cNvSpPr/>
      </dsp:nvSpPr>
      <dsp:spPr>
        <a:xfrm>
          <a:off x="0" y="31264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Bell:  Class teacher RB</a:t>
          </a:r>
          <a:endParaRPr lang="en-US" sz="2200" kern="1200"/>
        </a:p>
      </dsp:txBody>
      <dsp:txXfrm>
        <a:off x="26387" y="3152826"/>
        <a:ext cx="6853717" cy="487766"/>
      </dsp:txXfrm>
    </dsp:sp>
    <dsp:sp modelId="{2B2A22EE-C293-481B-B337-2DCB79AD59C3}">
      <dsp:nvSpPr>
        <dsp:cNvPr id="0" name=""/>
        <dsp:cNvSpPr/>
      </dsp:nvSpPr>
      <dsp:spPr>
        <a:xfrm>
          <a:off x="0" y="37303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Hesmondhalgh: Nursery Nurse RP</a:t>
          </a:r>
          <a:endParaRPr lang="en-US" sz="2200" kern="1200"/>
        </a:p>
      </dsp:txBody>
      <dsp:txXfrm>
        <a:off x="26387" y="3756726"/>
        <a:ext cx="6853717" cy="487766"/>
      </dsp:txXfrm>
    </dsp:sp>
    <dsp:sp modelId="{5343A390-478B-42BE-A851-2D774DA9D30A}">
      <dsp:nvSpPr>
        <dsp:cNvPr id="0" name=""/>
        <dsp:cNvSpPr/>
      </dsp:nvSpPr>
      <dsp:spPr>
        <a:xfrm>
          <a:off x="0" y="43342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Miss Goldsmith: Nursery Nurse RB</a:t>
          </a:r>
          <a:endParaRPr lang="en-US" sz="2200" kern="1200"/>
        </a:p>
      </dsp:txBody>
      <dsp:txXfrm>
        <a:off x="26387" y="4360626"/>
        <a:ext cx="6853717" cy="487766"/>
      </dsp:txXfrm>
    </dsp:sp>
    <dsp:sp modelId="{DF6C8BAD-FC9D-4D5D-94C9-4091840B60D7}">
      <dsp:nvSpPr>
        <dsp:cNvPr id="0" name=""/>
        <dsp:cNvSpPr/>
      </dsp:nvSpPr>
      <dsp:spPr>
        <a:xfrm>
          <a:off x="0" y="4938139"/>
          <a:ext cx="6906491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Mrs Jamieson: Class RB &amp; RP</a:t>
          </a:r>
          <a:endParaRPr lang="en-US" sz="2200" kern="1200"/>
        </a:p>
      </dsp:txBody>
      <dsp:txXfrm>
        <a:off x="26387" y="4964526"/>
        <a:ext cx="6853717" cy="487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B60A52-B35F-42AE-A8DF-F5589E9B6E6B}">
      <dsp:nvSpPr>
        <dsp:cNvPr id="0" name=""/>
        <dsp:cNvSpPr/>
      </dsp:nvSpPr>
      <dsp:spPr>
        <a:xfrm>
          <a:off x="0" y="2382"/>
          <a:ext cx="6666833" cy="126983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Our FSW/ LM</a:t>
          </a:r>
          <a:r>
            <a:rPr lang="en-GB" sz="3200" kern="1200" dirty="0"/>
            <a:t>: Miss Jones</a:t>
          </a:r>
          <a:endParaRPr lang="en-US" sz="3200" kern="1200" dirty="0"/>
        </a:p>
      </dsp:txBody>
      <dsp:txXfrm>
        <a:off x="61988" y="64370"/>
        <a:ext cx="6542857" cy="1145863"/>
      </dsp:txXfrm>
    </dsp:sp>
    <dsp:sp modelId="{B0D4B7F3-255A-4E41-A1DC-38C3FC95E0EA}">
      <dsp:nvSpPr>
        <dsp:cNvPr id="0" name=""/>
        <dsp:cNvSpPr/>
      </dsp:nvSpPr>
      <dsp:spPr>
        <a:xfrm>
          <a:off x="0" y="1284667"/>
          <a:ext cx="6666833" cy="2252407"/>
        </a:xfrm>
        <a:prstGeom prst="roundRect">
          <a:avLst/>
        </a:prstGeom>
        <a:gradFill rotWithShape="0">
          <a:gsLst>
            <a:gs pos="0">
              <a:schemeClr val="accent2">
                <a:hueOff val="-638687"/>
                <a:satOff val="1755"/>
                <a:lumOff val="117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38687"/>
                <a:satOff val="1755"/>
                <a:lumOff val="117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38687"/>
                <a:satOff val="1755"/>
                <a:lumOff val="117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b="1" kern="1200" dirty="0"/>
            <a:t>Role:-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kern="1200" dirty="0"/>
            <a:t>Works alongside children and their families to provide support if/ when needed.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400" kern="1200" dirty="0"/>
            <a:t>Oversees attendance and punctuality across the school. </a:t>
          </a:r>
          <a:endParaRPr lang="en-US" sz="2400" kern="1200" dirty="0"/>
        </a:p>
        <a:p>
          <a:pPr marL="0"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>
        <a:off x="109953" y="1394620"/>
        <a:ext cx="6446927" cy="2032501"/>
      </dsp:txXfrm>
    </dsp:sp>
    <dsp:sp modelId="{A587ECC5-394D-4E1B-B5F4-3E51392B3262}">
      <dsp:nvSpPr>
        <dsp:cNvPr id="0" name=""/>
        <dsp:cNvSpPr/>
      </dsp:nvSpPr>
      <dsp:spPr>
        <a:xfrm>
          <a:off x="0" y="3473241"/>
          <a:ext cx="6666833" cy="2252407"/>
        </a:xfrm>
        <a:prstGeom prst="roundRect">
          <a:avLst/>
        </a:prstGeom>
        <a:gradFill rotWithShape="0">
          <a:gsLst>
            <a:gs pos="0">
              <a:schemeClr val="accent2">
                <a:hueOff val="-1277375"/>
                <a:satOff val="3509"/>
                <a:lumOff val="23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277375"/>
                <a:satOff val="3509"/>
                <a:lumOff val="23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277375"/>
                <a:satOff val="3509"/>
                <a:lumOff val="23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Website: </a:t>
          </a:r>
          <a:r>
            <a:rPr lang="en-GB" sz="2400" kern="1200" dirty="0"/>
            <a:t>Please visit our website (</a:t>
          </a:r>
          <a:r>
            <a:rPr lang="en-GB" sz="2400" i="1" kern="1200" dirty="0"/>
            <a:t>parents&gt; supporting our children &amp; families</a:t>
          </a:r>
          <a:r>
            <a:rPr lang="en-GB" sz="2400" kern="1200" dirty="0"/>
            <a:t>) for more information: </a:t>
          </a:r>
          <a:r>
            <a:rPr lang="en-GB" sz="2400" kern="1200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https://www.lostockhallcps.co.uk/supporting-our-children-and-families</a:t>
          </a:r>
          <a:r>
            <a:rPr lang="en-GB" sz="500" kern="1200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/</a:t>
          </a:r>
          <a:r>
            <a:rPr lang="en-GB" sz="500" kern="1200" dirty="0">
              <a:solidFill>
                <a:schemeClr val="tx1"/>
              </a:solidFill>
            </a:rPr>
            <a:t> </a:t>
          </a:r>
          <a:endParaRPr lang="en-US" sz="500" kern="1200" dirty="0">
            <a:solidFill>
              <a:schemeClr val="tx1"/>
            </a:solidFill>
          </a:endParaRPr>
        </a:p>
      </dsp:txBody>
      <dsp:txXfrm>
        <a:off x="109953" y="3583194"/>
        <a:ext cx="6446927" cy="20325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01877-7056-44B8-92A5-271A800CA885}">
      <dsp:nvSpPr>
        <dsp:cNvPr id="0" name=""/>
        <dsp:cNvSpPr/>
      </dsp:nvSpPr>
      <dsp:spPr>
        <a:xfrm>
          <a:off x="947201" y="56716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3D5067-CC19-4799-8FEE-7F171F9B676F}">
      <dsp:nvSpPr>
        <dsp:cNvPr id="0" name=""/>
        <dsp:cNvSpPr/>
      </dsp:nvSpPr>
      <dsp:spPr>
        <a:xfrm>
          <a:off x="59990" y="2402242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Attendance at school from Reception onwards is key</a:t>
          </a:r>
          <a:endParaRPr lang="en-US" sz="2200" kern="1200" dirty="0"/>
        </a:p>
      </dsp:txBody>
      <dsp:txXfrm>
        <a:off x="59990" y="2402242"/>
        <a:ext cx="3226223" cy="720000"/>
      </dsp:txXfrm>
    </dsp:sp>
    <dsp:sp modelId="{0C83CE58-4730-451A-93ED-45834BAAF6B4}">
      <dsp:nvSpPr>
        <dsp:cNvPr id="0" name=""/>
        <dsp:cNvSpPr/>
      </dsp:nvSpPr>
      <dsp:spPr>
        <a:xfrm>
          <a:off x="4738014" y="56716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0B4C6-8D0C-4566-AF02-CBCFD7C24C91}">
      <dsp:nvSpPr>
        <dsp:cNvPr id="0" name=""/>
        <dsp:cNvSpPr/>
      </dsp:nvSpPr>
      <dsp:spPr>
        <a:xfrm>
          <a:off x="3850802" y="2402242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Please be on time – back doors close at 8.55am</a:t>
          </a:r>
          <a:endParaRPr lang="en-US" sz="2200" kern="1200"/>
        </a:p>
      </dsp:txBody>
      <dsp:txXfrm>
        <a:off x="3850802" y="2402242"/>
        <a:ext cx="3226223" cy="720000"/>
      </dsp:txXfrm>
    </dsp:sp>
    <dsp:sp modelId="{723176F2-5076-49D3-B15B-ABE5324D1446}">
      <dsp:nvSpPr>
        <dsp:cNvPr id="0" name=""/>
        <dsp:cNvSpPr/>
      </dsp:nvSpPr>
      <dsp:spPr>
        <a:xfrm>
          <a:off x="8528826" y="56716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CAFE8-68F8-4629-BE9E-A10ED2C3EE2D}">
      <dsp:nvSpPr>
        <dsp:cNvPr id="0" name=""/>
        <dsp:cNvSpPr/>
      </dsp:nvSpPr>
      <dsp:spPr>
        <a:xfrm>
          <a:off x="7641615" y="2402242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Monitoring of attendance</a:t>
          </a:r>
          <a:endParaRPr lang="en-US" sz="2200" kern="1200"/>
        </a:p>
      </dsp:txBody>
      <dsp:txXfrm>
        <a:off x="7641615" y="2402242"/>
        <a:ext cx="3226223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DF4D66-5008-43B6-B8F7-360391C95C4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442E6-A71E-4515-B1D6-C34298F19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159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41C11-193C-4D32-B1F9-E409CF98212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96995-C943-458C-B0B3-8C9E8176C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10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88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96995-C943-458C-B0B3-8C9E8176CD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838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3541DF-65AE-418B-ABD6-44048C3EF905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400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B1E975-496C-4E80-BA44-9E24FF3245B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180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4816C5-F395-47EC-8409-D894EFE3CA45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840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41617C-EDAA-4DBA-A951-4BF1FFEF2337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84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849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705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097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772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370EA5-4F91-4BCF-ACDC-5606E803DBF8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4369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54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171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2866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8A479-FBF5-471A-8802-B2C7936CBC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4646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0EFB8F-4090-4BBC-9C94-16803CAF2AA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727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3541DF-65AE-418B-ABD6-44048C3EF905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1770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3541DF-65AE-418B-ABD6-44048C3EF905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693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0EFB8F-4090-4BBC-9C94-16803CAF2AA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959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C88AF-E926-42B3-A3C0-5F074170826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619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91CD0-237B-48EC-8B30-3BB04FA157A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416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1E234A-7E9C-423E-9144-FAAC9A103D3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048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1769D2-F231-4A3F-A5C6-8464028262E2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246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5EA89E-4A35-47DB-938A-E16D747903D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1405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DF5C4B-80D9-40B0-9429-8CD09487368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211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9C14CA-9E59-40A3-8422-B04F20376BF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5077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562EBE-D785-4DAD-BBB8-278087414E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890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0F6D76-7629-4F1E-B6E0-B861A4C2E9F3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5135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FF05EB-7ED1-4ADA-93F8-19E190AF612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8567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F85280-1876-4F52-A1B7-FFABF976360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5609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pPr>
              <a:defRPr/>
            </a:pPr>
            <a:fld id="{05261C19-0D15-495E-88FE-7BFAEB2F972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7730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ncsyoungpeoplefamilyservice.co.uk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22F1D74D-002F-411E-847E-E6215010B9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6"/>
          <a:stretch>
            <a:fillRect/>
          </a:stretch>
        </p:blipFill>
        <p:spPr>
          <a:xfrm rot="16200000">
            <a:off x="3302305" y="4750116"/>
            <a:ext cx="2156937" cy="2058830"/>
          </a:xfrm>
          <a:prstGeom prst="rect">
            <a:avLst/>
          </a:prstGeom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846" y="3224213"/>
            <a:ext cx="6465287" cy="279848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altLang="en-US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Welcome to Reception</a:t>
            </a:r>
            <a:br>
              <a:rPr lang="en-US" altLang="en-US" sz="3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altLang="en-US" sz="3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altLang="en-US" sz="3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altLang="en-US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Lostock Hall Community Primary School</a:t>
            </a:r>
            <a:br>
              <a:rPr lang="en-US" altLang="en-US" sz="37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altLang="en-US" sz="37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123" name="Rectangle 40"/>
          <p:cNvSpPr>
            <a:spLocks noChangeArrowheads="1"/>
          </p:cNvSpPr>
          <p:nvPr/>
        </p:nvSpPr>
        <p:spPr bwMode="auto">
          <a:xfrm>
            <a:off x="5067300" y="20574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5124" name="Rectangle 43"/>
          <p:cNvSpPr>
            <a:spLocks noChangeArrowheads="1"/>
          </p:cNvSpPr>
          <p:nvPr/>
        </p:nvSpPr>
        <p:spPr bwMode="auto">
          <a:xfrm>
            <a:off x="5138738" y="21717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5126" name="Rectangle 46"/>
          <p:cNvSpPr>
            <a:spLocks noChangeArrowheads="1"/>
          </p:cNvSpPr>
          <p:nvPr/>
        </p:nvSpPr>
        <p:spPr bwMode="auto">
          <a:xfrm>
            <a:off x="5105400" y="19050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5127" name="Rectangle 48"/>
          <p:cNvSpPr>
            <a:spLocks noChangeArrowheads="1"/>
          </p:cNvSpPr>
          <p:nvPr/>
        </p:nvSpPr>
        <p:spPr bwMode="auto">
          <a:xfrm>
            <a:off x="4948238" y="257175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5128" name="Rectangle 50"/>
          <p:cNvSpPr>
            <a:spLocks noChangeArrowheads="1"/>
          </p:cNvSpPr>
          <p:nvPr/>
        </p:nvSpPr>
        <p:spPr bwMode="auto">
          <a:xfrm>
            <a:off x="5295900" y="2824163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5129" name="Rectangle 52"/>
          <p:cNvSpPr>
            <a:spLocks noChangeArrowheads="1"/>
          </p:cNvSpPr>
          <p:nvPr/>
        </p:nvSpPr>
        <p:spPr bwMode="auto">
          <a:xfrm>
            <a:off x="5067300" y="2657475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pic>
        <p:nvPicPr>
          <p:cNvPr id="4" name="Picture 3" descr="Lostock Hall Community Primary School tours for 2026 reception">
            <a:extLst>
              <a:ext uri="{FF2B5EF4-FFF2-40B4-BE49-F238E27FC236}">
                <a16:creationId xmlns:a16="http://schemas.microsoft.com/office/drawing/2014/main" id="{08ED4172-C422-BA2A-172A-4B0AAA37C7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0477038" y="5030129"/>
            <a:ext cx="1429212" cy="16490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11C87D-7DC0-605B-18B8-C910505B83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-14551"/>
            <a:ext cx="3078289" cy="23087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8AEE224-968F-E8CE-A324-C960660C7C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551" y="-14551"/>
            <a:ext cx="3072118" cy="230408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C771D16-EF6B-6499-ED23-499A1CAE0BB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59330" y="2844529"/>
            <a:ext cx="4561582" cy="34211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D7CAE89-1EDE-345F-6179-2018E4E493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6455" y="2308735"/>
            <a:ext cx="1959187" cy="23945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335679B-21D3-88E1-538C-1D285277A36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109014" y="4646"/>
            <a:ext cx="3072119" cy="230408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49BBA1-6686-A81C-8FF2-644D85D4246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31" y="0"/>
            <a:ext cx="3064669" cy="229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84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2" name="Flowchart: Document 6171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Reception Team</a:t>
            </a:r>
          </a:p>
        </p:txBody>
      </p:sp>
      <p:graphicFrame>
        <p:nvGraphicFramePr>
          <p:cNvPr id="6167" name="Rectangle 3">
            <a:extLst>
              <a:ext uri="{FF2B5EF4-FFF2-40B4-BE49-F238E27FC236}">
                <a16:creationId xmlns:a16="http://schemas.microsoft.com/office/drawing/2014/main" id="{BBAD37BA-E90A-EB40-DD53-8D4643422C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2576549"/>
              </p:ext>
            </p:extLst>
          </p:nvPr>
        </p:nvGraphicFramePr>
        <p:xfrm>
          <a:off x="4447308" y="591344"/>
          <a:ext cx="6906491" cy="5585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 descr="Lostock Hall Community Primary School tours for 2026 reception">
            <a:extLst>
              <a:ext uri="{FF2B5EF4-FFF2-40B4-BE49-F238E27FC236}">
                <a16:creationId xmlns:a16="http://schemas.microsoft.com/office/drawing/2014/main" id="{DD3185B6-F4F2-8035-7C5D-D3E2F22F2A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/>
        </p:blipFill>
        <p:spPr>
          <a:xfrm>
            <a:off x="1423473" y="3764037"/>
            <a:ext cx="1922628" cy="221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62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3" name="Rectangle 717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4" name="Rectangle 7173">
            <a:extLst>
              <a:ext uri="{FF2B5EF4-FFF2-40B4-BE49-F238E27FC236}">
                <a16:creationId xmlns:a16="http://schemas.microsoft.com/office/drawing/2014/main" id="{8B068B58-6F94-4AFF-A8A7-18573884D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75" name="Picture 7174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7182" name="Rectangle 7181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84" name="Rectangle 7183">
            <a:extLst>
              <a:ext uri="{FF2B5EF4-FFF2-40B4-BE49-F238E27FC236}">
                <a16:creationId xmlns:a16="http://schemas.microsoft.com/office/drawing/2014/main" id="{BE5B028C-7535-45E5-9D2C-32C50D0E0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94002" y="743951"/>
            <a:ext cx="2896558" cy="1492468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Induction Timetable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idx="1"/>
          </p:nvPr>
        </p:nvSpPr>
        <p:spPr>
          <a:xfrm>
            <a:off x="1191966" y="2236419"/>
            <a:ext cx="4997189" cy="367071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Each child is allocated an Induction Group (A, B or C).</a:t>
            </a:r>
          </a:p>
          <a:p>
            <a:pPr marL="0" indent="0" eaLnBrk="1" hangingPunct="1">
              <a:buNone/>
            </a:pPr>
            <a:endParaRPr lang="en-GB" alt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Non pre-school children start first, in age order, followed by our pre-school children.  </a:t>
            </a:r>
          </a:p>
          <a:p>
            <a:pPr eaLnBrk="1" hangingPunct="1"/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470930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0" name="Rectangle 921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1" name="Rectangle 922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2" name="Rectangle 922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9" name="Rectangle 9228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rgbClr val="FFFFFF"/>
                </a:solidFill>
                <a:latin typeface="SassoonCRInfantMedium" pitchFamily="2" charset="0"/>
              </a:rPr>
              <a:t>     </a:t>
            </a:r>
            <a:r>
              <a:rPr lang="en-GB" altLang="en-US" sz="4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Induction Diary Dates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48183" y="1741355"/>
            <a:ext cx="10482172" cy="4972721"/>
          </a:xfrm>
        </p:spPr>
        <p:txBody>
          <a:bodyPr anchor="ctr">
            <a:normAutofit fontScale="92500" lnSpcReduction="10000"/>
          </a:bodyPr>
          <a:lstStyle/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Reception open day- 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Thursday 2</a:t>
            </a:r>
            <a:r>
              <a:rPr lang="en-GB" alt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July </a:t>
            </a: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(see induction pack for times)</a:t>
            </a:r>
            <a:endParaRPr lang="en-GB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endParaRPr lang="en-GB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Home visits (non pre-school children) – 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Tuesday 1</a:t>
            </a:r>
            <a:r>
              <a:rPr lang="en-GB" alt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&amp; Wednesday 2</a:t>
            </a:r>
            <a:r>
              <a:rPr lang="en-GB" alt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September</a:t>
            </a:r>
          </a:p>
          <a:p>
            <a:pPr marL="0" indent="0" eaLnBrk="1" hangingPunct="1">
              <a:buNone/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Thursday 3</a:t>
            </a:r>
            <a:r>
              <a:rPr lang="en-GB" alt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rd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September - </a:t>
            </a: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induction process begins (Group A first - session until 1:30pm)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</a:t>
            </a:r>
          </a:p>
          <a:p>
            <a:pPr eaLnBrk="1" hangingPunct="1">
              <a:defRPr/>
            </a:pP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Tuesday 8</a:t>
            </a:r>
            <a:r>
              <a:rPr lang="en-GB" alt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September </a:t>
            </a: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– All children begin full-time sessions (doors open from 8:45 – 8.55am until 3.20pm)</a:t>
            </a:r>
          </a:p>
          <a:p>
            <a:pPr marL="0" indent="0" eaLnBrk="1" hangingPunct="1">
              <a:buNone/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Your child's induction group is in your induction pack.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GB" altLang="en-US" sz="1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36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8" name="Rectangle 10247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34610" y="1226851"/>
            <a:ext cx="7231522" cy="5277623"/>
          </a:xfrm>
        </p:spPr>
        <p:txBody>
          <a:bodyPr anchor="t">
            <a:normAutofit fontScale="92500" lnSpcReduction="20000"/>
          </a:bodyPr>
          <a:lstStyle/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First day arrangements – Reception playground door/gate will open at 9.10am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Please say your goodbyes on the playground and encourage children into school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End of day – The children exit through the Reception door/gate. 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We only hand children over to a named/known adult.  If someone different is collecting the child we need permission, unless in an emergency the password can be used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Waving hands! 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Please be on time</a:t>
            </a:r>
          </a:p>
        </p:txBody>
      </p:sp>
      <p:sp>
        <p:nvSpPr>
          <p:cNvPr id="10250" name="Rectangle 10249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2" name="Rectangle 10251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54" name="Rectangle 10253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56" name="Rectangle 10255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0282" y="1850820"/>
            <a:ext cx="4057568" cy="3033033"/>
          </a:xfrm>
          <a:prstGeom prst="rect">
            <a:avLst/>
          </a:prstGeom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64602" y="105724"/>
            <a:ext cx="8918293" cy="767602"/>
          </a:xfrm>
        </p:spPr>
        <p:txBody>
          <a:bodyPr anchor="b">
            <a:noAutofit/>
          </a:bodyPr>
          <a:lstStyle/>
          <a:p>
            <a:pPr eaLnBrk="1" hangingPunct="1"/>
            <a:r>
              <a:rPr lang="en-GB" alt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The start and the end of the day</a:t>
            </a:r>
          </a:p>
        </p:txBody>
      </p:sp>
    </p:spTree>
    <p:extLst>
      <p:ext uri="{BB962C8B-B14F-4D97-AF65-F5344CB8AC3E}">
        <p14:creationId xmlns:p14="http://schemas.microsoft.com/office/powerpoint/2010/main" val="348103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2" name="Rectangle 12291">
            <a:extLst>
              <a:ext uri="{FF2B5EF4-FFF2-40B4-BE49-F238E27FC236}">
                <a16:creationId xmlns:a16="http://schemas.microsoft.com/office/drawing/2014/main" id="{EE52C6F3-26E1-4223-9BF6-7F985A59C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0"/>
            <a:ext cx="121920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99787" y="0"/>
            <a:ext cx="6381257" cy="1238567"/>
          </a:xfrm>
        </p:spPr>
        <p:txBody>
          <a:bodyPr anchor="b">
            <a:normAutofit/>
          </a:bodyPr>
          <a:lstStyle/>
          <a:p>
            <a:pPr algn="ctr" eaLnBrk="1" hangingPunct="1"/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your child will need </a:t>
            </a:r>
            <a:b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to bring to school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99787" y="1238566"/>
            <a:ext cx="7394147" cy="5161805"/>
          </a:xfrm>
        </p:spPr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A named coat WITH A HOOD that 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they can put on and off themselves</a:t>
            </a:r>
          </a:p>
          <a:p>
            <a:pPr eaLnBrk="1" hangingPunct="1"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A fruit/veg snack– </a:t>
            </a:r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in a named/ labelled bag/tub</a:t>
            </a:r>
          </a:p>
          <a:p>
            <a:pPr eaLnBrk="1" hangingPunct="1"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A bottle of still, unflavoured water - named with an anti-spill cap.  </a:t>
            </a:r>
          </a:p>
          <a:p>
            <a:pPr eaLnBrk="1" hangingPunct="1"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Reading pack (no backpacks/bags, no keyrings)</a:t>
            </a:r>
          </a:p>
          <a:p>
            <a:pPr eaLnBrk="1" hangingPunct="1"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A named lunchbox (if not having a school dinner)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E0D9AC-33DB-F5E8-8322-60B6818922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62" b="-1"/>
          <a:stretch>
            <a:fillRect/>
          </a:stretch>
        </p:blipFill>
        <p:spPr>
          <a:xfrm>
            <a:off x="8867969" y="391895"/>
            <a:ext cx="2609461" cy="20834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8" r="-4" b="-4"/>
          <a:stretch>
            <a:fillRect/>
          </a:stretch>
        </p:blipFill>
        <p:spPr>
          <a:xfrm rot="10800000">
            <a:off x="8743228" y="3429000"/>
            <a:ext cx="2858942" cy="2248250"/>
          </a:xfrm>
          <a:prstGeom prst="rect">
            <a:avLst/>
          </a:prstGeom>
        </p:spPr>
      </p:pic>
      <p:sp>
        <p:nvSpPr>
          <p:cNvPr id="12297" name="Rectangle 12296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9" name="Rectangle 12298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71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53" name="Rectangle 14352">
            <a:extLst>
              <a:ext uri="{FF2B5EF4-FFF2-40B4-BE49-F238E27FC236}">
                <a16:creationId xmlns:a16="http://schemas.microsoft.com/office/drawing/2014/main" id="{EE52C6F3-26E1-4223-9BF6-7F985A59C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0"/>
            <a:ext cx="121920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26704" y="79320"/>
            <a:ext cx="4959605" cy="706132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 dirty="0">
                <a:latin typeface="SassoonCRInfantMedium" panose="02000603020000020003" pitchFamily="2" charset="0"/>
              </a:rPr>
              <a:t>   </a:t>
            </a:r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Be ‘School Ready’!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98355" y="1229451"/>
            <a:ext cx="7755038" cy="561492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Putting on and taking off their own coat (including fastening)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Using the toilet independently – including wiping &amp; washing hands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Sharing and tidying up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Using a hand dryer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Writing their own name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Dressing and undressing themselves – including shoes (</a:t>
            </a:r>
            <a:r>
              <a:rPr lang="en-GB" alt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velcro</a:t>
            </a:r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please &amp; named)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Summer holiday school head start tasks</a:t>
            </a:r>
          </a:p>
          <a:p>
            <a:pPr eaLnBrk="1" hangingPunct="1"/>
            <a:endParaRPr lang="en-GB" alt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16B0CA-77E0-63D9-C8CD-C21B00BC43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8" r="-4" b="-4"/>
          <a:stretch>
            <a:fillRect/>
          </a:stretch>
        </p:blipFill>
        <p:spPr>
          <a:xfrm>
            <a:off x="8153400" y="3224447"/>
            <a:ext cx="4038601" cy="3175925"/>
          </a:xfrm>
          <a:prstGeom prst="rect">
            <a:avLst/>
          </a:prstGeom>
        </p:spPr>
      </p:pic>
      <p:sp>
        <p:nvSpPr>
          <p:cNvPr id="14355" name="Rectangle 14354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57" name="Rectangle 14356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841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1" name="Rectangle 14340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2" name="Rectangle 14341">
            <a:extLst>
              <a:ext uri="{FF2B5EF4-FFF2-40B4-BE49-F238E27FC236}">
                <a16:creationId xmlns:a16="http://schemas.microsoft.com/office/drawing/2014/main" id="{8B068B58-6F94-4AFF-A8A7-18573884D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343" name="Picture 14342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4345" name="Rectangle 14344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47" name="Rectangle 14346">
            <a:extLst>
              <a:ext uri="{FF2B5EF4-FFF2-40B4-BE49-F238E27FC236}">
                <a16:creationId xmlns:a16="http://schemas.microsoft.com/office/drawing/2014/main" id="{BE5B028C-7535-45E5-9D2C-32C50D0E0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16522" y="-582174"/>
            <a:ext cx="7550217" cy="1893524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Preparing your child for school – Communication &amp; Language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631096" y="1531269"/>
            <a:ext cx="5856789" cy="4817475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Communication and language underpins everything – behaviour, social skills, progress in school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Clarity of speech &amp; pronunciation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Listening and attention – and waiting for attention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Understanding of language &amp; vocabulary - books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Talk regularly, discuss everything!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Learn rhymes and songs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School will be in touch if any concerns - Tara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E38EC9-1D68-CE4F-1C43-EADEA8B22F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72" b="-1"/>
          <a:stretch>
            <a:fillRect/>
          </a:stretch>
        </p:blipFill>
        <p:spPr>
          <a:xfrm rot="5400000">
            <a:off x="6532883" y="950279"/>
            <a:ext cx="2443150" cy="23574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45D8F8-1A4B-B0C5-43C4-7EA89D68FC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1" r="2" b="2"/>
          <a:stretch>
            <a:fillRect/>
          </a:stretch>
        </p:blipFill>
        <p:spPr>
          <a:xfrm>
            <a:off x="9108886" y="895610"/>
            <a:ext cx="2357432" cy="24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79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47661" y="0"/>
            <a:ext cx="12572999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002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4" name="Rectangle 14343">
            <a:extLst>
              <a:ext uri="{FF2B5EF4-FFF2-40B4-BE49-F238E27FC236}">
                <a16:creationId xmlns:a16="http://schemas.microsoft.com/office/drawing/2014/main" id="{EE52C6F3-26E1-4223-9BF6-7F985A59C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0"/>
            <a:ext cx="121920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25581" y="331595"/>
            <a:ext cx="2149416" cy="657544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Reading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85765" y="1388581"/>
            <a:ext cx="7105671" cy="461277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Reading with your child is vital &amp; impacts everything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When children start school, we request that children read to an adult at home for at least 15 minutes EVERY DAY:</a:t>
            </a:r>
          </a:p>
          <a:p>
            <a:pPr lvl="1" eaLnBrk="1" hangingPunct="1"/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May be short bursts at first (5-10 minutes)</a:t>
            </a:r>
          </a:p>
          <a:p>
            <a:pPr lvl="1" eaLnBrk="1" hangingPunct="1"/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Build up to being able to sit and read for 15-20 minutes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Reading diaries checked weekly – letter home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E4E84E-05B4-DE3F-C49A-BE0B4B4EE2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3" r="-1" b="-1"/>
          <a:stretch>
            <a:fillRect/>
          </a:stretch>
        </p:blipFill>
        <p:spPr>
          <a:xfrm>
            <a:off x="8153399" y="10"/>
            <a:ext cx="4038601" cy="3224437"/>
          </a:xfrm>
          <a:prstGeom prst="rect">
            <a:avLst/>
          </a:prstGeom>
        </p:spPr>
      </p:pic>
      <p:sp>
        <p:nvSpPr>
          <p:cNvPr id="14346" name="Rectangle 14345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8" name="Rectangle 14347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491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8" name="Rectangle 1536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 b="1" dirty="0">
                <a:latin typeface="SassoonCRInfantMedium" panose="02000603020000020003" pitchFamily="2" charset="0"/>
              </a:rPr>
              <a:t>        </a:t>
            </a:r>
            <a:r>
              <a:rPr lang="en-GB" alt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Uniform</a:t>
            </a:r>
          </a:p>
        </p:txBody>
      </p:sp>
      <p:sp>
        <p:nvSpPr>
          <p:cNvPr id="1537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02815" y="1708421"/>
            <a:ext cx="7074431" cy="4911039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All orders should now have been submitted for uniform – ready for </a:t>
            </a:r>
            <a:r>
              <a:rPr lang="en-GB" altLang="en-US" sz="2400">
                <a:latin typeface="Calibri" panose="020F0502020204030204" pitchFamily="34" charset="0"/>
                <a:cs typeface="Calibri" panose="020F0502020204030204" pitchFamily="34" charset="0"/>
              </a:rPr>
              <a:t>home visit day.</a:t>
            </a:r>
            <a:endParaRPr lang="en-GB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Pre-loved uniform – cash only.</a:t>
            </a:r>
          </a:p>
          <a:p>
            <a:pPr eaLnBrk="1" hangingPunct="1"/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Name ALL uniform and make sure your child knows it belongs to them.  Please place name labels in the neck area on jumpers, cardigans, tops and coats.  </a:t>
            </a:r>
            <a:r>
              <a:rPr lang="en-GB" altLang="en-US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Written in names wash out easily – iron in labels are best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/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PE Kit – children will come to school in their PE kit on their PE day (Friday). You will be informed when the PE sessions commence. </a:t>
            </a:r>
          </a:p>
          <a:p>
            <a:pPr eaLnBrk="1" hangingPunct="1"/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Reading packs will be provided - please check </a:t>
            </a:r>
            <a:r>
              <a:rPr lang="en-GB" altLang="en-US" sz="2400" b="1" i="1" u="sng" dirty="0">
                <a:latin typeface="Calibri" panose="020F0502020204030204" pitchFamily="34" charset="0"/>
                <a:cs typeface="Calibri" panose="020F0502020204030204" pitchFamily="34" charset="0"/>
              </a:rPr>
              <a:t>every night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. No key rings.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FEAB46-8A41-13F8-EF30-89DD3BC55E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7" r="10208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62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2" name="Rectangle 16391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        Payments</a:t>
            </a:r>
          </a:p>
        </p:txBody>
      </p:sp>
      <p:sp>
        <p:nvSpPr>
          <p:cNvPr id="16394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All payments must be paid online using your online account (uniform, trips etc.)</a:t>
            </a:r>
          </a:p>
          <a:p>
            <a:pPr eaLnBrk="1" hangingPunct="1"/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FREE - We provide healthy snacks each day and provide ingredients for practical, exciting activities, such as baking or special party events.</a:t>
            </a:r>
          </a:p>
          <a:p>
            <a:pPr eaLnBrk="1" hangingPunct="1"/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School dinners are </a:t>
            </a:r>
            <a:r>
              <a:rPr lang="en-GB" altLang="en-US" b="1" u="sng" dirty="0">
                <a:latin typeface="Calibri" panose="020F0502020204030204" pitchFamily="34" charset="0"/>
                <a:cs typeface="Calibri" panose="020F0502020204030204" pitchFamily="34" charset="0"/>
              </a:rPr>
              <a:t>free</a:t>
            </a: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whilst in EYFS and KS1.</a:t>
            </a:r>
          </a:p>
          <a:p>
            <a:pPr marL="0" indent="0" eaLnBrk="1" hangingPunct="1">
              <a:buNone/>
            </a:pPr>
            <a:endParaRPr lang="en-GB" alt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320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39" name="Rectangle 1843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4200" b="1">
                <a:latin typeface="Calibri" panose="020F0502020204030204" pitchFamily="34" charset="0"/>
                <a:cs typeface="Calibri" panose="020F0502020204030204" pitchFamily="34" charset="0"/>
              </a:rPr>
              <a:t>Free School Meals (FSM) </a:t>
            </a:r>
            <a:br>
              <a:rPr lang="en-GB" altLang="en-US" sz="4200" b="1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4200" b="1">
                <a:latin typeface="Calibri" panose="020F0502020204030204" pitchFamily="34" charset="0"/>
                <a:cs typeface="Calibri" panose="020F0502020204030204" pitchFamily="34" charset="0"/>
              </a:rPr>
              <a:t>eligibility</a:t>
            </a:r>
            <a:endParaRPr lang="en-GB" altLang="en-US" sz="4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441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Your child may be able to get free school meals if you get any of the following:</a:t>
            </a:r>
          </a:p>
          <a:p>
            <a:pPr marL="0" indent="0">
              <a:buNone/>
              <a:defRPr/>
            </a:pPr>
            <a:endParaRPr lang="en-GB" sz="19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Universal Credit with a household income of less than £7,400 a year (after tax and not including any benefits you get)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Income-Based Jobseekers' Allowance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Income-Related Employment and Support Allowance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Child Tax Credit, </a:t>
            </a:r>
            <a:r>
              <a:rPr lang="en-GB" sz="1900" b="1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 entitled to Working Tax Credit and household income less than £16,190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Support under part VI of the Immigration and Asylum Act 1999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Guarantee element of State Pension Credit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Income Support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sz="1900">
                <a:latin typeface="Calibri" panose="020F0502020204030204" pitchFamily="34" charset="0"/>
                <a:cs typeface="Calibri" panose="020F0502020204030204" pitchFamily="34" charset="0"/>
              </a:rPr>
              <a:t>Working Tax Credit 'run on' – the payment you receive for a further four weeks after you finish work</a:t>
            </a:r>
            <a:endParaRPr lang="en-GB" sz="1900">
              <a:latin typeface="Comic Sans MS" panose="030F0702030302020204" pitchFamily="66" charset="0"/>
            </a:endParaRPr>
          </a:p>
          <a:p>
            <a:pPr>
              <a:defRPr/>
            </a:pPr>
            <a:endParaRPr lang="en-GB" sz="19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412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21612" y="241852"/>
            <a:ext cx="5214352" cy="1205780"/>
          </a:xfrm>
        </p:spPr>
        <p:txBody>
          <a:bodyPr anchor="t">
            <a:normAutofit/>
          </a:bodyPr>
          <a:lstStyle/>
          <a:p>
            <a:pPr eaLnBrk="1" hangingPunct="1"/>
            <a:br>
              <a:rPr lang="en-GB" altLang="en-US" sz="4000" b="1" dirty="0">
                <a:latin typeface="SassoonCRInfantMedium" panose="02000603020000020003" pitchFamily="2" charset="0"/>
              </a:rPr>
            </a:br>
            <a:r>
              <a:rPr lang="en-GB" altLang="en-US" sz="4000" b="1" dirty="0">
                <a:latin typeface="SassoonCRInfantMedium" panose="02000603020000020003" pitchFamily="2" charset="0"/>
              </a:rPr>
              <a:t>    </a:t>
            </a:r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Medical Information </a:t>
            </a:r>
          </a:p>
        </p:txBody>
      </p:sp>
      <p:cxnSp>
        <p:nvCxnSpPr>
          <p:cNvPr id="19478" name="Straight Connector 19477">
            <a:extLst>
              <a:ext uri="{FF2B5EF4-FFF2-40B4-BE49-F238E27FC236}">
                <a16:creationId xmlns:a16="http://schemas.microsoft.com/office/drawing/2014/main" id="{7F697D5F-43B5-EF37-F93A-F31B34F20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50428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65227" y="1572353"/>
            <a:ext cx="10396821" cy="4440905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Please ring and leave a message if your child is absent from school. 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Sickness and illness: please keep your child off school for 48 hours.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Feeling unwell at school:</a:t>
            </a:r>
          </a:p>
          <a:p>
            <a:pPr marL="0" indent="0" eaLnBrk="1" hangingPunct="1">
              <a:buNone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           - We will air on the side of caution and phone you           </a:t>
            </a:r>
          </a:p>
          <a:p>
            <a:pPr marL="0" indent="0" eaLnBrk="1" hangingPunct="1">
              <a:buNone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           - Contact numbers: ensure they are always </a:t>
            </a:r>
            <a:r>
              <a:rPr lang="en-GB" altLang="en-US" b="1" u="sng" dirty="0">
                <a:latin typeface="Calibri" panose="020F0502020204030204" pitchFamily="34" charset="0"/>
                <a:cs typeface="Calibri" panose="020F0502020204030204" pitchFamily="34" charset="0"/>
              </a:rPr>
              <a:t>up to date</a:t>
            </a: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Inhalers:</a:t>
            </a:r>
          </a:p>
          <a:p>
            <a:pPr marL="0" indent="0" eaLnBrk="1" hangingPunct="1">
              <a:buNone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           - Please complete an asthma form (available on the open day)  </a:t>
            </a:r>
          </a:p>
          <a:p>
            <a:pPr marL="0" indent="0" eaLnBrk="1" hangingPunct="1">
              <a:buNone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            - Children need to use their inhaler independently.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Headlice: please inform school. An app message will be sent out to the year group. </a:t>
            </a:r>
            <a:endParaRPr lang="en-GB" altLang="en-US" dirty="0">
              <a:latin typeface="SassoonCRInfantMedium" panose="02000603020000020003" pitchFamily="2" charset="0"/>
            </a:endParaRPr>
          </a:p>
          <a:p>
            <a:pPr eaLnBrk="1" hangingPunct="1"/>
            <a:endParaRPr lang="en-GB" altLang="en-US" sz="1400" dirty="0">
              <a:latin typeface="SassoonCRInfantMedium" panose="02000603020000020003" pitchFamily="2" charset="0"/>
            </a:endParaRPr>
          </a:p>
          <a:p>
            <a:pPr eaLnBrk="1" hangingPunct="1"/>
            <a:endParaRPr lang="en-GB" altLang="en-US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B10296-DB28-90B6-D430-FDB23F75217D}"/>
              </a:ext>
            </a:extLst>
          </p:cNvPr>
          <p:cNvSpPr txBox="1"/>
          <p:nvPr/>
        </p:nvSpPr>
        <p:spPr>
          <a:xfrm>
            <a:off x="1731547" y="3244334"/>
            <a:ext cx="60943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045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6" name="Rectangle 20485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7" name="Rectangle 2048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8" name="Rectangle 2048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5" name="Rectangle 2049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497" name="Freeform: Shape 2049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499" name="Rectangle 2049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02" y="135210"/>
            <a:ext cx="6072975" cy="752355"/>
          </a:xfrm>
        </p:spPr>
        <p:txBody>
          <a:bodyPr anchor="b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GB" sz="4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 Nursing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803" y="649480"/>
            <a:ext cx="10702848" cy="5546047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Role: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They support children and young people aged 0-19, carrying out the National Child   Measurement Programme and School Health Needs Assessments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Provide advice on health promotion, wellbeing and health issues for children and teenagers.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For further information, please visit the school website – Parents – School Nursing Service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Contact details: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Telephone number: 0300 247 0040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Text a school nurse - </a:t>
            </a:r>
            <a:r>
              <a:rPr lang="en-GB" sz="2400" dirty="0"/>
              <a:t>07312263554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Website for further info: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http://www.lancsyoungpeoplefamilyservice.co.uk/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839277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478" y="1683756"/>
            <a:ext cx="3614047" cy="2396359"/>
          </a:xfr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Family Support Worker (FSW) &amp; Learning Mentor (LM)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D67460-4284-F43C-2422-859C01B453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2017866"/>
              </p:ext>
            </p:extLst>
          </p:nvPr>
        </p:nvGraphicFramePr>
        <p:xfrm>
          <a:off x="4905052" y="400050"/>
          <a:ext cx="6666833" cy="5804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99625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711624" y="295566"/>
            <a:ext cx="6768752" cy="1012825"/>
          </a:xfrm>
        </p:spPr>
        <p:txBody>
          <a:bodyPr/>
          <a:lstStyle/>
          <a:p>
            <a:pPr algn="ctr" eaLnBrk="1" hangingPunct="1"/>
            <a:r>
              <a:rPr lang="en-GB" altLang="en-US" sz="4800" dirty="0">
                <a:solidFill>
                  <a:srgbClr val="0033C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en-GB" alt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Linden Stay and Play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99563" y="1561907"/>
            <a:ext cx="6296487" cy="5057190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en-GB" altLang="en-US" sz="2900" b="1" dirty="0">
                <a:latin typeface="Calibri" panose="020F0502020204030204" pitchFamily="34" charset="0"/>
                <a:cs typeface="Calibri" panose="020F0502020204030204" pitchFamily="34" charset="0"/>
              </a:rPr>
              <a:t>Times:</a:t>
            </a:r>
          </a:p>
          <a:p>
            <a:pPr>
              <a:lnSpc>
                <a:spcPct val="90000"/>
              </a:lnSpc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Breakfast Club – 7.45am until school begins.</a:t>
            </a:r>
          </a:p>
          <a:p>
            <a:pPr>
              <a:lnSpc>
                <a:spcPct val="90000"/>
              </a:lnSpc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After School Club – end of school day until 5.30pm.</a:t>
            </a:r>
          </a:p>
          <a:p>
            <a:pPr>
              <a:lnSpc>
                <a:spcPct val="90000"/>
              </a:lnSpc>
            </a:pPr>
            <a:endParaRPr lang="en-GB" altLang="en-US" sz="2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2900" b="1" dirty="0">
                <a:latin typeface="Calibri" panose="020F0502020204030204" pitchFamily="34" charset="0"/>
                <a:cs typeface="Calibri" panose="020F0502020204030204" pitchFamily="34" charset="0"/>
              </a:rPr>
              <a:t>Cost: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Breakfast Club - £4.00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After School Club - £7.50 (£7 for other siblings)</a:t>
            </a:r>
          </a:p>
          <a:p>
            <a:pPr>
              <a:lnSpc>
                <a:spcPct val="90000"/>
              </a:lnSpc>
              <a:buSzPct val="115000"/>
              <a:buNone/>
            </a:pPr>
            <a:endParaRPr lang="en-GB" altLang="en-US" sz="2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buSzPct val="115000"/>
              <a:buNone/>
            </a:pPr>
            <a:r>
              <a:rPr lang="en-GB" altLang="en-US" sz="2900" b="1" dirty="0">
                <a:latin typeface="Calibri" panose="020F0502020204030204" pitchFamily="34" charset="0"/>
                <a:cs typeface="Calibri" panose="020F0502020204030204" pitchFamily="34" charset="0"/>
              </a:rPr>
              <a:t>Holiday Club:</a:t>
            </a: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Times - 8am until 5pm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Full Day - £18 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Holiday Club is not open during Christmas Half Term</a:t>
            </a:r>
          </a:p>
          <a:p>
            <a:pPr marL="0" indent="0">
              <a:lnSpc>
                <a:spcPct val="90000"/>
              </a:lnSpc>
              <a:buSzPct val="115000"/>
              <a:buNone/>
            </a:pPr>
            <a:endParaRPr lang="en-GB" alt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SzPct val="115000"/>
              <a:buNone/>
            </a:pPr>
            <a:endParaRPr lang="en-GB" alt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78E479-4FC4-421A-898B-91B8420D29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556" y="147638"/>
            <a:ext cx="1308682" cy="1308682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69CA5344-1D7B-4505-8B74-CB4AB84C2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6761" y="1561907"/>
            <a:ext cx="5190477" cy="50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 b="1" kern="0" dirty="0">
                <a:latin typeface="Calibri" panose="020F0502020204030204" pitchFamily="34" charset="0"/>
                <a:cs typeface="Calibri" panose="020F0502020204030204" pitchFamily="34" charset="0"/>
              </a:rPr>
              <a:t>Request a place: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Fill out the relevant expression of interest form on the school website:</a:t>
            </a:r>
          </a:p>
          <a:p>
            <a:pPr marL="0" indent="0">
              <a:lnSpc>
                <a:spcPct val="90000"/>
              </a:lnSpc>
              <a:buSzPct val="115000"/>
              <a:buNone/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Parents &gt; Linden Stay &amp; Play &gt; BC/ASC &gt; Expression of Interest Form </a:t>
            </a:r>
          </a:p>
          <a:p>
            <a:pPr marL="0" indent="0">
              <a:lnSpc>
                <a:spcPct val="90000"/>
              </a:lnSpc>
              <a:buSzPct val="115000"/>
              <a:buNone/>
            </a:pPr>
            <a:endParaRPr lang="en-GB" altLang="en-US" sz="2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2000" b="1" kern="0" dirty="0">
                <a:latin typeface="Calibri" panose="020F0502020204030204" pitchFamily="34" charset="0"/>
                <a:cs typeface="Calibri" panose="020F0502020204030204" pitchFamily="34" charset="0"/>
              </a:rPr>
              <a:t>Bookings:</a:t>
            </a:r>
          </a:p>
          <a:p>
            <a:pPr>
              <a:lnSpc>
                <a:spcPct val="90000"/>
              </a:lnSpc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Places are on a permanent basis </a:t>
            </a:r>
          </a:p>
          <a:p>
            <a:pPr>
              <a:lnSpc>
                <a:spcPct val="90000"/>
              </a:lnSpc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Charges apply irrespective of non-attendance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None/>
            </a:pPr>
            <a:endParaRPr lang="en-GB" altLang="en-US" sz="2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None/>
            </a:pPr>
            <a:r>
              <a:rPr lang="en-GB" altLang="en-US" sz="2000" b="1" kern="0" dirty="0">
                <a:latin typeface="Calibri" panose="020F0502020204030204" pitchFamily="34" charset="0"/>
                <a:cs typeface="Calibri" panose="020F0502020204030204" pitchFamily="34" charset="0"/>
              </a:rPr>
              <a:t>Further Information</a:t>
            </a: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This is available on the school website</a:t>
            </a: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Char char="§"/>
            </a:pPr>
            <a:r>
              <a:rPr lang="en-GB" altLang="en-US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All queries to be sent directly to Linden Stay &amp; Play, not school.</a:t>
            </a:r>
          </a:p>
          <a:p>
            <a:pPr marL="0" indent="0">
              <a:lnSpc>
                <a:spcPct val="90000"/>
              </a:lnSpc>
              <a:buSzPct val="115000"/>
              <a:buFont typeface="Wingdings" panose="05000000000000000000" pitchFamily="2" charset="2"/>
              <a:buNone/>
            </a:pPr>
            <a:endParaRPr lang="en-GB" altLang="en-US" sz="18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buSzPct val="115000"/>
              <a:buFont typeface="Wingdings" panose="05000000000000000000" pitchFamily="2" charset="2"/>
              <a:buNone/>
            </a:pPr>
            <a:r>
              <a:rPr lang="en-GB" sz="1800" i="1" kern="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altLang="en-US" sz="1800" i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329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3" name="Rectangle 7172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 b="1">
                <a:latin typeface="Calibri" panose="020F0502020204030204" pitchFamily="34" charset="0"/>
                <a:cs typeface="Calibri" panose="020F0502020204030204" pitchFamily="34" charset="0"/>
              </a:rPr>
              <a:t>Keeping Informed</a:t>
            </a:r>
          </a:p>
        </p:txBody>
      </p:sp>
      <p:sp>
        <p:nvSpPr>
          <p:cNvPr id="717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idx="1"/>
          </p:nvPr>
        </p:nvSpPr>
        <p:spPr>
          <a:xfrm>
            <a:off x="878585" y="3161227"/>
            <a:ext cx="9856089" cy="3410712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A lot happens in school – important to keep informed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Paperless where possible – download the app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Notifications need to be turned ON (own phone settings)</a:t>
            </a:r>
          </a:p>
          <a:p>
            <a:pPr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Please check the Reception blog every week</a:t>
            </a:r>
          </a:p>
          <a:p>
            <a:pPr lvl="1" eaLnBrk="1" hangingPunct="1"/>
            <a:r>
              <a:rPr lang="en-GB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School website – Children – Reception blog</a:t>
            </a:r>
          </a:p>
          <a:p>
            <a:pPr eaLnBrk="1" hangingPunct="1"/>
            <a:endParaRPr lang="en-GB" altLang="en-US" sz="17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E3B14E-A963-48E0-8937-1CC2DE2BD7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8287" t="5143" r="364" b="5483"/>
          <a:stretch>
            <a:fillRect/>
          </a:stretch>
        </p:blipFill>
        <p:spPr>
          <a:xfrm>
            <a:off x="6095999" y="235714"/>
            <a:ext cx="5905915" cy="2751104"/>
          </a:xfrm>
          <a:prstGeom prst="rect">
            <a:avLst/>
          </a:prstGeom>
        </p:spPr>
      </p:pic>
      <p:sp>
        <p:nvSpPr>
          <p:cNvPr id="2" name="AutoShape 2" descr="theschool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75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7" name="Rectangle 717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1" name="Rectangle 718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3" name="Rectangle 7182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Attendance</a:t>
            </a:r>
          </a:p>
        </p:txBody>
      </p:sp>
      <p:graphicFrame>
        <p:nvGraphicFramePr>
          <p:cNvPr id="7173" name="Rectangle 1027">
            <a:extLst>
              <a:ext uri="{FF2B5EF4-FFF2-40B4-BE49-F238E27FC236}">
                <a16:creationId xmlns:a16="http://schemas.microsoft.com/office/drawing/2014/main" id="{B56A456E-D58D-9FE2-C065-D883FD3E50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3351231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5696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32" name="Rectangle 26631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Finally…    </a:t>
            </a:r>
          </a:p>
        </p:txBody>
      </p:sp>
      <p:sp>
        <p:nvSpPr>
          <p:cNvPr id="2663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72493" y="1800242"/>
            <a:ext cx="11095632" cy="4782642"/>
          </a:xfrm>
        </p:spPr>
        <p:txBody>
          <a:bodyPr anchor="t">
            <a:normAutofit lnSpcReduction="10000"/>
          </a:bodyPr>
          <a:lstStyle/>
          <a:p>
            <a:pPr marL="0" indent="0">
              <a:buSzPct val="115000"/>
              <a:buNone/>
            </a:pPr>
            <a:endParaRPr lang="en-GB" altLang="en-US" sz="1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15000"/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look forward to seeing you and your child at our open day on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Thursday 2</a:t>
            </a:r>
            <a:r>
              <a:rPr lang="en-GB" sz="24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 July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at your given appointment time</a:t>
            </a:r>
          </a:p>
          <a:p>
            <a:pPr marL="0" indent="0">
              <a:buSzPct val="115000"/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15000"/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will be holding our ‘EYFS Curriculum meeting’ on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Wednesday 9</a:t>
            </a:r>
            <a:r>
              <a:rPr lang="en-GB" sz="24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 September @ 5pm – it is vitally important that parents &amp; carers attend</a:t>
            </a:r>
          </a:p>
          <a:p>
            <a:pPr>
              <a:buSzPct val="115000"/>
              <a:buFont typeface="Wingdings" panose="05000000000000000000" pitchFamily="2" charset="2"/>
              <a:buChar char="§"/>
            </a:pP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15000"/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Please ensure you download our school app -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‘</a:t>
            </a:r>
            <a:r>
              <a:rPr lang="en-GB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Juniper Ed’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 preparation for September.</a:t>
            </a:r>
          </a:p>
          <a:p>
            <a:pPr marL="0" indent="0">
              <a:buSzPct val="115000"/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15000"/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Please check the website for relevant information/ photographs and a copy of this PowerPoint: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Parents&gt; Reception intake information (in September this will change to the Reception Blog – please check weekly)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SzPct val="115000"/>
              <a:buNone/>
            </a:pPr>
            <a:endParaRPr lang="en-GB" sz="1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82308B-87C0-ECE8-6B16-D8F089F4DE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94" r="4952"/>
          <a:stretch>
            <a:fillRect/>
          </a:stretch>
        </p:blipFill>
        <p:spPr>
          <a:xfrm rot="10800000">
            <a:off x="9752910" y="111250"/>
            <a:ext cx="1866597" cy="194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110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C0A3E416-13B0-4CFE-8B85-8989D8AEFB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6e91a1-18b7-422a-873d-d575af8fa264" xsi:nil="true"/>
    <lcf76f155ced4ddcb4097134ff3c332f xmlns="e256176f-1650-42de-ba3d-110928bb9ee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D98921D8F148408A79B1F82EB6D329" ma:contentTypeVersion="13" ma:contentTypeDescription="Create a new document." ma:contentTypeScope="" ma:versionID="434579883a12765cfe4a07425a76a1c2">
  <xsd:schema xmlns:xsd="http://www.w3.org/2001/XMLSchema" xmlns:xs="http://www.w3.org/2001/XMLSchema" xmlns:p="http://schemas.microsoft.com/office/2006/metadata/properties" xmlns:ns2="e256176f-1650-42de-ba3d-110928bb9ee8" xmlns:ns3="f66e91a1-18b7-422a-873d-d575af8fa264" targetNamespace="http://schemas.microsoft.com/office/2006/metadata/properties" ma:root="true" ma:fieldsID="88caa57774cb1d67a396cd6cc915dccb" ns2:_="" ns3:_="">
    <xsd:import namespace="e256176f-1650-42de-ba3d-110928bb9ee8"/>
    <xsd:import namespace="f66e91a1-18b7-422a-873d-d575af8fa2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6176f-1650-42de-ba3d-110928bb9e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8f16c2f-67f3-43b1-8171-1cd6d069c0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e91a1-18b7-422a-873d-d575af8fa26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e9b3a80-fee8-4c34-8206-4bf61691b170}" ma:internalName="TaxCatchAll" ma:showField="CatchAllData" ma:web="f66e91a1-18b7-422a-873d-d575af8fa2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778B04-466A-4D29-91B9-66AF3B66EC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F98F74-9682-4042-BED5-51BEF2B4C493}">
  <ds:schemaRefs>
    <ds:schemaRef ds:uri="http://schemas.microsoft.com/office/2006/metadata/properties"/>
    <ds:schemaRef ds:uri="http://schemas.microsoft.com/office/infopath/2007/PartnerControls"/>
    <ds:schemaRef ds:uri="f66e91a1-18b7-422a-873d-d575af8fa264"/>
    <ds:schemaRef ds:uri="e256176f-1650-42de-ba3d-110928bb9ee8"/>
  </ds:schemaRefs>
</ds:datastoreItem>
</file>

<file path=customXml/itemProps3.xml><?xml version="1.0" encoding="utf-8"?>
<ds:datastoreItem xmlns:ds="http://schemas.openxmlformats.org/officeDocument/2006/customXml" ds:itemID="{E6893765-80FF-478D-AAC9-5C5A0EB1106F}">
  <ds:schemaRefs>
    <ds:schemaRef ds:uri="e256176f-1650-42de-ba3d-110928bb9ee8"/>
    <ds:schemaRef ds:uri="f66e91a1-18b7-422a-873d-d575af8fa26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36836</TotalTime>
  <Words>1401</Words>
  <Application>Microsoft Office PowerPoint</Application>
  <PresentationFormat>Widescreen</PresentationFormat>
  <Paragraphs>177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Aptos</vt:lpstr>
      <vt:lpstr>Aptos Display</vt:lpstr>
      <vt:lpstr>Arial</vt:lpstr>
      <vt:lpstr>Calibri</vt:lpstr>
      <vt:lpstr>Comic Sans MS</vt:lpstr>
      <vt:lpstr>SassoonCRInfantMedium</vt:lpstr>
      <vt:lpstr>Tahoma</vt:lpstr>
      <vt:lpstr>Times New Roman</vt:lpstr>
      <vt:lpstr>Wingdings</vt:lpstr>
      <vt:lpstr>Office Theme</vt:lpstr>
      <vt:lpstr>Welcome to Reception   Lostock Hall Community Primary School </vt:lpstr>
      <vt:lpstr>The Reception Team</vt:lpstr>
      <vt:lpstr>Induction Timetable</vt:lpstr>
      <vt:lpstr>     Induction Diary Dates</vt:lpstr>
      <vt:lpstr>The start and the end of the day</vt:lpstr>
      <vt:lpstr>What your child will need  to bring to school</vt:lpstr>
      <vt:lpstr>   Be ‘School Ready’!</vt:lpstr>
      <vt:lpstr>Preparing your child for school – Communication &amp; Language</vt:lpstr>
      <vt:lpstr>PowerPoint Presentation</vt:lpstr>
      <vt:lpstr>Reading</vt:lpstr>
      <vt:lpstr>        Uniform</vt:lpstr>
      <vt:lpstr>        Payments</vt:lpstr>
      <vt:lpstr>Free School Meals (FSM)  eligibility</vt:lpstr>
      <vt:lpstr>     Medical Information </vt:lpstr>
      <vt:lpstr>School Nursing Service</vt:lpstr>
      <vt:lpstr>Family Support Worker (FSW) &amp; Learning Mentor (LM)</vt:lpstr>
      <vt:lpstr>     Linden Stay and Play</vt:lpstr>
      <vt:lpstr>Keeping Informed</vt:lpstr>
      <vt:lpstr>Attendance</vt:lpstr>
      <vt:lpstr>Finally…    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</dc:title>
  <dc:creator>A Berry</dc:creator>
  <cp:lastModifiedBy>iparker@lostockhallcps.co.uk</cp:lastModifiedBy>
  <cp:revision>107</cp:revision>
  <cp:lastPrinted>2024-06-25T14:37:23Z</cp:lastPrinted>
  <dcterms:created xsi:type="dcterms:W3CDTF">2020-06-30T19:44:51Z</dcterms:created>
  <dcterms:modified xsi:type="dcterms:W3CDTF">2026-06-25T14:02:11Z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0x0101003DD98921D8F148408A79B1F82EB6D329</vt:lpwstr>
  </property>
  <property fmtid="{D5CDD505-2E9C-101B-9397-08002B2CF9AE}" pid="3" name="Order">
    <vt:r8>3264600</vt:r8>
  </property>
  <property fmtid="{D5CDD505-2E9C-101B-9397-08002B2CF9AE}" pid="4" name="MediaServiceImageTags">
    <vt:lpwstr/>
  </property>
</Properties>
</file>