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1"/>
  </p:notesMasterIdLst>
  <p:handoutMasterIdLst>
    <p:handoutMasterId r:id="rId22"/>
  </p:handoutMasterIdLst>
  <p:sldIdLst>
    <p:sldId id="256" r:id="rId2"/>
    <p:sldId id="274" r:id="rId3"/>
    <p:sldId id="275" r:id="rId4"/>
    <p:sldId id="276" r:id="rId5"/>
    <p:sldId id="269" r:id="rId6"/>
    <p:sldId id="260" r:id="rId7"/>
    <p:sldId id="258" r:id="rId8"/>
    <p:sldId id="257" r:id="rId9"/>
    <p:sldId id="266" r:id="rId10"/>
    <p:sldId id="265" r:id="rId11"/>
    <p:sldId id="270" r:id="rId12"/>
    <p:sldId id="268" r:id="rId13"/>
    <p:sldId id="273" r:id="rId14"/>
    <p:sldId id="271" r:id="rId15"/>
    <p:sldId id="278" r:id="rId16"/>
    <p:sldId id="279" r:id="rId17"/>
    <p:sldId id="280" r:id="rId18"/>
    <p:sldId id="263" r:id="rId19"/>
    <p:sldId id="261" r:id="rId2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22" autoAdjust="0"/>
    <p:restoredTop sz="93537" autoAdjust="0"/>
  </p:normalViewPr>
  <p:slideViewPr>
    <p:cSldViewPr>
      <p:cViewPr varScale="1">
        <p:scale>
          <a:sx n="107" d="100"/>
          <a:sy n="107" d="100"/>
        </p:scale>
        <p:origin x="1746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4480C6-AF5F-4B1A-B940-B5DF989B8126}" type="datetimeFigureOut">
              <a:rPr lang="en-US" smtClean="0"/>
              <a:t>7/18/2025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C35363-9445-4E56-B34D-B9FAD2638B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09120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822172-BEEA-4198-B9C2-13A5DED6D3F0}" type="datetimeFigureOut">
              <a:rPr lang="en-GB" smtClean="0"/>
              <a:t>18/07/2025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36AF7E-0D40-40EB-9471-57D5E00CB59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20639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36AF7E-0D40-40EB-9471-57D5E00CB598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46775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36AF7E-0D40-40EB-9471-57D5E00CB598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824608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36AF7E-0D40-40EB-9471-57D5E00CB598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10842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36AF7E-0D40-40EB-9471-57D5E00CB598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29777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36AF7E-0D40-40EB-9471-57D5E00CB598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49060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Involve ourselves with LHA</a:t>
            </a:r>
            <a:r>
              <a:rPr lang="en-GB" baseline="0" dirty="0"/>
              <a:t> to access Forest Schools for Y5 &amp; 6</a:t>
            </a:r>
          </a:p>
          <a:p>
            <a:r>
              <a:rPr lang="en-GB" baseline="0" dirty="0"/>
              <a:t>Explore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36AF7E-0D40-40EB-9471-57D5E00CB598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22683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Involve ourselves with LHA</a:t>
            </a:r>
            <a:r>
              <a:rPr lang="en-GB" baseline="0" dirty="0"/>
              <a:t> to access Forest Schools for Y5 &amp; 6</a:t>
            </a:r>
          </a:p>
          <a:p>
            <a:r>
              <a:rPr lang="en-GB" baseline="0" dirty="0"/>
              <a:t>Explore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36AF7E-0D40-40EB-9471-57D5E00CB598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9057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dirty="0">
                <a:solidFill>
                  <a:srgbClr val="FF0000"/>
                </a:solidFill>
              </a:rPr>
              <a:t>Teaching for Mastery – </a:t>
            </a:r>
          </a:p>
          <a:p>
            <a:r>
              <a:rPr lang="en-GB" sz="1200" dirty="0">
                <a:solidFill>
                  <a:srgbClr val="FF0000"/>
                </a:solidFill>
              </a:rPr>
              <a:t>Focus on Number during autumn term – addition, subtraction, multiplication, division</a:t>
            </a:r>
          </a:p>
          <a:p>
            <a:r>
              <a:rPr lang="en-GB" sz="1200" dirty="0">
                <a:solidFill>
                  <a:srgbClr val="FF0000"/>
                </a:solidFill>
              </a:rPr>
              <a:t>Fractions – spring term</a:t>
            </a:r>
          </a:p>
          <a:p>
            <a:r>
              <a:rPr lang="en-GB" sz="1200" dirty="0">
                <a:solidFill>
                  <a:srgbClr val="FF0000"/>
                </a:solidFill>
              </a:rPr>
              <a:t>Assessment week</a:t>
            </a:r>
          </a:p>
          <a:p>
            <a:r>
              <a:rPr lang="en-GB" sz="1200" dirty="0">
                <a:solidFill>
                  <a:srgbClr val="FF0000"/>
                </a:solidFill>
              </a:rPr>
              <a:t>Weekly mental maths homework</a:t>
            </a:r>
          </a:p>
          <a:p>
            <a:r>
              <a:rPr lang="en-GB" sz="1200" dirty="0">
                <a:solidFill>
                  <a:srgbClr val="FF0000"/>
                </a:solidFill>
              </a:rPr>
              <a:t>Half termly maths homework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36AF7E-0D40-40EB-9471-57D5E00CB598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68316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Involve ourselves with LHA</a:t>
            </a:r>
            <a:r>
              <a:rPr lang="en-GB" baseline="0" dirty="0"/>
              <a:t> to access Forest Schools for Y5 &amp; 6</a:t>
            </a:r>
          </a:p>
          <a:p>
            <a:r>
              <a:rPr lang="en-GB" baseline="0" dirty="0"/>
              <a:t>Explore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36AF7E-0D40-40EB-9471-57D5E00CB598}" type="slidenum">
              <a:rPr lang="en-GB" smtClean="0"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37903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36AF7E-0D40-40EB-9471-57D5E00CB598}" type="slidenum">
              <a:rPr lang="en-GB" smtClean="0"/>
              <a:t>18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16774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36AF7E-0D40-40EB-9471-57D5E00CB598}" type="slidenum">
              <a:rPr lang="en-GB" smtClean="0"/>
              <a:t>19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994868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Relationship Id="rId4" Type="http://schemas.openxmlformats.org/officeDocument/2006/relationships/image" Target="../media/image1.jpe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Triangle 3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cxnSp>
          <p:nvCxnSpPr>
            <p:cNvPr id="10" name="Straight Connector 9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1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4E38857B-D315-4559-B080-6C26A15C3601}" type="datetimeFigureOut">
              <a:rPr lang="en-US"/>
              <a:pPr>
                <a:defRPr/>
              </a:pPr>
              <a:t>7/18/2025</a:t>
            </a:fld>
            <a:endParaRPr lang="en-US" dirty="0"/>
          </a:p>
        </p:txBody>
      </p:sp>
      <p:sp>
        <p:nvSpPr>
          <p:cNvPr id="12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 dirty="0"/>
          </a:p>
        </p:txBody>
      </p:sp>
      <p:sp>
        <p:nvSpPr>
          <p:cNvPr id="13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77AB7AE-B346-4F11-80DE-7029FEB72E84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5785605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FA4225-EC66-4BB5-980F-54D3F5AF11E0}" type="datetimeFigureOut">
              <a:rPr lang="en-US"/>
              <a:pPr>
                <a:defRPr/>
              </a:pPr>
              <a:t>7/18/2025</a:t>
            </a:fld>
            <a:endParaRPr lang="en-US" dirty="0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444DDB-8461-4656-8DFB-9C8FE81E43B1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076612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hevron 3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Chevron 4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D335AF5-BD5B-4A67-B92C-C7240B6DB4F4}" type="datetimeFigureOut">
              <a:rPr lang="en-US"/>
              <a:pPr>
                <a:defRPr/>
              </a:pPr>
              <a:t>7/18/2025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F01CB9-0701-4B22-8DB6-4E62863384E5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2676632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40A38A0-47B0-489A-A594-12A8321A5561}" type="datetimeFigureOut">
              <a:rPr lang="en-US"/>
              <a:pPr>
                <a:defRPr/>
              </a:pPr>
              <a:t>7/18/2025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9E94D2-3381-4786-A2F4-EE0F071A242C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07703033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CA8D46A-EC99-4108-A86B-D76EA6E077B5}" type="datetimeFigureOut">
              <a:rPr lang="en-US"/>
              <a:pPr>
                <a:defRPr/>
              </a:pPr>
              <a:t>7/18/2025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79CFA7-414A-4383-826B-D8F908D021CE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7139470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3BD7BE0-001A-479A-96DC-5C51606D3FE2}" type="datetimeFigureOut">
              <a:rPr lang="en-US"/>
              <a:pPr>
                <a:defRPr/>
              </a:pPr>
              <a:t>7/18/2025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961319-E624-4D90-916E-4FDA5E91BE63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15645192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658533-1010-4C4D-8966-0DB3F896DB6A}" type="datetimeFigureOut">
              <a:rPr lang="en-US"/>
              <a:pPr>
                <a:defRPr/>
              </a:pPr>
              <a:t>7/18/2025</a:t>
            </a:fld>
            <a:endParaRPr lang="en-US" dirty="0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BABEC4-8977-45B5-9E89-F505A75C9125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2102925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88C4011-DB0C-493F-BBB8-D42BC493BA09}" type="datetimeFigureOut">
              <a:rPr lang="en-US"/>
              <a:pPr>
                <a:defRPr/>
              </a:pPr>
              <a:t>7/18/2025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E1CF0D-9ABE-43D1-B906-8A712A20BAC1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3587932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6" name="Freeform 5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7" name="Right Triangle 6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4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Chevron 8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0" name="Chevron 9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en-US" noProof="0" dirty="0"/>
              <a:t>Click icon to add picture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21F7FB11-F9A9-4982-9452-8B3B52274F26}" type="datetimeFigureOut">
              <a:rPr lang="en-US"/>
              <a:pPr>
                <a:defRPr/>
              </a:pPr>
              <a:t>7/18/2025</a:t>
            </a:fld>
            <a:endParaRPr lang="en-US" dirty="0"/>
          </a:p>
        </p:txBody>
      </p:sp>
      <p:sp>
        <p:nvSpPr>
          <p:cNvPr id="12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 dirty="0"/>
          </a:p>
        </p:txBody>
      </p:sp>
      <p:sp>
        <p:nvSpPr>
          <p:cNvPr id="13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B45D02-4503-4245-BB5E-BE451C70B7F2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5382295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B49748-B807-49ED-AD36-EB8096E5F9CB}" type="datetimeFigureOut">
              <a:rPr lang="en-US"/>
              <a:pPr>
                <a:defRPr/>
              </a:pPr>
              <a:t>7/18/2025</a:t>
            </a:fld>
            <a:endParaRPr lang="en-US" dirty="0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8D33B9-BD99-43AA-91F6-99EBAF01354D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2506809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C1F0D0-D2CF-4C17-A2D0-C7E4514933F7}" type="datetimeFigureOut">
              <a:rPr lang="en-US"/>
              <a:pPr>
                <a:defRPr/>
              </a:pPr>
              <a:t>7/18/2025</a:t>
            </a:fld>
            <a:endParaRPr lang="en-US" dirty="0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1BA967-1119-43C9-9EE6-51B6CA3C6CEF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7941932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33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03E84E96-B457-4D12-9485-EAEC7CA0BBF3}" type="datetimeFigureOut">
              <a:rPr lang="en-US"/>
              <a:pPr>
                <a:defRPr/>
              </a:pPr>
              <a:t>7/18/2025</a:t>
            </a:fld>
            <a:endParaRPr lang="en-US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000">
                <a:latin typeface="Lucida Sans Unicode" panose="020B0602030504020204" pitchFamily="34" charset="0"/>
              </a:defRPr>
            </a:lvl1pPr>
          </a:lstStyle>
          <a:p>
            <a:fld id="{1D502D3B-622C-43EE-B152-A46AFC1C8227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1" r:id="rId2"/>
    <p:sldLayoutId id="2147483726" r:id="rId3"/>
    <p:sldLayoutId id="2147483727" r:id="rId4"/>
    <p:sldLayoutId id="2147483728" r:id="rId5"/>
    <p:sldLayoutId id="2147483729" r:id="rId6"/>
    <p:sldLayoutId id="2147483722" r:id="rId7"/>
    <p:sldLayoutId id="2147483730" r:id="rId8"/>
    <p:sldLayoutId id="2147483731" r:id="rId9"/>
    <p:sldLayoutId id="2147483723" r:id="rId10"/>
    <p:sldLayoutId id="214748372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eaLnBrk="0" fontAlgn="base" hangingPunct="0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anose="05040102010807070707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eaLnBrk="0" fontAlgn="base" hangingPunct="0">
        <a:spcBef>
          <a:spcPts val="325"/>
        </a:spcBef>
        <a:spcAft>
          <a:spcPct val="0"/>
        </a:spcAft>
        <a:buClr>
          <a:schemeClr val="accent1"/>
        </a:buClr>
        <a:buFont typeface="Verdana" panose="020B0604030504040204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anose="05020102010507070707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anose="05020102010507070707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anose="05020102010507070707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7753" y="1124744"/>
            <a:ext cx="7772400" cy="1829761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altLang="en-US" sz="5400" u="sng" dirty="0">
                <a:solidFill>
                  <a:schemeClr val="tx2">
                    <a:lumMod val="50000"/>
                  </a:schemeClr>
                </a:solidFill>
                <a:latin typeface="Bell MT" panose="02020503060305020303" pitchFamily="18" charset="0"/>
              </a:rPr>
              <a:t>Meet the Teacher</a:t>
            </a:r>
            <a:br>
              <a:rPr lang="en-GB" altLang="en-US" sz="5400" u="sng" dirty="0">
                <a:solidFill>
                  <a:schemeClr val="tx2">
                    <a:lumMod val="50000"/>
                  </a:schemeClr>
                </a:solidFill>
                <a:latin typeface="Bell MT" panose="02020503060305020303" pitchFamily="18" charset="0"/>
              </a:rPr>
            </a:br>
            <a:r>
              <a:rPr lang="en-GB" altLang="en-US" sz="5400" u="sng" dirty="0">
                <a:solidFill>
                  <a:schemeClr val="tx2">
                    <a:lumMod val="50000"/>
                  </a:schemeClr>
                </a:solidFill>
                <a:latin typeface="Bell MT" panose="02020503060305020303" pitchFamily="18" charset="0"/>
              </a:rPr>
              <a:t>Year 5</a:t>
            </a:r>
            <a:endParaRPr lang="en-US" sz="5400" u="sng" dirty="0">
              <a:solidFill>
                <a:schemeClr val="tx2">
                  <a:lumMod val="50000"/>
                </a:schemeClr>
              </a:solidFill>
              <a:latin typeface="Bell MT" panose="02020503060305020303" pitchFamily="18" charset="0"/>
            </a:endParaRPr>
          </a:p>
        </p:txBody>
      </p:sp>
      <p:sp>
        <p:nvSpPr>
          <p:cNvPr id="9219" name="Subtitle 2"/>
          <p:cNvSpPr>
            <a:spLocks noGrp="1"/>
          </p:cNvSpPr>
          <p:nvPr>
            <p:ph type="subTitle" idx="1"/>
          </p:nvPr>
        </p:nvSpPr>
        <p:spPr>
          <a:xfrm>
            <a:off x="717753" y="2852937"/>
            <a:ext cx="7772400" cy="2879526"/>
          </a:xfrm>
        </p:spPr>
        <p:txBody>
          <a:bodyPr/>
          <a:lstStyle/>
          <a:p>
            <a:pPr marR="0" algn="ctr" eaLnBrk="1" hangingPunct="1"/>
            <a:r>
              <a:rPr lang="en-GB" altLang="en-US" sz="3600" b="1" dirty="0">
                <a:solidFill>
                  <a:srgbClr val="FF0000"/>
                </a:solidFill>
                <a:latin typeface="Bell MT" panose="02020503060305020303" pitchFamily="18" charset="0"/>
              </a:rPr>
              <a:t>Teachers - Mr Law &amp; Mrs Stewart</a:t>
            </a:r>
          </a:p>
          <a:p>
            <a:pPr marR="0" algn="ctr" eaLnBrk="1" hangingPunct="1"/>
            <a:r>
              <a:rPr lang="en-GB" altLang="en-US" sz="3600" b="1" dirty="0">
                <a:solidFill>
                  <a:srgbClr val="FF0000"/>
                </a:solidFill>
                <a:latin typeface="Bell MT" panose="02020503060305020303" pitchFamily="18" charset="0"/>
              </a:rPr>
              <a:t>TAs – Mrs Parkinson and Mrs Williams</a:t>
            </a:r>
          </a:p>
          <a:p>
            <a:pPr marR="0" algn="ctr" eaLnBrk="1" hangingPunct="1"/>
            <a:r>
              <a:rPr lang="en-US" altLang="en-US" sz="3600" b="1" dirty="0">
                <a:solidFill>
                  <a:srgbClr val="FF0000"/>
                </a:solidFill>
                <a:latin typeface="Bell MT" panose="02020503060305020303" pitchFamily="18" charset="0"/>
              </a:rPr>
              <a:t>HLTA – Ms Lucas</a:t>
            </a:r>
          </a:p>
          <a:p>
            <a:pPr marR="0" algn="ctr" eaLnBrk="1" hangingPunct="1"/>
            <a:endParaRPr lang="en-US" altLang="en-US" sz="3600" b="1" dirty="0">
              <a:solidFill>
                <a:srgbClr val="FF0000"/>
              </a:solidFill>
            </a:endParaRPr>
          </a:p>
        </p:txBody>
      </p:sp>
      <p:pic>
        <p:nvPicPr>
          <p:cNvPr id="9221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115888"/>
            <a:ext cx="939800" cy="118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/>
          <a:lstStyle/>
          <a:p>
            <a:pPr algn="ctr"/>
            <a:r>
              <a:rPr lang="en-GB" dirty="0">
                <a:latin typeface="Bell MT" panose="02020503060305020303" pitchFamily="18" charset="0"/>
              </a:rPr>
              <a:t>Year 5 Staff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160972" y="3332809"/>
            <a:ext cx="1652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Bell MT" panose="02020503060305020303" pitchFamily="18" charset="0"/>
              </a:rPr>
              <a:t>Mrs Stewart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724127" y="3393783"/>
            <a:ext cx="12589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Bell MT" panose="02020503060305020303" pitchFamily="18" charset="0"/>
              </a:rPr>
              <a:t>Mr Law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290240" y="5503646"/>
            <a:ext cx="1492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Bell MT" panose="02020503060305020303" pitchFamily="18" charset="0"/>
              </a:rPr>
              <a:t>Mrs Williams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C73744B-47B6-407D-92DD-2A0DC5562E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1773" y="1179604"/>
            <a:ext cx="1731551" cy="207696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98D101D-6585-4031-900A-4F4E5D9641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2341" y="3726340"/>
            <a:ext cx="1407942" cy="177730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063BCB9-2797-4E33-91FA-2605040683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8508" y="3763115"/>
            <a:ext cx="1354448" cy="174053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A8C0D9CA-B830-4142-93D9-7B2A0209CA58}"/>
              </a:ext>
            </a:extLst>
          </p:cNvPr>
          <p:cNvSpPr/>
          <p:nvPr/>
        </p:nvSpPr>
        <p:spPr>
          <a:xfrm>
            <a:off x="1188338" y="5565259"/>
            <a:ext cx="14519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Bell MT" panose="02020503060305020303" pitchFamily="18" charset="0"/>
              </a:rPr>
              <a:t>Ms Lucas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9482DB7-6ACE-4815-9B10-D0CA22A7EBB7}"/>
              </a:ext>
            </a:extLst>
          </p:cNvPr>
          <p:cNvSpPr/>
          <p:nvPr/>
        </p:nvSpPr>
        <p:spPr>
          <a:xfrm>
            <a:off x="3552404" y="5508109"/>
            <a:ext cx="180832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Bell MT" panose="02020503060305020303" pitchFamily="18" charset="0"/>
              </a:rPr>
              <a:t>Mrs Parkinson</a:t>
            </a:r>
          </a:p>
        </p:txBody>
      </p:sp>
      <p:pic>
        <p:nvPicPr>
          <p:cNvPr id="14" name="Content Placeholder 3">
            <a:extLst>
              <a:ext uri="{FF2B5EF4-FFF2-40B4-BE49-F238E27FC236}">
                <a16:creationId xmlns:a16="http://schemas.microsoft.com/office/drawing/2014/main" id="{F2B4F8C4-4338-4F86-8A7D-30A22AA9A6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5360728" y="1196697"/>
            <a:ext cx="1731551" cy="207696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211B7EE-3437-4474-977C-6B21337812C7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00" t="24801"/>
          <a:stretch/>
        </p:blipFill>
        <p:spPr>
          <a:xfrm rot="5400000">
            <a:off x="3720273" y="3868635"/>
            <a:ext cx="1846995" cy="1492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200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685800" y="1"/>
            <a:ext cx="7772400" cy="836612"/>
          </a:xfrm>
        </p:spPr>
        <p:txBody>
          <a:bodyPr>
            <a:normAutofit/>
          </a:bodyPr>
          <a:lstStyle/>
          <a:p>
            <a:pPr algn="ctr"/>
            <a:r>
              <a:rPr lang="en-GB" sz="4400" dirty="0">
                <a:latin typeface="Bell MT" panose="02020503060305020303" pitchFamily="18" charset="0"/>
              </a:rPr>
              <a:t>Year 5 Learning Areas</a:t>
            </a:r>
          </a:p>
        </p:txBody>
      </p:sp>
      <p:sp>
        <p:nvSpPr>
          <p:cNvPr id="8" name="Subtitle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3519949" y="3223811"/>
            <a:ext cx="21172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Bell MT" panose="02020503060305020303" pitchFamily="18" charset="0"/>
              </a:rPr>
              <a:t>Welcome to Year 5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0771" y="6368137"/>
            <a:ext cx="23549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FF00"/>
                </a:solidFill>
                <a:latin typeface="Bell MT" panose="02020503060305020303" pitchFamily="18" charset="0"/>
              </a:rPr>
              <a:t>Middle area computers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878043" y="6401455"/>
            <a:ext cx="15125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FF00"/>
                </a:solidFill>
                <a:latin typeface="Bell MT" panose="02020503060305020303" pitchFamily="18" charset="0"/>
              </a:rPr>
              <a:t>Role play area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6FCFEBA-92A6-42F6-BC6F-E1240C551D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5" y="806897"/>
            <a:ext cx="6002632" cy="223224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16F112D-449D-4680-9439-46B1728608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647" y="3593143"/>
            <a:ext cx="3528392" cy="268395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16455F5-67CE-4DD4-AD40-ED0CED5A145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1631" y="3643819"/>
            <a:ext cx="3744416" cy="2582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975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685800" y="1"/>
            <a:ext cx="7772400" cy="869905"/>
          </a:xfrm>
        </p:spPr>
        <p:txBody>
          <a:bodyPr>
            <a:normAutofit/>
          </a:bodyPr>
          <a:lstStyle/>
          <a:p>
            <a:pPr algn="ctr"/>
            <a:r>
              <a:rPr lang="en-GB" sz="4400" dirty="0">
                <a:latin typeface="Bell MT" panose="02020503060305020303" pitchFamily="18" charset="0"/>
              </a:rPr>
              <a:t>Year 5 Classrooms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3" y="3789040"/>
            <a:ext cx="3699740" cy="243207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3815388"/>
            <a:ext cx="3732204" cy="240572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209454" y="3229012"/>
            <a:ext cx="21568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Bell MT" panose="02020503060305020303" pitchFamily="18" charset="0"/>
              </a:rPr>
              <a:t>Welcome to Class 5S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209454" y="6247462"/>
            <a:ext cx="21793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FF00"/>
                </a:solidFill>
                <a:latin typeface="Bell MT" panose="02020503060305020303" pitchFamily="18" charset="0"/>
              </a:rPr>
              <a:t>Welcome to Class 5L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47FDAE3-AB51-4E42-BAAA-AD9F28BB98C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764703"/>
            <a:ext cx="3816424" cy="204569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AB31DE9-168A-4255-9284-633D5535F74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764703"/>
            <a:ext cx="3732204" cy="2039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788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Bell MT" panose="02020503060305020303" pitchFamily="18" charset="0"/>
              </a:rPr>
              <a:t>Timetable example</a:t>
            </a:r>
          </a:p>
        </p:txBody>
      </p:sp>
      <p:pic>
        <p:nvPicPr>
          <p:cNvPr id="2" name="Content Placeholder 1">
            <a:extLst>
              <a:ext uri="{FF2B5EF4-FFF2-40B4-BE49-F238E27FC236}">
                <a16:creationId xmlns:a16="http://schemas.microsoft.com/office/drawing/2014/main" id="{44FB89C2-7A08-4869-868C-AFFB099AD7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4450" y="1481138"/>
            <a:ext cx="8536022" cy="5107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398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Content Placeholder 1"/>
          <p:cNvSpPr>
            <a:spLocks noGrp="1"/>
          </p:cNvSpPr>
          <p:nvPr>
            <p:ph idx="1"/>
          </p:nvPr>
        </p:nvSpPr>
        <p:spPr>
          <a:xfrm>
            <a:off x="-108520" y="1196752"/>
            <a:ext cx="9361040" cy="4608512"/>
          </a:xfrm>
        </p:spPr>
        <p:txBody>
          <a:bodyPr/>
          <a:lstStyle/>
          <a:p>
            <a:pPr lvl="0"/>
            <a:r>
              <a:rPr lang="en-GB" sz="2400" dirty="0">
                <a:solidFill>
                  <a:schemeClr val="accent2"/>
                </a:solidFill>
              </a:rPr>
              <a:t> </a:t>
            </a:r>
            <a:r>
              <a:rPr lang="en-GB" sz="2400" dirty="0">
                <a:solidFill>
                  <a:schemeClr val="accent2"/>
                </a:solidFill>
                <a:latin typeface="Bell MT" panose="02020503060305020303" pitchFamily="18" charset="0"/>
              </a:rPr>
              <a:t>8.45 am</a:t>
            </a:r>
            <a:r>
              <a:rPr lang="en-GB" sz="2400" dirty="0">
                <a:latin typeface="Bell MT" panose="02020503060305020303" pitchFamily="18" charset="0"/>
              </a:rPr>
              <a:t> – Whistle blows. </a:t>
            </a:r>
          </a:p>
          <a:p>
            <a:pPr lvl="0"/>
            <a:r>
              <a:rPr lang="en-GB" sz="2400" dirty="0">
                <a:solidFill>
                  <a:schemeClr val="accent2"/>
                </a:solidFill>
                <a:latin typeface="Bell MT" panose="02020503060305020303" pitchFamily="18" charset="0"/>
              </a:rPr>
              <a:t> 8.55 am</a:t>
            </a:r>
            <a:r>
              <a:rPr lang="en-GB" sz="2400" dirty="0">
                <a:latin typeface="Bell MT" panose="02020503060305020303" pitchFamily="18" charset="0"/>
              </a:rPr>
              <a:t> – Registration/gate closed.</a:t>
            </a:r>
          </a:p>
          <a:p>
            <a:r>
              <a:rPr lang="en-GB" sz="2400" dirty="0">
                <a:solidFill>
                  <a:schemeClr val="accent2"/>
                </a:solidFill>
                <a:latin typeface="Bell MT" panose="02020503060305020303" pitchFamily="18" charset="0"/>
              </a:rPr>
              <a:t>9-9.20 am</a:t>
            </a:r>
            <a:r>
              <a:rPr lang="en-GB" sz="2400" dirty="0">
                <a:latin typeface="Bell MT" panose="02020503060305020303" pitchFamily="18" charset="0"/>
              </a:rPr>
              <a:t> –Phonics &amp; Spelling / Maths fluency </a:t>
            </a:r>
          </a:p>
          <a:p>
            <a:pPr lvl="0"/>
            <a:r>
              <a:rPr lang="en-GB" sz="2400" dirty="0">
                <a:solidFill>
                  <a:schemeClr val="accent2"/>
                </a:solidFill>
                <a:latin typeface="Bell MT" panose="02020503060305020303" pitchFamily="18" charset="0"/>
              </a:rPr>
              <a:t>9.20am – 10.20 am</a:t>
            </a:r>
            <a:r>
              <a:rPr lang="en-GB" sz="2400" dirty="0">
                <a:latin typeface="Bell MT" panose="02020503060305020303" pitchFamily="18" charset="0"/>
              </a:rPr>
              <a:t>– English.</a:t>
            </a:r>
          </a:p>
          <a:p>
            <a:pPr lvl="0"/>
            <a:r>
              <a:rPr lang="en-GB" sz="2400" dirty="0">
                <a:solidFill>
                  <a:schemeClr val="accent2"/>
                </a:solidFill>
                <a:latin typeface="Bell MT" panose="02020503060305020303" pitchFamily="18" charset="0"/>
              </a:rPr>
              <a:t>10.20am-10.35 am </a:t>
            </a:r>
            <a:r>
              <a:rPr lang="en-GB" sz="2400" dirty="0">
                <a:latin typeface="Bell MT" panose="02020503060305020303" pitchFamily="18" charset="0"/>
              </a:rPr>
              <a:t>– Break. </a:t>
            </a:r>
          </a:p>
          <a:p>
            <a:pPr lvl="0"/>
            <a:r>
              <a:rPr lang="en-GB" sz="2400" dirty="0">
                <a:solidFill>
                  <a:schemeClr val="accent2"/>
                </a:solidFill>
                <a:latin typeface="Bell MT" panose="02020503060305020303" pitchFamily="18" charset="0"/>
              </a:rPr>
              <a:t>10.35am-11 am</a:t>
            </a:r>
            <a:r>
              <a:rPr lang="en-GB" sz="2400" dirty="0">
                <a:latin typeface="Bell MT" panose="02020503060305020303" pitchFamily="18" charset="0"/>
              </a:rPr>
              <a:t> – Whole Class Reading</a:t>
            </a:r>
          </a:p>
          <a:p>
            <a:pPr lvl="0"/>
            <a:r>
              <a:rPr lang="en-GB" sz="2400" dirty="0">
                <a:solidFill>
                  <a:schemeClr val="accent2"/>
                </a:solidFill>
                <a:latin typeface="Bell MT" panose="02020503060305020303" pitchFamily="18" charset="0"/>
              </a:rPr>
              <a:t>11am-12 </a:t>
            </a:r>
            <a:r>
              <a:rPr lang="en-GB" sz="2400" dirty="0">
                <a:latin typeface="Bell MT" panose="02020503060305020303" pitchFamily="18" charset="0"/>
              </a:rPr>
              <a:t>– Maths.</a:t>
            </a:r>
          </a:p>
          <a:p>
            <a:pPr lvl="0"/>
            <a:r>
              <a:rPr lang="en-GB" sz="2400" dirty="0">
                <a:solidFill>
                  <a:schemeClr val="accent2"/>
                </a:solidFill>
                <a:latin typeface="Bell MT" panose="02020503060305020303" pitchFamily="18" charset="0"/>
              </a:rPr>
              <a:t>12-1pm </a:t>
            </a:r>
            <a:r>
              <a:rPr lang="en-GB" sz="2400" dirty="0">
                <a:latin typeface="Bell MT" panose="02020503060305020303" pitchFamily="18" charset="0"/>
              </a:rPr>
              <a:t>– Lunch.</a:t>
            </a:r>
          </a:p>
          <a:p>
            <a:r>
              <a:rPr lang="en-GB" sz="2400" dirty="0">
                <a:solidFill>
                  <a:schemeClr val="accent2"/>
                </a:solidFill>
                <a:latin typeface="Bell MT" panose="02020503060305020303" pitchFamily="18" charset="0"/>
              </a:rPr>
              <a:t>1.00pm – 2.55 pm </a:t>
            </a:r>
            <a:r>
              <a:rPr lang="en-GB" sz="2400" dirty="0">
                <a:latin typeface="Bell MT" panose="02020503060305020303" pitchFamily="18" charset="0"/>
              </a:rPr>
              <a:t>– Foundation subject lessons (short comfort break).  </a:t>
            </a:r>
          </a:p>
          <a:p>
            <a:r>
              <a:rPr lang="en-GB" sz="2400" dirty="0">
                <a:solidFill>
                  <a:schemeClr val="accent2"/>
                </a:solidFill>
                <a:latin typeface="Bell MT" panose="02020503060305020303" pitchFamily="18" charset="0"/>
              </a:rPr>
              <a:t>2.55pm – 3.20 pm </a:t>
            </a:r>
            <a:r>
              <a:rPr lang="en-GB" sz="2400" dirty="0">
                <a:latin typeface="Bell MT" panose="02020503060305020303" pitchFamily="18" charset="0"/>
              </a:rPr>
              <a:t>– Assembly/intervention groups</a:t>
            </a:r>
            <a:endParaRPr lang="en-GB" sz="2400" dirty="0"/>
          </a:p>
          <a:p>
            <a:pPr eaLnBrk="1" hangingPunct="1">
              <a:buFont typeface="Wingdings 3" panose="05040102010807070707" pitchFamily="18" charset="2"/>
              <a:buNone/>
            </a:pPr>
            <a:endParaRPr lang="en-US" alt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br>
              <a:rPr lang="en-GB" dirty="0"/>
            </a:br>
            <a:r>
              <a:rPr lang="en-GB" dirty="0">
                <a:latin typeface="Bell MT" panose="02020503060305020303" pitchFamily="18" charset="0"/>
              </a:rPr>
              <a:t>Daily routine</a:t>
            </a:r>
            <a:br>
              <a:rPr lang="en-GB" sz="4400" u="sng" dirty="0"/>
            </a:br>
            <a:endParaRPr lang="en-US" u="sng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Content Placeholder 1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589462"/>
          </a:xfrm>
        </p:spPr>
        <p:txBody>
          <a:bodyPr/>
          <a:lstStyle/>
          <a:p>
            <a:pPr eaLnBrk="1" hangingPunct="1"/>
            <a:r>
              <a:rPr lang="en-GB" altLang="en-US" sz="2200" dirty="0">
                <a:solidFill>
                  <a:srgbClr val="FF0000"/>
                </a:solidFill>
                <a:latin typeface="Bell MT" panose="02020503060305020303" pitchFamily="18" charset="0"/>
              </a:rPr>
              <a:t>Moving to Year 5 </a:t>
            </a:r>
            <a:r>
              <a:rPr lang="en-GB" altLang="en-US" sz="2200" dirty="0">
                <a:latin typeface="Bell MT" panose="02020503060305020303" pitchFamily="18" charset="0"/>
              </a:rPr>
              <a:t>– Encouraging greater responsibility, independence, more challenging work.</a:t>
            </a:r>
          </a:p>
          <a:p>
            <a:pPr eaLnBrk="1" hangingPunct="1"/>
            <a:r>
              <a:rPr lang="en-GB" altLang="en-US" sz="2200" dirty="0">
                <a:solidFill>
                  <a:srgbClr val="FF0000"/>
                </a:solidFill>
                <a:latin typeface="Bell MT" panose="02020503060305020303" pitchFamily="18" charset="0"/>
              </a:rPr>
              <a:t>Exciting new topics </a:t>
            </a:r>
            <a:r>
              <a:rPr lang="en-GB" altLang="en-US" sz="2200" dirty="0">
                <a:latin typeface="Bell MT" panose="02020503060305020303" pitchFamily="18" charset="0"/>
              </a:rPr>
              <a:t>– Harry Potter novel study, Science fiction Avatar unit, The United States, Earth and Beyond, design and make a musical instrument, 3D sculpture, landscape weaving.</a:t>
            </a:r>
          </a:p>
          <a:p>
            <a:pPr eaLnBrk="1" hangingPunct="1"/>
            <a:r>
              <a:rPr lang="en-GB" altLang="en-US" sz="2200" dirty="0">
                <a:solidFill>
                  <a:srgbClr val="FF0000"/>
                </a:solidFill>
                <a:latin typeface="Bell MT" panose="02020503060305020303" pitchFamily="18" charset="0"/>
              </a:rPr>
              <a:t>Whole class reading </a:t>
            </a:r>
            <a:r>
              <a:rPr lang="en-GB" altLang="en-US" sz="2200" dirty="0">
                <a:latin typeface="Bell MT" panose="02020503060305020303" pitchFamily="18" charset="0"/>
              </a:rPr>
              <a:t>- Novel focus and range of texts.</a:t>
            </a:r>
          </a:p>
          <a:p>
            <a:pPr eaLnBrk="1" hangingPunct="1"/>
            <a:r>
              <a:rPr lang="en-GB" altLang="en-US" sz="2200" dirty="0">
                <a:solidFill>
                  <a:srgbClr val="FF0000"/>
                </a:solidFill>
                <a:latin typeface="Bell MT" panose="02020503060305020303" pitchFamily="18" charset="0"/>
              </a:rPr>
              <a:t>Swimming</a:t>
            </a:r>
            <a:r>
              <a:rPr lang="en-GB" altLang="en-US" sz="2200" dirty="0">
                <a:latin typeface="Bell MT" panose="02020503060305020303" pitchFamily="18" charset="0"/>
              </a:rPr>
              <a:t>- Sessions during the Autumn Term</a:t>
            </a:r>
          </a:p>
          <a:p>
            <a:pPr eaLnBrk="1" hangingPunct="1"/>
            <a:r>
              <a:rPr lang="en-GB" altLang="en-US" sz="2200" dirty="0">
                <a:solidFill>
                  <a:srgbClr val="FF0000"/>
                </a:solidFill>
                <a:latin typeface="Bell MT" panose="02020503060305020303" pitchFamily="18" charset="0"/>
              </a:rPr>
              <a:t>Forest School </a:t>
            </a:r>
            <a:r>
              <a:rPr lang="en-GB" altLang="en-US" sz="2200" dirty="0">
                <a:latin typeface="Bell MT" panose="02020503060305020303" pitchFamily="18" charset="0"/>
              </a:rPr>
              <a:t>– Outdoor sessions in groups of 15</a:t>
            </a:r>
          </a:p>
          <a:p>
            <a:pPr eaLnBrk="1" hangingPunct="1"/>
            <a:r>
              <a:rPr lang="en-GB" altLang="en-US" sz="2200" dirty="0">
                <a:solidFill>
                  <a:srgbClr val="FF0000"/>
                </a:solidFill>
                <a:latin typeface="Bell MT" panose="02020503060305020303" pitchFamily="18" charset="0"/>
              </a:rPr>
              <a:t>Harvest Festival </a:t>
            </a:r>
            <a:r>
              <a:rPr lang="en-GB" altLang="en-US" sz="2200" dirty="0">
                <a:latin typeface="Bell MT" panose="02020503060305020303" pitchFamily="18" charset="0"/>
              </a:rPr>
              <a:t>– Poetry and drama performance.</a:t>
            </a:r>
          </a:p>
          <a:p>
            <a:pPr eaLnBrk="1" hangingPunct="1"/>
            <a:r>
              <a:rPr lang="en-GB" altLang="en-US" sz="2200" dirty="0">
                <a:solidFill>
                  <a:srgbClr val="FF0000"/>
                </a:solidFill>
                <a:latin typeface="Bell MT" panose="02020503060305020303" pitchFamily="18" charset="0"/>
              </a:rPr>
              <a:t>Developing responsibilities</a:t>
            </a:r>
            <a:r>
              <a:rPr lang="en-GB" altLang="en-US" sz="2200" dirty="0">
                <a:latin typeface="Bell MT" panose="02020503060305020303" pitchFamily="18" charset="0"/>
              </a:rPr>
              <a:t>- Reading buddies, eco reps, playground buddies, sports leaders, school councillors</a:t>
            </a:r>
          </a:p>
          <a:p>
            <a:pPr eaLnBrk="1" hangingPunct="1"/>
            <a:endParaRPr lang="en-GB" altLang="en-US" sz="2200" dirty="0"/>
          </a:p>
          <a:p>
            <a:pPr eaLnBrk="1" hangingPunct="1"/>
            <a:endParaRPr lang="en-GB" altLang="en-US" sz="1800" dirty="0">
              <a:solidFill>
                <a:srgbClr val="FF0000"/>
              </a:solidFill>
            </a:endParaRPr>
          </a:p>
          <a:p>
            <a:pPr eaLnBrk="1" hangingPunct="1"/>
            <a:endParaRPr lang="en-GB" altLang="en-US" sz="1000" dirty="0">
              <a:solidFill>
                <a:srgbClr val="FF0000"/>
              </a:solidFill>
            </a:endParaRPr>
          </a:p>
          <a:p>
            <a:pPr eaLnBrk="1" hangingPunct="1"/>
            <a:endParaRPr lang="en-GB" altLang="en-US" dirty="0">
              <a:solidFill>
                <a:srgbClr val="FF0000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301006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dirty="0">
                <a:latin typeface="Bell MT" panose="02020503060305020303" pitchFamily="18" charset="0"/>
              </a:rPr>
              <a:t>Year Group information</a:t>
            </a:r>
            <a:endParaRPr lang="en-US" dirty="0">
              <a:latin typeface="Bell MT" panose="02020503060305020303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Content Placeholder 1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810348"/>
          </a:xfrm>
        </p:spPr>
        <p:txBody>
          <a:bodyPr/>
          <a:lstStyle/>
          <a:p>
            <a:pPr marL="109537" indent="0">
              <a:buNone/>
            </a:pPr>
            <a:r>
              <a:rPr lang="en-GB" sz="1400" dirty="0">
                <a:latin typeface="Bell MT" panose="02020503060305020303" pitchFamily="18" charset="0"/>
              </a:rPr>
              <a:t>Developing Reading skills and progression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FF0000"/>
                </a:solidFill>
                <a:latin typeface="Bell MT" panose="02020503060305020303" pitchFamily="18" charset="0"/>
              </a:rPr>
              <a:t>Focussed teaching of reading skills within lessons – a focus on fluency and comprehension and use of a range of challenging and engaging texts.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FF0000"/>
                </a:solidFill>
                <a:latin typeface="Bell MT" panose="02020503060305020303" pitchFamily="18" charset="0"/>
              </a:rPr>
              <a:t>Daily whole class reading sessions.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FF0000"/>
                </a:solidFill>
                <a:latin typeface="Bell MT" panose="02020503060305020303" pitchFamily="18" charset="0"/>
              </a:rPr>
              <a:t>Range of class novels throughout the year.</a:t>
            </a:r>
          </a:p>
          <a:p>
            <a:pPr marL="109537" indent="0">
              <a:buNone/>
            </a:pPr>
            <a:r>
              <a:rPr lang="en-GB" sz="1400" dirty="0">
                <a:latin typeface="Bell MT" panose="02020503060305020303" pitchFamily="18" charset="0"/>
              </a:rPr>
              <a:t>Developing Writing skills and progression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FF0000"/>
                </a:solidFill>
                <a:latin typeface="Bell MT" panose="02020503060305020303" pitchFamily="18" charset="0"/>
              </a:rPr>
              <a:t>Personalised teaching and support within lessons.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FF0000"/>
                </a:solidFill>
                <a:latin typeface="Bell MT" panose="02020503060305020303" pitchFamily="18" charset="0"/>
              </a:rPr>
              <a:t>Ongoing targeted intervention groups and one to one support.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FF0000"/>
                </a:solidFill>
                <a:latin typeface="Bell MT" panose="02020503060305020303" pitchFamily="18" charset="0"/>
              </a:rPr>
              <a:t>Developing grammar and punctuation skills.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FF0000"/>
                </a:solidFill>
                <a:latin typeface="Bell MT" panose="02020503060305020303" pitchFamily="18" charset="0"/>
              </a:rPr>
              <a:t>A focus on widening vocabulary across all subjects.</a:t>
            </a:r>
          </a:p>
          <a:p>
            <a:pPr marL="109537" indent="0">
              <a:buNone/>
            </a:pPr>
            <a:r>
              <a:rPr lang="en-GB" sz="1400" dirty="0">
                <a:latin typeface="Bell MT" panose="02020503060305020303" pitchFamily="18" charset="0"/>
              </a:rPr>
              <a:t>Developing Maths mastery and fluency in arithmetic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FF0000"/>
                </a:solidFill>
                <a:latin typeface="Bell MT" panose="02020503060305020303" pitchFamily="18" charset="0"/>
              </a:rPr>
              <a:t>Personalised teaching and support within lessons.</a:t>
            </a:r>
            <a:endParaRPr lang="en-GB" sz="1400" dirty="0">
              <a:latin typeface="Bell MT" panose="02020503060305020303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FF0000"/>
                </a:solidFill>
                <a:latin typeface="Bell MT" panose="02020503060305020303" pitchFamily="18" charset="0"/>
              </a:rPr>
              <a:t>Timetabled fluency sessions twice per week.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FF0000"/>
                </a:solidFill>
                <a:latin typeface="Bell MT" panose="02020503060305020303" pitchFamily="18" charset="0"/>
              </a:rPr>
              <a:t>Ongoing targeted intervention groups and one to one support.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FF0000"/>
                </a:solidFill>
                <a:latin typeface="Bell MT" panose="02020503060305020303" pitchFamily="18" charset="0"/>
              </a:rPr>
              <a:t>Strong focus on mental maths and times-tables recall. Use of online support materials such as Times Tables Rock stars and Purple Mash.</a:t>
            </a:r>
          </a:p>
          <a:p>
            <a:pPr marL="109537" indent="0">
              <a:buNone/>
            </a:pPr>
            <a:endParaRPr lang="en-GB" sz="1400" dirty="0">
              <a:solidFill>
                <a:srgbClr val="FF0000"/>
              </a:solidFill>
              <a:latin typeface="Bell MT" panose="02020503060305020303" pitchFamily="18" charset="0"/>
            </a:endParaRPr>
          </a:p>
          <a:p>
            <a:pPr marL="109537" indent="0" eaLnBrk="1" hangingPunct="1">
              <a:buNone/>
            </a:pPr>
            <a:endParaRPr lang="en-GB" altLang="en-US" dirty="0">
              <a:solidFill>
                <a:srgbClr val="FF0000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dirty="0">
                <a:latin typeface="Bell MT" panose="02020503060305020303" pitchFamily="18" charset="0"/>
              </a:rPr>
              <a:t>Key Stage Targets</a:t>
            </a:r>
            <a:endParaRPr lang="en-US" dirty="0">
              <a:latin typeface="Bell MT" panose="02020503060305020303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/>
              <a:t>English</a:t>
            </a:r>
          </a:p>
          <a:p>
            <a:pPr marL="109537" indent="0">
              <a:buNone/>
            </a:pPr>
            <a:endParaRPr lang="en-US" sz="2800" dirty="0">
              <a:solidFill>
                <a:srgbClr val="FF0000"/>
              </a:solidFill>
            </a:endParaRPr>
          </a:p>
          <a:p>
            <a:pPr lvl="0"/>
            <a:endParaRPr lang="en-GB" sz="2400" dirty="0"/>
          </a:p>
          <a:p>
            <a:pPr eaLnBrk="1" hangingPunct="1"/>
            <a:endParaRPr lang="en-GB" altLang="en-US" dirty="0"/>
          </a:p>
          <a:p>
            <a:pPr eaLnBrk="1" hangingPunct="1"/>
            <a:endParaRPr lang="en-US" alt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dirty="0">
                <a:latin typeface="Bell MT" panose="02020503060305020303" pitchFamily="18" charset="0"/>
              </a:rPr>
              <a:t>Year Group Key Skills/Objectives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0780FE7-C0AA-4275-B759-8D31C852048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825" t="21454" r="16778" b="10626"/>
          <a:stretch/>
        </p:blipFill>
        <p:spPr>
          <a:xfrm>
            <a:off x="107504" y="1340768"/>
            <a:ext cx="8928992" cy="538551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537" indent="0">
              <a:buNone/>
            </a:pPr>
            <a:endParaRPr lang="en-US" sz="3200" dirty="0"/>
          </a:p>
          <a:p>
            <a:pPr lvl="0"/>
            <a:endParaRPr lang="en-GB" sz="2400" dirty="0"/>
          </a:p>
          <a:p>
            <a:pPr lvl="0"/>
            <a:endParaRPr lang="en-GB" sz="2400" dirty="0"/>
          </a:p>
          <a:p>
            <a:pPr eaLnBrk="1" hangingPunct="1">
              <a:buFont typeface="Wingdings 3" panose="05040102010807070707" pitchFamily="18" charset="2"/>
              <a:buNone/>
            </a:pPr>
            <a:endParaRPr lang="en-US" alt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dirty="0">
                <a:latin typeface="Bell MT" panose="02020503060305020303" pitchFamily="18" charset="0"/>
              </a:rPr>
              <a:t>English writing example (WIN)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E6EEC59-0643-4406-992E-A72322D7B42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839" t="11239" r="29126" b="10996"/>
          <a:stretch/>
        </p:blipFill>
        <p:spPr>
          <a:xfrm>
            <a:off x="2195736" y="1196752"/>
            <a:ext cx="4130436" cy="504056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537" indent="0">
              <a:buNone/>
            </a:pPr>
            <a:endParaRPr lang="en-US" sz="3200" dirty="0"/>
          </a:p>
          <a:p>
            <a:pPr lvl="0"/>
            <a:endParaRPr lang="en-GB" sz="2400" dirty="0"/>
          </a:p>
          <a:p>
            <a:pPr lvl="0"/>
            <a:endParaRPr lang="en-GB" sz="2400" dirty="0"/>
          </a:p>
          <a:p>
            <a:pPr eaLnBrk="1" hangingPunct="1">
              <a:buFont typeface="Wingdings 3" panose="05040102010807070707" pitchFamily="18" charset="2"/>
              <a:buNone/>
            </a:pPr>
            <a:endParaRPr lang="en-US" alt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dirty="0">
                <a:latin typeface="Bell MT" panose="02020503060305020303" pitchFamily="18" charset="0"/>
              </a:rPr>
              <a:t>English writing example (GD)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F29D7E8-D7C5-4521-86C8-7B585D8A903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578" t="10827" r="16167" b="10826"/>
          <a:stretch/>
        </p:blipFill>
        <p:spPr>
          <a:xfrm>
            <a:off x="611560" y="1052735"/>
            <a:ext cx="7920880" cy="5560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946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Maths</a:t>
            </a:r>
          </a:p>
          <a:p>
            <a:pPr marL="109537" indent="0">
              <a:buNone/>
            </a:pPr>
            <a:endParaRPr lang="en-GB" sz="2800" dirty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>
                <a:latin typeface="Bell MT" panose="02020503060305020303" pitchFamily="18" charset="0"/>
              </a:rPr>
              <a:t>Year Group Key Skills/Objectives</a:t>
            </a:r>
            <a:endParaRPr lang="en-GB" dirty="0">
              <a:latin typeface="Bell MT" panose="02020503060305020303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89D9ACB-8DCF-4A4C-9F38-E9BD51D9ED1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471" t="13781" r="8320" b="11408"/>
          <a:stretch/>
        </p:blipFill>
        <p:spPr>
          <a:xfrm>
            <a:off x="179512" y="1340768"/>
            <a:ext cx="8784976" cy="5256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24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3415609"/>
              </p:ext>
            </p:extLst>
          </p:nvPr>
        </p:nvGraphicFramePr>
        <p:xfrm>
          <a:off x="323528" y="116632"/>
          <a:ext cx="8496944" cy="54704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969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47045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A2E74741-60AB-4417-BDB9-F3F184F71F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859" t="18703" r="55076" b="9439"/>
          <a:stretch/>
        </p:blipFill>
        <p:spPr>
          <a:xfrm rot="5400000">
            <a:off x="1619672" y="-747464"/>
            <a:ext cx="5904658" cy="8496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4795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dirty="0">
                <a:latin typeface="Bell MT" panose="02020503060305020303" pitchFamily="18" charset="0"/>
              </a:rPr>
              <a:t>Maths strategies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4250959"/>
              </p:ext>
            </p:extLst>
          </p:nvPr>
        </p:nvGraphicFramePr>
        <p:xfrm>
          <a:off x="457200" y="1481138"/>
          <a:ext cx="8579296" cy="52602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484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308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679382">
                <a:tc>
                  <a:txBody>
                    <a:bodyPr/>
                    <a:lstStyle/>
                    <a:p>
                      <a:r>
                        <a:rPr lang="en-GB" b="1" u="sng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Addition – column method</a:t>
                      </a:r>
                    </a:p>
                    <a:p>
                      <a:endParaRPr lang="en-GB" b="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  <a:p>
                      <a:r>
                        <a:rPr lang="en-GB" sz="40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</a:t>
                      </a:r>
                      <a:r>
                        <a:rPr lang="en-GB" sz="4000" b="0" baseline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 12 </a:t>
                      </a:r>
                    </a:p>
                    <a:p>
                      <a:r>
                        <a:rPr lang="en-GB" sz="4000" b="0" baseline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+</a:t>
                      </a:r>
                      <a:r>
                        <a:rPr lang="en-GB" sz="4000" b="0" u="sng" baseline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24</a:t>
                      </a:r>
                    </a:p>
                    <a:p>
                      <a:r>
                        <a:rPr lang="en-GB" sz="4000" b="0" baseline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  </a:t>
                      </a:r>
                      <a:r>
                        <a:rPr lang="en-GB" sz="4000" b="0" u="sng" baseline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36</a:t>
                      </a:r>
                      <a:r>
                        <a:rPr lang="en-GB" sz="4000" b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</a:t>
                      </a:r>
                      <a:r>
                        <a:rPr lang="en-GB" sz="400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          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u="sng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Subtraction – column method</a:t>
                      </a:r>
                    </a:p>
                    <a:p>
                      <a:endParaRPr lang="en-GB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  <a:p>
                      <a:r>
                        <a:rPr lang="en-GB" sz="4000" baseline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 </a:t>
                      </a:r>
                      <a:r>
                        <a:rPr lang="en-GB" sz="4000" b="0" baseline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34</a:t>
                      </a:r>
                    </a:p>
                    <a:p>
                      <a:r>
                        <a:rPr lang="en-GB" sz="4000" b="0" baseline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-</a:t>
                      </a:r>
                      <a:r>
                        <a:rPr lang="en-GB" sz="4000" b="0" u="sng" baseline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12</a:t>
                      </a:r>
                    </a:p>
                    <a:p>
                      <a:r>
                        <a:rPr lang="en-GB" sz="4000" b="0" baseline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 </a:t>
                      </a:r>
                      <a:r>
                        <a:rPr lang="en-GB" sz="4000" b="0" u="sng" baseline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22</a:t>
                      </a:r>
                      <a:endParaRPr lang="en-GB" b="0" u="sng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80848">
                <a:tc>
                  <a:txBody>
                    <a:bodyPr/>
                    <a:lstStyle/>
                    <a:p>
                      <a:r>
                        <a:rPr lang="en-GB" b="1" u="sng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Multiplication – grid method</a:t>
                      </a:r>
                    </a:p>
                    <a:p>
                      <a:endParaRPr lang="en-GB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  <a:p>
                      <a:r>
                        <a:rPr lang="en-GB" b="1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         53 X</a:t>
                      </a:r>
                      <a:r>
                        <a:rPr lang="en-GB" b="1" baseline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7 =</a:t>
                      </a:r>
                      <a:endParaRPr lang="en-GB" b="1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  <a:p>
                      <a:endParaRPr lang="en-GB" sz="2000" b="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  <a:p>
                      <a:endParaRPr lang="en-GB" sz="2000" b="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  <a:p>
                      <a:endParaRPr lang="en-GB" sz="2000" b="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  <a:p>
                      <a:r>
                        <a:rPr lang="en-GB" sz="2000" b="1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               </a:t>
                      </a:r>
                      <a:r>
                        <a:rPr lang="en-GB" sz="2000" b="1" dirty="0">
                          <a:solidFill>
                            <a:srgbClr val="FF0000"/>
                          </a:solidFill>
                        </a:rPr>
                        <a:t>350 + 18 = 368</a:t>
                      </a:r>
                    </a:p>
                    <a:p>
                      <a:r>
                        <a:rPr lang="en-GB" sz="2000" b="0" baseline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  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u="sng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Division – Short</a:t>
                      </a:r>
                      <a:r>
                        <a:rPr lang="en-GB" sz="1600" b="1" u="sng" baseline="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division method.</a:t>
                      </a:r>
                      <a:endParaRPr lang="en-GB" b="1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1720" y="1988840"/>
            <a:ext cx="1658256" cy="183505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8184" y="2025418"/>
            <a:ext cx="1767993" cy="1761897"/>
          </a:xfrm>
          <a:prstGeom prst="rect">
            <a:avLst/>
          </a:prstGeom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7335829"/>
              </p:ext>
            </p:extLst>
          </p:nvPr>
        </p:nvGraphicFramePr>
        <p:xfrm>
          <a:off x="683569" y="5070326"/>
          <a:ext cx="3026409" cy="73493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088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88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880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9179">
                <a:tc>
                  <a:txBody>
                    <a:bodyPr/>
                    <a:lstStyle/>
                    <a:p>
                      <a:r>
                        <a:rPr lang="en-GB" dirty="0"/>
                        <a:t>X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50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3752">
                <a:tc>
                  <a:txBody>
                    <a:bodyPr/>
                    <a:lstStyle/>
                    <a:p>
                      <a:r>
                        <a:rPr lang="en-GB" dirty="0"/>
                        <a:t>7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350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18 </a:t>
                      </a:r>
                    </a:p>
                  </a:txBody>
                  <a:tcP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cxnSp>
        <p:nvCxnSpPr>
          <p:cNvPr id="8" name="Straight Connector 7"/>
          <p:cNvCxnSpPr/>
          <p:nvPr/>
        </p:nvCxnSpPr>
        <p:spPr>
          <a:xfrm>
            <a:off x="1403648" y="5070326"/>
            <a:ext cx="0" cy="73493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2483768" y="5070326"/>
            <a:ext cx="0" cy="73493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2" descr="Image result for short division metho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3891" y="4706660"/>
            <a:ext cx="3615897" cy="2034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9626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AD49B64-92AB-4BBB-8CA4-AE98E066A872}"/>
              </a:ext>
            </a:extLst>
          </p:cNvPr>
          <p:cNvSpPr txBox="1"/>
          <p:nvPr/>
        </p:nvSpPr>
        <p:spPr>
          <a:xfrm>
            <a:off x="162694" y="116632"/>
            <a:ext cx="8873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>
                <a:latin typeface="Bell MT" panose="02020503060305020303" pitchFamily="18" charset="0"/>
              </a:rPr>
              <a:t>Curriculum Matrix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43A01C5-3966-497F-B686-5E5F310512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766762"/>
            <a:ext cx="8964488" cy="5902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55322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E70971A-E122-485A-B4E2-7D0BA2BA7E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404664"/>
            <a:ext cx="8784976" cy="6336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0426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4E73C80-8BD4-4EFB-980E-079EB2B97C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404664"/>
            <a:ext cx="8784976" cy="6513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5644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ontent Placeholder 1"/>
          <p:cNvSpPr>
            <a:spLocks noGrp="1"/>
          </p:cNvSpPr>
          <p:nvPr>
            <p:ph idx="1"/>
          </p:nvPr>
        </p:nvSpPr>
        <p:spPr>
          <a:xfrm>
            <a:off x="914400" y="1247183"/>
            <a:ext cx="8050088" cy="4963690"/>
          </a:xfrm>
        </p:spPr>
        <p:txBody>
          <a:bodyPr/>
          <a:lstStyle/>
          <a:p>
            <a:pPr marL="109537" indent="0">
              <a:buNone/>
            </a:pPr>
            <a:endParaRPr lang="en-US" sz="1600" b="1" dirty="0">
              <a:solidFill>
                <a:srgbClr val="FF0000"/>
              </a:solidFill>
            </a:endParaRPr>
          </a:p>
          <a:p>
            <a:r>
              <a:rPr lang="en-US" sz="1600" b="1" dirty="0">
                <a:solidFill>
                  <a:srgbClr val="FF0000"/>
                </a:solidFill>
                <a:latin typeface="Bell MT" panose="02020503060305020303" pitchFamily="18" charset="0"/>
              </a:rPr>
              <a:t>Visits</a:t>
            </a:r>
            <a:r>
              <a:rPr lang="en-US" sz="1600" dirty="0">
                <a:solidFill>
                  <a:schemeClr val="tx2">
                    <a:lumMod val="50000"/>
                  </a:schemeClr>
                </a:solidFill>
                <a:latin typeface="Bell MT" panose="02020503060305020303" pitchFamily="18" charset="0"/>
              </a:rPr>
              <a:t> – Liverpool World Museum, </a:t>
            </a:r>
          </a:p>
          <a:p>
            <a:endParaRPr lang="en-US" sz="1600" dirty="0">
              <a:solidFill>
                <a:schemeClr val="tx2">
                  <a:lumMod val="50000"/>
                </a:schemeClr>
              </a:solidFill>
              <a:latin typeface="Bell MT" panose="02020503060305020303" pitchFamily="18" charset="0"/>
            </a:endParaRPr>
          </a:p>
          <a:p>
            <a:r>
              <a:rPr lang="en-US" sz="1600" b="1" dirty="0">
                <a:solidFill>
                  <a:srgbClr val="FF0000"/>
                </a:solidFill>
                <a:latin typeface="Bell MT" panose="02020503060305020303" pitchFamily="18" charset="0"/>
              </a:rPr>
              <a:t>Performances for parents</a:t>
            </a:r>
            <a:r>
              <a:rPr lang="en-US" sz="1600" dirty="0">
                <a:solidFill>
                  <a:schemeClr val="tx2">
                    <a:lumMod val="50000"/>
                  </a:schemeClr>
                </a:solidFill>
                <a:latin typeface="Bell MT" panose="02020503060305020303" pitchFamily="18" charset="0"/>
              </a:rPr>
              <a:t>– Harvest poetry performance assembly</a:t>
            </a:r>
          </a:p>
          <a:p>
            <a:endParaRPr lang="en-US" sz="1600" dirty="0">
              <a:solidFill>
                <a:schemeClr val="tx2">
                  <a:lumMod val="50000"/>
                </a:schemeClr>
              </a:solidFill>
              <a:latin typeface="Bell MT" panose="02020503060305020303" pitchFamily="18" charset="0"/>
            </a:endParaRPr>
          </a:p>
          <a:p>
            <a:r>
              <a:rPr lang="en-US" sz="1600" b="1" dirty="0">
                <a:solidFill>
                  <a:srgbClr val="FF0000"/>
                </a:solidFill>
                <a:latin typeface="Bell MT" panose="02020503060305020303" pitchFamily="18" charset="0"/>
              </a:rPr>
              <a:t>Themed weeks </a:t>
            </a:r>
            <a:r>
              <a:rPr lang="en-US" sz="1600" dirty="0">
                <a:solidFill>
                  <a:schemeClr val="tx2">
                    <a:lumMod val="50000"/>
                  </a:schemeClr>
                </a:solidFill>
                <a:latin typeface="Bell MT" panose="02020503060305020303" pitchFamily="18" charset="0"/>
              </a:rPr>
              <a:t>– Life skills/Online safety, Creative arts week</a:t>
            </a:r>
          </a:p>
          <a:p>
            <a:endParaRPr lang="en-US" sz="1600" dirty="0">
              <a:solidFill>
                <a:schemeClr val="tx2">
                  <a:lumMod val="50000"/>
                </a:schemeClr>
              </a:solidFill>
              <a:latin typeface="Bell MT" panose="02020503060305020303" pitchFamily="18" charset="0"/>
            </a:endParaRPr>
          </a:p>
          <a:p>
            <a:r>
              <a:rPr lang="en-US" sz="1600" b="1" dirty="0">
                <a:solidFill>
                  <a:srgbClr val="FF0000"/>
                </a:solidFill>
                <a:latin typeface="Bell MT" panose="02020503060305020303" pitchFamily="18" charset="0"/>
              </a:rPr>
              <a:t>Autumn</a:t>
            </a:r>
            <a:r>
              <a:rPr lang="en-US" sz="1600" dirty="0">
                <a:solidFill>
                  <a:schemeClr val="tx2">
                    <a:lumMod val="50000"/>
                  </a:schemeClr>
                </a:solidFill>
                <a:latin typeface="Bell MT" panose="02020503060305020303" pitchFamily="18" charset="0"/>
              </a:rPr>
              <a:t> – A Christmas Carol novel study, United States, properties of materials, forces, coding, health and wellbeing, developing relationships, Christianity, Islam, gymnastics, creating bridge structures, radial art printing.</a:t>
            </a:r>
          </a:p>
          <a:p>
            <a:pPr marL="109537" indent="0">
              <a:buNone/>
            </a:pPr>
            <a:endParaRPr lang="en-US" sz="1600" dirty="0">
              <a:solidFill>
                <a:schemeClr val="tx2">
                  <a:lumMod val="50000"/>
                </a:schemeClr>
              </a:solidFill>
              <a:latin typeface="Bell MT" panose="02020503060305020303" pitchFamily="18" charset="0"/>
            </a:endParaRPr>
          </a:p>
          <a:p>
            <a:r>
              <a:rPr lang="en-US" sz="1600" b="1" dirty="0">
                <a:solidFill>
                  <a:srgbClr val="FF0000"/>
                </a:solidFill>
                <a:latin typeface="Bell MT" panose="02020503060305020303" pitchFamily="18" charset="0"/>
              </a:rPr>
              <a:t>Spring</a:t>
            </a:r>
            <a:r>
              <a:rPr lang="en-US" sz="1600" dirty="0">
                <a:solidFill>
                  <a:schemeClr val="tx2">
                    <a:lumMod val="50000"/>
                  </a:schemeClr>
                </a:solidFill>
                <a:latin typeface="Bell MT" panose="02020503060305020303" pitchFamily="18" charset="0"/>
              </a:rPr>
              <a:t> – Anglo-Saxons, Biomes and Eco-Systems, Earth and Space, graphical modelling, Hindu Dharma, programming, painting, collage and digital media, dance, keeping safe, Tom’s Midnight Garden study.</a:t>
            </a:r>
          </a:p>
          <a:p>
            <a:pPr marL="109537" indent="0">
              <a:buNone/>
            </a:pPr>
            <a:endParaRPr lang="en-US" sz="1600" dirty="0">
              <a:solidFill>
                <a:schemeClr val="tx2">
                  <a:lumMod val="50000"/>
                </a:schemeClr>
              </a:solidFill>
              <a:latin typeface="Bell MT" panose="02020503060305020303" pitchFamily="18" charset="0"/>
            </a:endParaRPr>
          </a:p>
          <a:p>
            <a:r>
              <a:rPr lang="en-US" sz="1600" b="1" dirty="0">
                <a:solidFill>
                  <a:srgbClr val="FF0000"/>
                </a:solidFill>
                <a:latin typeface="Bell MT" panose="02020503060305020303" pitchFamily="18" charset="0"/>
              </a:rPr>
              <a:t>Summer</a:t>
            </a:r>
            <a:r>
              <a:rPr lang="en-US" sz="1600" dirty="0">
                <a:solidFill>
                  <a:schemeClr val="tx2">
                    <a:lumMod val="50000"/>
                  </a:schemeClr>
                </a:solidFill>
                <a:latin typeface="Bell MT" panose="02020503060305020303" pitchFamily="18" charset="0"/>
              </a:rPr>
              <a:t> – Rivers, Ancient Maya, life cycles,  properties and changes of materials, multimedia,  Growing up PSHE programme, Judaism, Living things and their habitats athletics, ‘Dance from the Heart,’ Landscape Sculpture.</a:t>
            </a:r>
            <a:endParaRPr lang="en-GB" sz="1600" dirty="0">
              <a:latin typeface="Bell MT" panose="02020503060305020303" pitchFamily="18" charset="0"/>
            </a:endParaRPr>
          </a:p>
          <a:p>
            <a:endParaRPr lang="en-GB" sz="1600" dirty="0"/>
          </a:p>
          <a:p>
            <a:pPr lvl="0"/>
            <a:endParaRPr lang="en-GB" sz="1600" dirty="0"/>
          </a:p>
          <a:p>
            <a:pPr lvl="0"/>
            <a:endParaRPr lang="en-GB" sz="1600" dirty="0"/>
          </a:p>
          <a:p>
            <a:pPr eaLnBrk="1" hangingPunct="1"/>
            <a:endParaRPr lang="en-GB" altLang="en-US" sz="16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u="sng" dirty="0">
                <a:latin typeface="Bell MT" panose="02020503060305020303" pitchFamily="18" charset="0"/>
              </a:rPr>
              <a:t>Trips and Curriculum Enhancement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Content Placeholder 1"/>
          <p:cNvSpPr>
            <a:spLocks noGrp="1"/>
          </p:cNvSpPr>
          <p:nvPr>
            <p:ph idx="1"/>
          </p:nvPr>
        </p:nvSpPr>
        <p:spPr>
          <a:xfrm>
            <a:off x="1633265" y="5544344"/>
            <a:ext cx="8229600" cy="4525962"/>
          </a:xfrm>
        </p:spPr>
        <p:txBody>
          <a:bodyPr/>
          <a:lstStyle/>
          <a:p>
            <a:pPr eaLnBrk="1" hangingPunct="1">
              <a:buFont typeface="Wingdings 3" panose="05040102010807070707" pitchFamily="18" charset="2"/>
              <a:buNone/>
            </a:pPr>
            <a:endParaRPr lang="en-GB" altLang="en-US" dirty="0"/>
          </a:p>
          <a:p>
            <a:pPr eaLnBrk="1" hangingPunct="1">
              <a:buFont typeface="Wingdings 3" panose="05040102010807070707" pitchFamily="18" charset="2"/>
              <a:buNone/>
            </a:pPr>
            <a:endParaRPr lang="en-GB" alt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539552" y="834186"/>
            <a:ext cx="82296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400" dirty="0">
              <a:latin typeface="+mn-lt"/>
            </a:endParaRPr>
          </a:p>
          <a:p>
            <a:pPr algn="ctr"/>
            <a:r>
              <a:rPr lang="en-GB" sz="2800" dirty="0">
                <a:solidFill>
                  <a:schemeClr val="bg1">
                    <a:lumMod val="25000"/>
                  </a:schemeClr>
                </a:solidFill>
                <a:latin typeface="Bell MT" panose="02020503060305020303" pitchFamily="18" charset="0"/>
              </a:rPr>
              <a:t>We are delighted to welcome your child into Year 5. We look forward to an exciting year filled with learning, challenge, creativity, enrichment and fun!</a:t>
            </a:r>
            <a:endParaRPr lang="en-GB" sz="2800" dirty="0">
              <a:latin typeface="Bell MT" panose="02020503060305020303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F9503F0-B5B6-433B-B816-164660132E8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2773140"/>
            <a:ext cx="7812360" cy="328104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ustom 7">
      <a:dk1>
        <a:srgbClr val="002060"/>
      </a:dk1>
      <a:lt1>
        <a:srgbClr val="E3D0F1"/>
      </a:lt1>
      <a:dk2>
        <a:srgbClr val="464646"/>
      </a:dk2>
      <a:lt2>
        <a:srgbClr val="DEF5FA"/>
      </a:lt2>
      <a:accent1>
        <a:srgbClr val="7030A0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ustom 7">
    <a:dk1>
      <a:srgbClr val="002060"/>
    </a:dk1>
    <a:lt1>
      <a:srgbClr val="E3D0F1"/>
    </a:lt1>
    <a:dk2>
      <a:srgbClr val="464646"/>
    </a:dk2>
    <a:lt2>
      <a:srgbClr val="DEF5FA"/>
    </a:lt2>
    <a:accent1>
      <a:srgbClr val="7030A0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Custom 7">
    <a:dk1>
      <a:srgbClr val="002060"/>
    </a:dk1>
    <a:lt1>
      <a:srgbClr val="E3D0F1"/>
    </a:lt1>
    <a:dk2>
      <a:srgbClr val="464646"/>
    </a:dk2>
    <a:lt2>
      <a:srgbClr val="DEF5FA"/>
    </a:lt2>
    <a:accent1>
      <a:srgbClr val="7030A0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3.xml><?xml version="1.0" encoding="utf-8"?>
<a:themeOverride xmlns:a="http://schemas.openxmlformats.org/drawingml/2006/main">
  <a:clrScheme name="Custom 7">
    <a:dk1>
      <a:srgbClr val="002060"/>
    </a:dk1>
    <a:lt1>
      <a:srgbClr val="E3D0F1"/>
    </a:lt1>
    <a:dk2>
      <a:srgbClr val="464646"/>
    </a:dk2>
    <a:lt2>
      <a:srgbClr val="DEF5FA"/>
    </a:lt2>
    <a:accent1>
      <a:srgbClr val="7030A0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4.xml><?xml version="1.0" encoding="utf-8"?>
<a:themeOverride xmlns:a="http://schemas.openxmlformats.org/drawingml/2006/main">
  <a:clrScheme name="Custom 7">
    <a:dk1>
      <a:srgbClr val="002060"/>
    </a:dk1>
    <a:lt1>
      <a:srgbClr val="E3D0F1"/>
    </a:lt1>
    <a:dk2>
      <a:srgbClr val="464646"/>
    </a:dk2>
    <a:lt2>
      <a:srgbClr val="DEF5FA"/>
    </a:lt2>
    <a:accent1>
      <a:srgbClr val="7030A0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1896</TotalTime>
  <Words>722</Words>
  <Application>Microsoft Office PowerPoint</Application>
  <PresentationFormat>On-screen Show (4:3)</PresentationFormat>
  <Paragraphs>133</Paragraphs>
  <Slides>19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7" baseType="lpstr">
      <vt:lpstr>Arial</vt:lpstr>
      <vt:lpstr>Bell MT</vt:lpstr>
      <vt:lpstr>Calibri</vt:lpstr>
      <vt:lpstr>Lucida Sans Unicode</vt:lpstr>
      <vt:lpstr>Verdana</vt:lpstr>
      <vt:lpstr>Wingdings 2</vt:lpstr>
      <vt:lpstr>Wingdings 3</vt:lpstr>
      <vt:lpstr>Concourse</vt:lpstr>
      <vt:lpstr>Meet the Teacher Year 5</vt:lpstr>
      <vt:lpstr>Year 5 Staff</vt:lpstr>
      <vt:lpstr>Year 5 Learning Areas</vt:lpstr>
      <vt:lpstr>Year 5 Classrooms</vt:lpstr>
      <vt:lpstr>Timetable example</vt:lpstr>
      <vt:lpstr> Daily routine </vt:lpstr>
      <vt:lpstr>Year Group information</vt:lpstr>
      <vt:lpstr>Key Stage Targets</vt:lpstr>
      <vt:lpstr>Year Group Key Skills/Objectives</vt:lpstr>
      <vt:lpstr>English writing example (WIN)</vt:lpstr>
      <vt:lpstr>English writing example (GD)</vt:lpstr>
      <vt:lpstr>Year Group Key Skills/Objectives</vt:lpstr>
      <vt:lpstr>PowerPoint Presentation</vt:lpstr>
      <vt:lpstr>Maths strategies</vt:lpstr>
      <vt:lpstr>PowerPoint Presentation</vt:lpstr>
      <vt:lpstr>PowerPoint Presentation</vt:lpstr>
      <vt:lpstr>PowerPoint Presentation</vt:lpstr>
      <vt:lpstr>Trips and Curriculum Enhancement </vt:lpstr>
      <vt:lpstr>PowerPoint Presentation</vt:lpstr>
    </vt:vector>
  </TitlesOfParts>
  <Company>Westfield Centre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Lostock Hall Teaching School</dc:title>
  <dc:creator>dephead</dc:creator>
  <cp:lastModifiedBy>K Stewart</cp:lastModifiedBy>
  <cp:revision>132</cp:revision>
  <dcterms:created xsi:type="dcterms:W3CDTF">2015-01-22T10:44:33Z</dcterms:created>
  <dcterms:modified xsi:type="dcterms:W3CDTF">2025-07-18T08:41:32Z</dcterms:modified>
</cp:coreProperties>
</file>