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2" r:id="rId1"/>
    <p:sldMasterId id="2147483663" r:id="rId2"/>
  </p:sldMasterIdLst>
  <p:notesMasterIdLst>
    <p:notesMasterId r:id="rId16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</p:sldIdLst>
  <p:sldSz cx="9144000" cy="5143500" type="screen16x9"/>
  <p:notesSz cx="6858000" cy="9144000"/>
  <p:embeddedFontLst>
    <p:embeddedFont>
      <p:font typeface="Handlee" panose="020B0604020202020204" charset="0"/>
      <p:regular r:id="rId17"/>
    </p:embeddedFont>
    <p:embeddedFont>
      <p:font typeface="Quicksand" panose="020B0604020202020204" charset="0"/>
      <p:regular r:id="rId18"/>
      <p:bold r:id="rId19"/>
    </p:embeddedFont>
    <p:embeddedFont>
      <p:font typeface="Quicksand Medium" panose="020B0604020202020204" charset="0"/>
      <p:regular r:id="rId20"/>
      <p:bold r:id="rId2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EECC0C5D-6351-4E10-B7F4-58606CE5AADD}">
  <a:tblStyle styleId="{EECC0C5D-6351-4E10-B7F4-58606CE5AADD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43" d="100"/>
          <a:sy n="143" d="100"/>
        </p:scale>
        <p:origin x="68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font" Target="fonts/font2.fntdata"/><Relationship Id="rId3" Type="http://schemas.openxmlformats.org/officeDocument/2006/relationships/slide" Target="slides/slide1.xml"/><Relationship Id="rId21" Type="http://schemas.openxmlformats.org/officeDocument/2006/relationships/font" Target="fonts/font5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font" Target="fonts/font1.fntdata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font" Target="fonts/font3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ncce.io/tcc" TargetMode="External"/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://ncce.io/ogl" TargetMode="Externa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illustrations/building-blocks-insert-2065238/" TargetMode="External"/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illustrations/balloon-to-speak-language-german-2557031/" TargetMode="External"/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photos/question-question-mark-help-2309040/" TargetMode="External"/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vectors/thumb-up-hand-like-confirm-go-top-307176/" TargetMode="External"/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geb2828902f_0_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" name="Google Shape;90;geb2828902f_0_4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0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Last updated: 07-02-22</a:t>
            </a:r>
            <a:endParaRPr sz="1000">
              <a:solidFill>
                <a:schemeClr val="dk1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000">
              <a:solidFill>
                <a:schemeClr val="dk1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0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Resources are updated regularly — the latest version is available at:</a:t>
            </a:r>
            <a:r>
              <a:rPr lang="en-GB" sz="1000">
                <a:solidFill>
                  <a:srgbClr val="666666"/>
                </a:solidFill>
                <a:latin typeface="Quicksand"/>
                <a:ea typeface="Quicksand"/>
                <a:cs typeface="Quicksand"/>
                <a:sym typeface="Quicksand"/>
              </a:rPr>
              <a:t> </a:t>
            </a:r>
            <a:r>
              <a:rPr lang="en-GB" sz="1000" u="sng">
                <a:solidFill>
                  <a:srgbClr val="1155CC"/>
                </a:solidFill>
                <a:latin typeface="Quicksand"/>
                <a:ea typeface="Quicksand"/>
                <a:cs typeface="Quicksand"/>
                <a:sym typeface="Quicksand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ncce.io/tcc</a:t>
            </a:r>
            <a:r>
              <a:rPr lang="en-GB" sz="1000">
                <a:solidFill>
                  <a:srgbClr val="666666"/>
                </a:solidFill>
                <a:latin typeface="Quicksand"/>
                <a:ea typeface="Quicksand"/>
                <a:cs typeface="Quicksand"/>
                <a:sym typeface="Quicksand"/>
              </a:rPr>
              <a:t>.</a:t>
            </a:r>
            <a:endParaRPr sz="1000">
              <a:solidFill>
                <a:srgbClr val="666666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000">
              <a:solidFill>
                <a:srgbClr val="666666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0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This resource is licensed under the Open Government Licence, version 3. For more information on this licence, see </a:t>
            </a:r>
            <a:r>
              <a:rPr lang="en-GB" sz="1000" u="sng">
                <a:solidFill>
                  <a:srgbClr val="1155CC"/>
                </a:solidFill>
                <a:latin typeface="Quicksand"/>
                <a:ea typeface="Quicksand"/>
                <a:cs typeface="Quicksand"/>
                <a:sym typeface="Quicksand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ncce.io/ogl</a:t>
            </a:r>
            <a:r>
              <a:rPr lang="en-GB" sz="1000">
                <a:solidFill>
                  <a:srgbClr val="666666"/>
                </a:solidFill>
                <a:latin typeface="Quicksand"/>
                <a:ea typeface="Quicksand"/>
                <a:cs typeface="Quicksand"/>
                <a:sym typeface="Quicksand"/>
              </a:rPr>
              <a:t>.</a:t>
            </a:r>
            <a:endParaRPr sz="1000">
              <a:solidFill>
                <a:srgbClr val="666666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000">
              <a:solidFill>
                <a:schemeClr val="dk1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000">
              <a:latin typeface="Quicksand"/>
              <a:ea typeface="Quicksand"/>
              <a:cs typeface="Quicksand"/>
              <a:sym typeface="Quicksand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7e3d9e0630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7e3d9e0630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7e3d9e0630_0_1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" name="Google Shape;104;g7e3d9e0630_0_1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g81d622db1c_0_6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3" name="Google Shape;113;g81d622db1c_0_6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0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Image source: </a:t>
            </a:r>
            <a:r>
              <a:rPr lang="en-GB" sz="1000" u="sng">
                <a:solidFill>
                  <a:srgbClr val="3197A8"/>
                </a:solidFill>
                <a:latin typeface="Quicksand"/>
                <a:ea typeface="Quicksand"/>
                <a:cs typeface="Quicksand"/>
                <a:sym typeface="Quicksand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https://pixabay.com/illustrations/building-blocks-insert-2065238/</a:t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gf05a90106c_0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2" name="Google Shape;122;gf05a90106c_0_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g81d622db1c_0_8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0" name="Google Shape;130;g81d622db1c_0_8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g81d622db1c_0_1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1" name="Google Shape;141;g81d622db1c_0_1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g81d622db1c_0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9" name="Google Shape;149;g81d622db1c_0_7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g81d622db1c_0_1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8" name="Google Shape;168;g81d622db1c_0_1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g81d622db1c_0_10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6" name="Google Shape;176;g81d622db1c_0_10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>
                <a:latin typeface="Quicksand"/>
                <a:ea typeface="Quicksand"/>
                <a:cs typeface="Quicksand"/>
                <a:sym typeface="Quicksand"/>
              </a:rPr>
              <a:t>Image source: </a:t>
            </a:r>
            <a:r>
              <a:rPr lang="en-GB" sz="1000" u="sng">
                <a:solidFill>
                  <a:schemeClr val="hlink"/>
                </a:solidFill>
                <a:latin typeface="Quicksand"/>
                <a:ea typeface="Quicksand"/>
                <a:cs typeface="Quicksand"/>
                <a:sym typeface="Quicksand"/>
                <a:hlinkClick r:id="rId3"/>
              </a:rPr>
              <a:t>https://pixabay.com/illustrations/balloon-to-speak-language-german-2557031/</a:t>
            </a:r>
            <a:endParaRPr sz="1000"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00">
              <a:latin typeface="Quicksand"/>
              <a:ea typeface="Quicksand"/>
              <a:cs typeface="Quicksand"/>
              <a:sym typeface="Quicksand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g81d622db1c_0_1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5" name="Google Shape;185;g81d622db1c_0_13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>
                <a:latin typeface="Quicksand"/>
                <a:ea typeface="Quicksand"/>
                <a:cs typeface="Quicksand"/>
                <a:sym typeface="Quicksand"/>
              </a:rPr>
              <a:t>Image source: </a:t>
            </a:r>
            <a:r>
              <a:rPr lang="en-GB" sz="1000" u="sng">
                <a:solidFill>
                  <a:schemeClr val="hlink"/>
                </a:solidFill>
                <a:latin typeface="Quicksand"/>
                <a:ea typeface="Quicksand"/>
                <a:cs typeface="Quicksand"/>
                <a:sym typeface="Quicksand"/>
                <a:hlinkClick r:id="rId3"/>
              </a:rPr>
              <a:t>https://pixabay.com/photos/question-question-mark-help-2309040/</a:t>
            </a:r>
            <a:endParaRPr sz="1000">
              <a:latin typeface="Quicksand"/>
              <a:ea typeface="Quicksand"/>
              <a:cs typeface="Quicksand"/>
              <a:sym typeface="Quicksand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g7e3d9e0630_0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4" name="Google Shape;194;g7e3d9e0630_0_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>
                <a:latin typeface="Quicksand"/>
                <a:ea typeface="Quicksand"/>
                <a:cs typeface="Quicksand"/>
                <a:sym typeface="Quicksand"/>
              </a:rPr>
              <a:t>Image source: </a:t>
            </a:r>
            <a:r>
              <a:rPr lang="en-GB" sz="1000" u="sng">
                <a:solidFill>
                  <a:schemeClr val="hlink"/>
                </a:solidFill>
                <a:latin typeface="Quicksand"/>
                <a:ea typeface="Quicksand"/>
                <a:cs typeface="Quicksand"/>
                <a:sym typeface="Quicksand"/>
                <a:hlinkClick r:id="rId3"/>
              </a:rPr>
              <a:t>https://pixabay.com/vectors/thumb-up-hand-like-confirm-go-top-307176</a:t>
            </a:r>
            <a:endParaRPr sz="1000"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g7e3d9e0630_0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8" name="Google Shape;208;g7e3d9e0630_0_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_3"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1;p2"/>
          <p:cNvSpPr/>
          <p:nvPr/>
        </p:nvSpPr>
        <p:spPr>
          <a:xfrm>
            <a:off x="8316875" y="4351925"/>
            <a:ext cx="564300" cy="465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2" name="Google Shape;12;p2"/>
          <p:cNvPicPr preferRelativeResize="0"/>
          <p:nvPr/>
        </p:nvPicPr>
        <p:blipFill rotWithShape="1">
          <a:blip r:embed="rId2">
            <a:alphaModFix/>
          </a:blip>
          <a:srcRect l="14223" t="14372" r="15015" b="14825"/>
          <a:stretch/>
        </p:blipFill>
        <p:spPr>
          <a:xfrm>
            <a:off x="8255175" y="4304125"/>
            <a:ext cx="694023" cy="694026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Google Shape;13;p2"/>
          <p:cNvSpPr txBox="1">
            <a:spLocks noGrp="1"/>
          </p:cNvSpPr>
          <p:nvPr>
            <p:ph type="title"/>
          </p:nvPr>
        </p:nvSpPr>
        <p:spPr>
          <a:xfrm>
            <a:off x="526875" y="576775"/>
            <a:ext cx="8095800" cy="2034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5800"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subTitle" idx="1"/>
          </p:nvPr>
        </p:nvSpPr>
        <p:spPr>
          <a:xfrm>
            <a:off x="532725" y="2665400"/>
            <a:ext cx="8095800" cy="731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rtl="0">
              <a:spcBef>
                <a:spcPts val="160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subTitle" idx="2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1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bjectives / Questions / Lists">
  <p:cSld name="TITLE_4_1_1_1_2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3"/>
          <p:cNvSpPr txBox="1">
            <a:spLocks noGrp="1"/>
          </p:cNvSpPr>
          <p:nvPr>
            <p:ph type="body" idx="1"/>
          </p:nvPr>
        </p:nvSpPr>
        <p:spPr>
          <a:xfrm>
            <a:off x="310900" y="1017725"/>
            <a:ext cx="8522100" cy="38115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8" name="Google Shape;18;p3"/>
          <p:cNvSpPr txBox="1">
            <a:spLocks noGrp="1"/>
          </p:cNvSpPr>
          <p:nvPr>
            <p:ph type="title"/>
          </p:nvPr>
        </p:nvSpPr>
        <p:spPr>
          <a:xfrm>
            <a:off x="310900" y="310900"/>
            <a:ext cx="8522100" cy="70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1pPr>
            <a:lvl2pPr lvl="1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2pPr>
            <a:lvl3pPr lvl="2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3pPr>
            <a:lvl4pPr lvl="3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4pPr>
            <a:lvl5pPr lvl="4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5pPr>
            <a:lvl6pPr lvl="5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6pPr>
            <a:lvl7pPr lvl="6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7pPr>
            <a:lvl8pPr lvl="7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8pPr>
            <a:lvl9pPr lvl="8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subTitle" idx="2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1"/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arge image and text under (with heading)">
  <p:cSld name="TITLE_4_1_1_2_1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 txBox="1">
            <a:spLocks noGrp="1"/>
          </p:cNvSpPr>
          <p:nvPr>
            <p:ph type="body" idx="1"/>
          </p:nvPr>
        </p:nvSpPr>
        <p:spPr>
          <a:xfrm>
            <a:off x="310900" y="1017725"/>
            <a:ext cx="8521200" cy="30972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3" name="Google Shape;23;p4"/>
          <p:cNvSpPr txBox="1">
            <a:spLocks noGrp="1"/>
          </p:cNvSpPr>
          <p:nvPr>
            <p:ph type="body" idx="2"/>
          </p:nvPr>
        </p:nvSpPr>
        <p:spPr>
          <a:xfrm>
            <a:off x="310900" y="4117599"/>
            <a:ext cx="8521200" cy="698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4" name="Google Shape;24;p4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69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1pPr>
            <a:lvl2pPr lvl="1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2pPr>
            <a:lvl3pPr lvl="2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3pPr>
            <a:lvl4pPr lvl="3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4pPr>
            <a:lvl5pPr lvl="4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5pPr>
            <a:lvl6pPr lvl="5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6pPr>
            <a:lvl7pPr lvl="6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7pPr>
            <a:lvl8pPr lvl="7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8pPr>
            <a:lvl9pPr lvl="8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subTitle" idx="3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1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arge image and text under (no heading)">
  <p:cSld name="TITLE_4_1_1_1_4_1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5"/>
          <p:cNvSpPr txBox="1">
            <a:spLocks noGrp="1"/>
          </p:cNvSpPr>
          <p:nvPr>
            <p:ph type="body" idx="1"/>
          </p:nvPr>
        </p:nvSpPr>
        <p:spPr>
          <a:xfrm>
            <a:off x="310900" y="472000"/>
            <a:ext cx="8521200" cy="37953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body" idx="2"/>
          </p:nvPr>
        </p:nvSpPr>
        <p:spPr>
          <a:xfrm>
            <a:off x="310900" y="4282175"/>
            <a:ext cx="8521200" cy="54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30" name="Google Shape;30;p5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1pPr>
            <a:lvl2pPr lvl="1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2pPr>
            <a:lvl3pPr lvl="2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3pPr>
            <a:lvl4pPr lvl="3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4pPr>
            <a:lvl5pPr lvl="4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5pPr>
            <a:lvl6pPr lvl="5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6pPr>
            <a:lvl7pPr lvl="6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7pPr>
            <a:lvl8pPr lvl="7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8pPr>
            <a:lvl9pPr lvl="8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subTitle" idx="3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1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arge image (no text under)">
  <p:cSld name="TITLE_4_1_1_1_3_2_1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6"/>
          <p:cNvSpPr txBox="1">
            <a:spLocks noGrp="1"/>
          </p:cNvSpPr>
          <p:nvPr>
            <p:ph type="body" idx="1"/>
          </p:nvPr>
        </p:nvSpPr>
        <p:spPr>
          <a:xfrm>
            <a:off x="310900" y="1017725"/>
            <a:ext cx="8521200" cy="38115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34" name="Google Shape;34;p6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708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1pPr>
            <a:lvl2pPr lvl="1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2pPr>
            <a:lvl3pPr lvl="2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3pPr>
            <a:lvl4pPr lvl="3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4pPr>
            <a:lvl5pPr lvl="4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5pPr>
            <a:lvl6pPr lvl="5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6pPr>
            <a:lvl7pPr lvl="6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7pPr>
            <a:lvl8pPr lvl="7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8pPr>
            <a:lvl9pPr lvl="8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36" name="Google Shape;36;p6"/>
          <p:cNvSpPr txBox="1">
            <a:spLocks noGrp="1"/>
          </p:cNvSpPr>
          <p:nvPr>
            <p:ph type="subTitle" idx="2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1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xt or Images side by side">
  <p:cSld name="TITLE_4_1_1_1_3_1_1_1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7"/>
          <p:cNvSpPr txBox="1">
            <a:spLocks noGrp="1"/>
          </p:cNvSpPr>
          <p:nvPr>
            <p:ph type="body" idx="1"/>
          </p:nvPr>
        </p:nvSpPr>
        <p:spPr>
          <a:xfrm>
            <a:off x="310900" y="1170124"/>
            <a:ext cx="4096500" cy="36591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69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1pPr>
            <a:lvl2pPr lvl="1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2pPr>
            <a:lvl3pPr lvl="2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3pPr>
            <a:lvl4pPr lvl="3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4pPr>
            <a:lvl5pPr lvl="4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5pPr>
            <a:lvl6pPr lvl="5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6pPr>
            <a:lvl7pPr lvl="6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7pPr>
            <a:lvl8pPr lvl="7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8pPr>
            <a:lvl9pPr lvl="8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41" name="Google Shape;41;p7"/>
          <p:cNvSpPr txBox="1">
            <a:spLocks noGrp="1"/>
          </p:cNvSpPr>
          <p:nvPr>
            <p:ph type="body" idx="2"/>
          </p:nvPr>
        </p:nvSpPr>
        <p:spPr>
          <a:xfrm>
            <a:off x="4736600" y="1170100"/>
            <a:ext cx="4096500" cy="36591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subTitle" idx="3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1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arge text">
  <p:cSld name="TITLE_4_1_1_1_1_1_1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8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450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3600" b="0">
                <a:latin typeface="Quicksand Medium"/>
                <a:ea typeface="Quicksand Medium"/>
                <a:cs typeface="Quicksand Medium"/>
                <a:sym typeface="Quicksand Medium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8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1pPr>
            <a:lvl2pPr lvl="1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2pPr>
            <a:lvl3pPr lvl="2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3pPr>
            <a:lvl4pPr lvl="3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4pPr>
            <a:lvl5pPr lvl="4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5pPr>
            <a:lvl6pPr lvl="5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6pPr>
            <a:lvl7pPr lvl="6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7pPr>
            <a:lvl8pPr lvl="7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8pPr>
            <a:lvl9pPr lvl="8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46" name="Google Shape;46;p8"/>
          <p:cNvSpPr txBox="1">
            <a:spLocks noGrp="1"/>
          </p:cNvSpPr>
          <p:nvPr>
            <p:ph type="subTitle" idx="1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1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_3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10"/>
          <p:cNvSpPr txBox="1">
            <a:spLocks noGrp="1"/>
          </p:cNvSpPr>
          <p:nvPr>
            <p:ph type="title"/>
          </p:nvPr>
        </p:nvSpPr>
        <p:spPr>
          <a:xfrm>
            <a:off x="526875" y="576775"/>
            <a:ext cx="8095800" cy="2034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5800"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10"/>
          <p:cNvSpPr txBox="1">
            <a:spLocks noGrp="1"/>
          </p:cNvSpPr>
          <p:nvPr>
            <p:ph type="subTitle" idx="1"/>
          </p:nvPr>
        </p:nvSpPr>
        <p:spPr>
          <a:xfrm>
            <a:off x="532725" y="2665400"/>
            <a:ext cx="8095800" cy="731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rtl="0">
              <a:spcBef>
                <a:spcPts val="160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10"/>
          <p:cNvSpPr txBox="1">
            <a:spLocks noGrp="1"/>
          </p:cNvSpPr>
          <p:nvPr>
            <p:ph type="subTitle" idx="2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1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  <p:pic>
        <p:nvPicPr>
          <p:cNvPr id="56" name="Google Shape;56;p10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7367675" y="4249150"/>
            <a:ext cx="1465423" cy="650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bjectives / Questions / Lists">
  <p:cSld name="TITLE_4_1_1_1_2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1"/>
          <p:cNvSpPr txBox="1">
            <a:spLocks noGrp="1"/>
          </p:cNvSpPr>
          <p:nvPr>
            <p:ph type="body" idx="1"/>
          </p:nvPr>
        </p:nvSpPr>
        <p:spPr>
          <a:xfrm>
            <a:off x="310900" y="1017725"/>
            <a:ext cx="8522100" cy="38115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59" name="Google Shape;59;p11"/>
          <p:cNvSpPr txBox="1">
            <a:spLocks noGrp="1"/>
          </p:cNvSpPr>
          <p:nvPr>
            <p:ph type="title"/>
          </p:nvPr>
        </p:nvSpPr>
        <p:spPr>
          <a:xfrm>
            <a:off x="310900" y="310900"/>
            <a:ext cx="8522100" cy="70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1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1pPr>
            <a:lvl2pPr lvl="1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2pPr>
            <a:lvl3pPr lvl="2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3pPr>
            <a:lvl4pPr lvl="3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4pPr>
            <a:lvl5pPr lvl="4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5pPr>
            <a:lvl6pPr lvl="5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6pPr>
            <a:lvl7pPr lvl="6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7pPr>
            <a:lvl8pPr lvl="7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8pPr>
            <a:lvl9pPr lvl="8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61" name="Google Shape;61;p11"/>
          <p:cNvSpPr txBox="1">
            <a:spLocks noGrp="1"/>
          </p:cNvSpPr>
          <p:nvPr>
            <p:ph type="subTitle" idx="2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1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arge image and text under (with heading)">
  <p:cSld name="TITLE_4_1_1_2_1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2"/>
          <p:cNvSpPr txBox="1">
            <a:spLocks noGrp="1"/>
          </p:cNvSpPr>
          <p:nvPr>
            <p:ph type="body" idx="1"/>
          </p:nvPr>
        </p:nvSpPr>
        <p:spPr>
          <a:xfrm>
            <a:off x="310900" y="1017725"/>
            <a:ext cx="8521200" cy="30972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64" name="Google Shape;64;p12"/>
          <p:cNvSpPr txBox="1">
            <a:spLocks noGrp="1"/>
          </p:cNvSpPr>
          <p:nvPr>
            <p:ph type="body" idx="2"/>
          </p:nvPr>
        </p:nvSpPr>
        <p:spPr>
          <a:xfrm>
            <a:off x="310900" y="4117599"/>
            <a:ext cx="8521200" cy="698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65" name="Google Shape;65;p12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69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2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1pPr>
            <a:lvl2pPr lvl="1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2pPr>
            <a:lvl3pPr lvl="2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3pPr>
            <a:lvl4pPr lvl="3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4pPr>
            <a:lvl5pPr lvl="4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5pPr>
            <a:lvl6pPr lvl="5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6pPr>
            <a:lvl7pPr lvl="6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7pPr>
            <a:lvl8pPr lvl="7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8pPr>
            <a:lvl9pPr lvl="8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67" name="Google Shape;67;p12"/>
          <p:cNvSpPr txBox="1">
            <a:spLocks noGrp="1"/>
          </p:cNvSpPr>
          <p:nvPr>
            <p:ph type="subTitle" idx="3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1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arge image and text under (no heading)">
  <p:cSld name="TITLE_4_1_1_1_4_1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3"/>
          <p:cNvSpPr txBox="1">
            <a:spLocks noGrp="1"/>
          </p:cNvSpPr>
          <p:nvPr>
            <p:ph type="body" idx="1"/>
          </p:nvPr>
        </p:nvSpPr>
        <p:spPr>
          <a:xfrm>
            <a:off x="310900" y="472000"/>
            <a:ext cx="8521200" cy="37953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70" name="Google Shape;70;p13"/>
          <p:cNvSpPr txBox="1">
            <a:spLocks noGrp="1"/>
          </p:cNvSpPr>
          <p:nvPr>
            <p:ph type="body" idx="2"/>
          </p:nvPr>
        </p:nvSpPr>
        <p:spPr>
          <a:xfrm>
            <a:off x="310900" y="4282175"/>
            <a:ext cx="8521200" cy="54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71" name="Google Shape;71;p13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1pPr>
            <a:lvl2pPr lvl="1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2pPr>
            <a:lvl3pPr lvl="2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3pPr>
            <a:lvl4pPr lvl="3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4pPr>
            <a:lvl5pPr lvl="4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5pPr>
            <a:lvl6pPr lvl="5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6pPr>
            <a:lvl7pPr lvl="6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7pPr>
            <a:lvl8pPr lvl="7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8pPr>
            <a:lvl9pPr lvl="8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72" name="Google Shape;72;p13"/>
          <p:cNvSpPr txBox="1">
            <a:spLocks noGrp="1"/>
          </p:cNvSpPr>
          <p:nvPr>
            <p:ph type="subTitle" idx="3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1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arge image (no text under)">
  <p:cSld name="TITLE_4_1_1_1_3_2_1"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4"/>
          <p:cNvSpPr txBox="1">
            <a:spLocks noGrp="1"/>
          </p:cNvSpPr>
          <p:nvPr>
            <p:ph type="body" idx="1"/>
          </p:nvPr>
        </p:nvSpPr>
        <p:spPr>
          <a:xfrm>
            <a:off x="310900" y="1017725"/>
            <a:ext cx="8521200" cy="38115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75" name="Google Shape;75;p14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708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4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1pPr>
            <a:lvl2pPr lvl="1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2pPr>
            <a:lvl3pPr lvl="2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3pPr>
            <a:lvl4pPr lvl="3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4pPr>
            <a:lvl5pPr lvl="4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5pPr>
            <a:lvl6pPr lvl="5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6pPr>
            <a:lvl7pPr lvl="6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7pPr>
            <a:lvl8pPr lvl="7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8pPr>
            <a:lvl9pPr lvl="8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77" name="Google Shape;77;p14"/>
          <p:cNvSpPr txBox="1">
            <a:spLocks noGrp="1"/>
          </p:cNvSpPr>
          <p:nvPr>
            <p:ph type="subTitle" idx="2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1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xt or Images side by side">
  <p:cSld name="TITLE_4_1_1_1_3_1_1_1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5"/>
          <p:cNvSpPr txBox="1">
            <a:spLocks noGrp="1"/>
          </p:cNvSpPr>
          <p:nvPr>
            <p:ph type="body" idx="1"/>
          </p:nvPr>
        </p:nvSpPr>
        <p:spPr>
          <a:xfrm>
            <a:off x="310900" y="1170124"/>
            <a:ext cx="4096500" cy="36591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80" name="Google Shape;80;p15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69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5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1pPr>
            <a:lvl2pPr lvl="1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2pPr>
            <a:lvl3pPr lvl="2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3pPr>
            <a:lvl4pPr lvl="3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4pPr>
            <a:lvl5pPr lvl="4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5pPr>
            <a:lvl6pPr lvl="5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6pPr>
            <a:lvl7pPr lvl="6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7pPr>
            <a:lvl8pPr lvl="7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8pPr>
            <a:lvl9pPr lvl="8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82" name="Google Shape;82;p15"/>
          <p:cNvSpPr txBox="1">
            <a:spLocks noGrp="1"/>
          </p:cNvSpPr>
          <p:nvPr>
            <p:ph type="body" idx="2"/>
          </p:nvPr>
        </p:nvSpPr>
        <p:spPr>
          <a:xfrm>
            <a:off x="4736600" y="1170100"/>
            <a:ext cx="4096500" cy="36591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83" name="Google Shape;83;p15"/>
          <p:cNvSpPr txBox="1">
            <a:spLocks noGrp="1"/>
          </p:cNvSpPr>
          <p:nvPr>
            <p:ph type="subTitle" idx="3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1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arge text">
  <p:cSld name="TITLE_4_1_1_1_1_1_1"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6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450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3600" b="0">
                <a:latin typeface="Quicksand Medium"/>
                <a:ea typeface="Quicksand Medium"/>
                <a:cs typeface="Quicksand Medium"/>
                <a:sym typeface="Quicksand Medium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86" name="Google Shape;86;p16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1pPr>
            <a:lvl2pPr lvl="1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2pPr>
            <a:lvl3pPr lvl="2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3pPr>
            <a:lvl4pPr lvl="3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4pPr>
            <a:lvl5pPr lvl="4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5pPr>
            <a:lvl6pPr lvl="5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6pPr>
            <a:lvl7pPr lvl="6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7pPr>
            <a:lvl8pPr lvl="7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8pPr>
            <a:lvl9pPr lvl="8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87" name="Google Shape;87;p16"/>
          <p:cNvSpPr txBox="1">
            <a:spLocks noGrp="1"/>
          </p:cNvSpPr>
          <p:nvPr>
            <p:ph type="subTitle" idx="1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1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heme" Target="../theme/theme2.xml"/><Relationship Id="rId3" Type="http://schemas.openxmlformats.org/officeDocument/2006/relationships/slideLayout" Target="../slideLayouts/slideLayout10.xml"/><Relationship Id="rId7" Type="http://schemas.openxmlformats.org/officeDocument/2006/relationships/slideLayout" Target="../slideLayouts/slideLayout14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6" Type="http://schemas.openxmlformats.org/officeDocument/2006/relationships/slideLayout" Target="../slideLayouts/slideLayout13.xml"/><Relationship Id="rId5" Type="http://schemas.openxmlformats.org/officeDocument/2006/relationships/slideLayout" Target="../slideLayouts/slideLayout12.xml"/><Relationship Id="rId4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rgbClr val="1155CC">
            <a:alpha val="5590"/>
          </a:srgbClr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/>
          <p:nvPr/>
        </p:nvSpPr>
        <p:spPr>
          <a:xfrm>
            <a:off x="0" y="2725"/>
            <a:ext cx="9144000" cy="3069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title"/>
          </p:nvPr>
        </p:nvSpPr>
        <p:spPr>
          <a:xfrm>
            <a:off x="310900" y="310900"/>
            <a:ext cx="8521500" cy="70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Quicksand"/>
              <a:buNone/>
              <a:defRPr sz="2800" b="1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body" idx="1"/>
          </p:nvPr>
        </p:nvSpPr>
        <p:spPr>
          <a:xfrm>
            <a:off x="310900" y="1017725"/>
            <a:ext cx="8521500" cy="381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Quicksand"/>
              <a:buChar char="●"/>
              <a:defRPr sz="18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Quicksand"/>
              <a:buChar char="○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Quicksand"/>
              <a:buChar char="■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Quicksand"/>
              <a:buChar char="●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Quicksand"/>
              <a:buChar char="○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Quicksand"/>
              <a:buChar char="■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Quicksand"/>
              <a:buChar char="●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Quicksand"/>
              <a:buChar char="○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Quicksand"/>
              <a:buChar char="■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1pPr>
            <a:lvl2pPr lvl="1" algn="ctr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2pPr>
            <a:lvl3pPr lvl="2" algn="ctr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3pPr>
            <a:lvl4pPr lvl="3" algn="ctr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4pPr>
            <a:lvl5pPr lvl="4" algn="ctr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5pPr>
            <a:lvl6pPr lvl="5" algn="ctr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6pPr>
            <a:lvl7pPr lvl="6" algn="ctr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7pPr>
            <a:lvl8pPr lvl="7" algn="ctr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8pPr>
            <a:lvl9pPr lvl="8" algn="ctr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pos="196">
          <p15:clr>
            <a:srgbClr val="EA4335"/>
          </p15:clr>
        </p15:guide>
        <p15:guide id="2" orient="horz" pos="196">
          <p15:clr>
            <a:srgbClr val="EA4335"/>
          </p15:clr>
        </p15:guide>
        <p15:guide id="3" orient="horz" pos="641">
          <p15:clr>
            <a:srgbClr val="EA4335"/>
          </p15:clr>
        </p15:guide>
        <p15:guide id="4" pos="2776">
          <p15:clr>
            <a:srgbClr val="EA4335"/>
          </p15:clr>
        </p15:guide>
        <p15:guide id="5" orient="horz" pos="812">
          <p15:clr>
            <a:srgbClr val="EA4335"/>
          </p15:clr>
        </p15:guide>
        <p15:guide id="6" pos="2984">
          <p15:clr>
            <a:srgbClr val="EA4335"/>
          </p15:clr>
        </p15:guide>
        <p15:guide id="7" pos="5564">
          <p15:clr>
            <a:srgbClr val="EA4335"/>
          </p15:clr>
        </p15:guide>
        <p15:guide id="8" orient="horz" pos="2592">
          <p15:clr>
            <a:srgbClr val="EA4335"/>
          </p15:clr>
        </p15:guide>
        <p15:guide id="9" pos="2448">
          <p15:clr>
            <a:srgbClr val="EA4335"/>
          </p15:clr>
        </p15:guide>
        <p15:guide id="10" pos="3312">
          <p15:clr>
            <a:srgbClr val="EA4335"/>
          </p15:clr>
        </p15:guide>
        <p15:guide id="11" orient="horz" pos="3041">
          <p15:clr>
            <a:srgbClr val="EA4335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rgbClr val="1155CC">
            <a:alpha val="5590"/>
          </a:srgbClr>
        </a:solidFill>
        <a:effectLst/>
      </p:bgPr>
    </p:bg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9"/>
          <p:cNvSpPr/>
          <p:nvPr/>
        </p:nvSpPr>
        <p:spPr>
          <a:xfrm>
            <a:off x="0" y="2725"/>
            <a:ext cx="9144000" cy="3069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" name="Google Shape;49;p9"/>
          <p:cNvSpPr txBox="1">
            <a:spLocks noGrp="1"/>
          </p:cNvSpPr>
          <p:nvPr>
            <p:ph type="title"/>
          </p:nvPr>
        </p:nvSpPr>
        <p:spPr>
          <a:xfrm>
            <a:off x="310900" y="310900"/>
            <a:ext cx="8521500" cy="70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Quicksand"/>
              <a:buNone/>
              <a:defRPr sz="2800" b="1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50" name="Google Shape;50;p9"/>
          <p:cNvSpPr txBox="1">
            <a:spLocks noGrp="1"/>
          </p:cNvSpPr>
          <p:nvPr>
            <p:ph type="body" idx="1"/>
          </p:nvPr>
        </p:nvSpPr>
        <p:spPr>
          <a:xfrm>
            <a:off x="310900" y="1017725"/>
            <a:ext cx="8521500" cy="381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Quicksand"/>
              <a:buChar char="●"/>
              <a:defRPr sz="18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1pPr>
            <a:lvl2pPr marL="914400" lvl="1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Quicksand"/>
              <a:buChar char="○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2pPr>
            <a:lvl3pPr marL="1371600" lvl="2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Quicksand"/>
              <a:buChar char="■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3pPr>
            <a:lvl4pPr marL="1828800" lvl="3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Quicksand"/>
              <a:buChar char="●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4pPr>
            <a:lvl5pPr marL="2286000" lvl="4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Quicksand"/>
              <a:buChar char="○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5pPr>
            <a:lvl6pPr marL="2743200" lvl="5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Quicksand"/>
              <a:buChar char="■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6pPr>
            <a:lvl7pPr marL="3200400" lvl="6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Quicksand"/>
              <a:buChar char="●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7pPr>
            <a:lvl8pPr marL="3657600" lvl="7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Quicksand"/>
              <a:buChar char="○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8pPr>
            <a:lvl9pPr marL="4114800" lvl="8" indent="-317500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Quicksand"/>
              <a:buChar char="■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9pPr>
          </a:lstStyle>
          <a:p>
            <a:endParaRPr/>
          </a:p>
        </p:txBody>
      </p:sp>
      <p:sp>
        <p:nvSpPr>
          <p:cNvPr id="51" name="Google Shape;51;p9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1pPr>
            <a:lvl2pPr lvl="1" algn="ctr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2pPr>
            <a:lvl3pPr lvl="2" algn="ctr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3pPr>
            <a:lvl4pPr lvl="3" algn="ctr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4pPr>
            <a:lvl5pPr lvl="4" algn="ctr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5pPr>
            <a:lvl6pPr lvl="5" algn="ctr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6pPr>
            <a:lvl7pPr lvl="6" algn="ctr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7pPr>
            <a:lvl8pPr lvl="7" algn="ctr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8pPr>
            <a:lvl9pPr lvl="8" algn="ctr" rtl="0">
              <a:buNone/>
              <a:defRPr sz="800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5" r:id="rId1"/>
    <p:sldLayoutId id="2147483656" r:id="rId2"/>
    <p:sldLayoutId id="2147483657" r:id="rId3"/>
    <p:sldLayoutId id="2147483658" r:id="rId4"/>
    <p:sldLayoutId id="2147483659" r:id="rId5"/>
    <p:sldLayoutId id="2147483660" r:id="rId6"/>
    <p:sldLayoutId id="2147483661" r:id="rId7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pos="196">
          <p15:clr>
            <a:srgbClr val="EA4335"/>
          </p15:clr>
        </p15:guide>
        <p15:guide id="2" orient="horz" pos="196">
          <p15:clr>
            <a:srgbClr val="EA4335"/>
          </p15:clr>
        </p15:guide>
        <p15:guide id="3" orient="horz" pos="641">
          <p15:clr>
            <a:srgbClr val="EA4335"/>
          </p15:clr>
        </p15:guide>
        <p15:guide id="4" pos="2776">
          <p15:clr>
            <a:srgbClr val="EA4335"/>
          </p15:clr>
        </p15:guide>
        <p15:guide id="5" orient="horz" pos="812">
          <p15:clr>
            <a:srgbClr val="EA4335"/>
          </p15:clr>
        </p15:guide>
        <p15:guide id="6" pos="2984">
          <p15:clr>
            <a:srgbClr val="EA4335"/>
          </p15:clr>
        </p15:guide>
        <p15:guide id="7" pos="5564">
          <p15:clr>
            <a:srgbClr val="EA4335"/>
          </p15:clr>
        </p15:guide>
        <p15:guide id="8" orient="horz" pos="2592">
          <p15:clr>
            <a:srgbClr val="EA4335"/>
          </p15:clr>
        </p15:guide>
        <p15:guide id="9" pos="2448">
          <p15:clr>
            <a:srgbClr val="EA4335"/>
          </p15:clr>
        </p15:guide>
        <p15:guide id="10" pos="3312">
          <p15:clr>
            <a:srgbClr val="EA4335"/>
          </p15:clr>
        </p15:guide>
        <p15:guide id="11" orient="horz" pos="3041">
          <p15:clr>
            <a:srgbClr val="EA4335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ncce.io/introfruit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ncce.io/fruitcatcher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2"/>
        </a:solidFill>
        <a:effectLst/>
      </p:bgPr>
    </p:bg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7"/>
          <p:cNvSpPr txBox="1">
            <a:spLocks noGrp="1"/>
          </p:cNvSpPr>
          <p:nvPr>
            <p:ph type="title"/>
          </p:nvPr>
        </p:nvSpPr>
        <p:spPr>
          <a:xfrm>
            <a:off x="526875" y="576775"/>
            <a:ext cx="8095800" cy="2034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Lesson 4: Designing a game</a:t>
            </a:r>
            <a:endParaRPr/>
          </a:p>
        </p:txBody>
      </p:sp>
      <p:sp>
        <p:nvSpPr>
          <p:cNvPr id="93" name="Google Shape;93;p17"/>
          <p:cNvSpPr txBox="1">
            <a:spLocks noGrp="1"/>
          </p:cNvSpPr>
          <p:nvPr>
            <p:ph type="subTitle" idx="1"/>
          </p:nvPr>
        </p:nvSpPr>
        <p:spPr>
          <a:xfrm>
            <a:off x="532725" y="2665400"/>
            <a:ext cx="8095800" cy="731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/>
              <a:t>Year 6 – Programming A – Variables in games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2"/>
        </a:solid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8"/>
          <p:cNvSpPr txBox="1">
            <a:spLocks noGrp="1"/>
          </p:cNvSpPr>
          <p:nvPr>
            <p:ph type="title"/>
          </p:nvPr>
        </p:nvSpPr>
        <p:spPr>
          <a:xfrm>
            <a:off x="310900" y="310900"/>
            <a:ext cx="8522100" cy="70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Lesson 4: Designing a game</a:t>
            </a:r>
            <a:endParaRPr/>
          </a:p>
        </p:txBody>
      </p:sp>
      <p:sp>
        <p:nvSpPr>
          <p:cNvPr id="99" name="Google Shape;99;p18"/>
          <p:cNvSpPr txBox="1">
            <a:spLocks noGrp="1"/>
          </p:cNvSpPr>
          <p:nvPr>
            <p:ph type="subTitle" idx="2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Objectives</a:t>
            </a:r>
            <a:endParaRPr/>
          </a:p>
        </p:txBody>
      </p:sp>
      <p:sp>
        <p:nvSpPr>
          <p:cNvPr id="100" name="Google Shape;100;p18"/>
          <p:cNvSpPr txBox="1">
            <a:spLocks noGrp="1"/>
          </p:cNvSpPr>
          <p:nvPr>
            <p:ph type="body" idx="1"/>
          </p:nvPr>
        </p:nvSpPr>
        <p:spPr>
          <a:xfrm>
            <a:off x="310900" y="1017725"/>
            <a:ext cx="8522100" cy="3811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/>
              <a:t>To design a project that builds on a given example</a:t>
            </a:r>
            <a:endParaRPr b="1"/>
          </a:p>
          <a:p>
            <a:pPr marL="457200" lvl="0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I can choose the artwork for my project</a:t>
            </a:r>
            <a:endParaRPr/>
          </a:p>
          <a:p>
            <a:pPr marL="457200" lvl="0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I can create algorithms for my project </a:t>
            </a:r>
            <a:endParaRPr/>
          </a:p>
          <a:p>
            <a:pPr marL="457200" lvl="0" indent="-342900" algn="l" rtl="0">
              <a:spcBef>
                <a:spcPts val="1000"/>
              </a:spcBef>
              <a:spcAft>
                <a:spcPts val="1000"/>
              </a:spcAft>
              <a:buSzPts val="1800"/>
              <a:buChar char="●"/>
            </a:pPr>
            <a:r>
              <a:rPr lang="en-GB"/>
              <a:t>I can explain my design choices</a:t>
            </a:r>
            <a:endParaRPr/>
          </a:p>
        </p:txBody>
      </p:sp>
      <p:sp>
        <p:nvSpPr>
          <p:cNvPr id="101" name="Google Shape;101;p18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2</a:t>
            </a:fld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9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69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Analyse a game</a:t>
            </a:r>
            <a:endParaRPr/>
          </a:p>
        </p:txBody>
      </p:sp>
      <p:sp>
        <p:nvSpPr>
          <p:cNvPr id="107" name="Google Shape;107;p19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3</a:t>
            </a:fld>
            <a:endParaRPr/>
          </a:p>
        </p:txBody>
      </p:sp>
      <p:sp>
        <p:nvSpPr>
          <p:cNvPr id="108" name="Google Shape;108;p19"/>
          <p:cNvSpPr txBox="1">
            <a:spLocks noGrp="1"/>
          </p:cNvSpPr>
          <p:nvPr>
            <p:ph type="subTitle" idx="3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Introduction</a:t>
            </a:r>
            <a:endParaRPr/>
          </a:p>
        </p:txBody>
      </p:sp>
      <p:sp>
        <p:nvSpPr>
          <p:cNvPr id="109" name="Google Shape;109;p19"/>
          <p:cNvSpPr txBox="1">
            <a:spLocks noGrp="1"/>
          </p:cNvSpPr>
          <p:nvPr>
            <p:ph type="body" idx="1"/>
          </p:nvPr>
        </p:nvSpPr>
        <p:spPr>
          <a:xfrm>
            <a:off x="310900" y="1170124"/>
            <a:ext cx="4096500" cy="3659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Explore this game: </a:t>
            </a:r>
            <a:r>
              <a:rPr lang="en-GB" u="sng">
                <a:solidFill>
                  <a:schemeClr val="hlink"/>
                </a:solidFill>
                <a:hlinkClick r:id="rId3"/>
              </a:rPr>
              <a:t>ncce.io/introfruit</a:t>
            </a:r>
            <a:endParaRPr/>
          </a:p>
          <a:p>
            <a:pPr marL="457200" lvl="0" indent="-342900" algn="l" rtl="0">
              <a:spcBef>
                <a:spcPts val="1600"/>
              </a:spcBef>
              <a:spcAft>
                <a:spcPts val="0"/>
              </a:spcAft>
              <a:buSzPts val="1800"/>
              <a:buAutoNum type="arabicPeriod"/>
            </a:pPr>
            <a:r>
              <a:rPr lang="en-GB"/>
              <a:t>How do you play the game?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-GB"/>
              <a:t>How many sprites are there? 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-GB"/>
              <a:t>What do the sprites do?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-GB"/>
              <a:t>Do the sprites all fall at the same speed?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-GB"/>
              <a:t>How do you know how well you have done?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/>
              <a:t>Think, pair, share</a:t>
            </a:r>
            <a:endParaRPr/>
          </a:p>
        </p:txBody>
      </p:sp>
      <p:pic>
        <p:nvPicPr>
          <p:cNvPr id="110" name="Google Shape;110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736599" y="1170094"/>
            <a:ext cx="4096500" cy="311233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20"/>
          <p:cNvSpPr txBox="1">
            <a:spLocks noGrp="1"/>
          </p:cNvSpPr>
          <p:nvPr>
            <p:ph type="body" idx="1"/>
          </p:nvPr>
        </p:nvSpPr>
        <p:spPr>
          <a:xfrm>
            <a:off x="310900" y="1017725"/>
            <a:ext cx="8521200" cy="3811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/>
              <a:t>Over the next few lessons, you will create your project.</a:t>
            </a:r>
            <a:endParaRPr sz="2000"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2000" b="1"/>
              <a:t>Task: </a:t>
            </a:r>
            <a:r>
              <a:rPr lang="en-GB" sz="2000"/>
              <a:t>Create a ‘catching’ game that includes a score and at least three falling objects. The objects should fall at different speeds.</a:t>
            </a:r>
            <a:endParaRPr sz="2000"/>
          </a:p>
        </p:txBody>
      </p:sp>
      <p:sp>
        <p:nvSpPr>
          <p:cNvPr id="116" name="Google Shape;116;p20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4</a:t>
            </a:fld>
            <a:endParaRPr/>
          </a:p>
        </p:txBody>
      </p:sp>
      <p:sp>
        <p:nvSpPr>
          <p:cNvPr id="117" name="Google Shape;117;p20"/>
          <p:cNvSpPr txBox="1">
            <a:spLocks noGrp="1"/>
          </p:cNvSpPr>
          <p:nvPr>
            <p:ph type="subTitle" idx="2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Activity 1</a:t>
            </a:r>
            <a:endParaRPr/>
          </a:p>
        </p:txBody>
      </p:sp>
      <p:sp>
        <p:nvSpPr>
          <p:cNvPr id="118" name="Google Shape;118;p20"/>
          <p:cNvSpPr txBox="1"/>
          <p:nvPr/>
        </p:nvSpPr>
        <p:spPr>
          <a:xfrm>
            <a:off x="310900" y="319600"/>
            <a:ext cx="8521200" cy="69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>
                <a:solidFill>
                  <a:srgbClr val="5B5BA5"/>
                </a:solidFill>
                <a:latin typeface="Quicksand"/>
                <a:ea typeface="Quicksand"/>
                <a:cs typeface="Quicksand"/>
                <a:sym typeface="Quicksand"/>
              </a:rPr>
              <a:t>Your task</a:t>
            </a:r>
            <a:endParaRPr sz="2400" b="1">
              <a:solidFill>
                <a:srgbClr val="5B5BA5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pic>
        <p:nvPicPr>
          <p:cNvPr id="119" name="Google Shape;119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223300" y="2132900"/>
            <a:ext cx="2696400" cy="2696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1"/>
          <p:cNvSpPr txBox="1">
            <a:spLocks noGrp="1"/>
          </p:cNvSpPr>
          <p:nvPr>
            <p:ph type="body" idx="1"/>
          </p:nvPr>
        </p:nvSpPr>
        <p:spPr>
          <a:xfrm>
            <a:off x="310900" y="1017725"/>
            <a:ext cx="8522100" cy="3811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/>
              <a:t>In this version, the apples and the spider have been removed.</a:t>
            </a:r>
            <a:endParaRPr sz="2300"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300" u="sng">
                <a:solidFill>
                  <a:schemeClr val="hlink"/>
                </a:solidFill>
                <a:hlinkClick r:id="rId3"/>
              </a:rPr>
              <a:t>ncce.io/fruitcatcher</a:t>
            </a:r>
            <a:endParaRPr sz="2300"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endParaRPr sz="2300"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300"/>
              <a:t>This will be the basis for your game.</a:t>
            </a:r>
            <a:endParaRPr sz="2300"/>
          </a:p>
          <a:p>
            <a:pPr marL="0" lvl="0" indent="0" algn="ctr" rtl="0">
              <a:spcBef>
                <a:spcPts val="1600"/>
              </a:spcBef>
              <a:spcAft>
                <a:spcPts val="1600"/>
              </a:spcAft>
              <a:buNone/>
            </a:pPr>
            <a:endParaRPr sz="2300"/>
          </a:p>
        </p:txBody>
      </p:sp>
      <p:sp>
        <p:nvSpPr>
          <p:cNvPr id="125" name="Google Shape;125;p21"/>
          <p:cNvSpPr txBox="1">
            <a:spLocks noGrp="1"/>
          </p:cNvSpPr>
          <p:nvPr>
            <p:ph type="title"/>
          </p:nvPr>
        </p:nvSpPr>
        <p:spPr>
          <a:xfrm>
            <a:off x="310900" y="310900"/>
            <a:ext cx="8522100" cy="70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Game template</a:t>
            </a:r>
            <a:endParaRPr/>
          </a:p>
        </p:txBody>
      </p:sp>
      <p:sp>
        <p:nvSpPr>
          <p:cNvPr id="126" name="Google Shape;126;p21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5</a:t>
            </a:fld>
            <a:endParaRPr/>
          </a:p>
        </p:txBody>
      </p:sp>
      <p:sp>
        <p:nvSpPr>
          <p:cNvPr id="127" name="Google Shape;127;p21"/>
          <p:cNvSpPr txBox="1">
            <a:spLocks noGrp="1"/>
          </p:cNvSpPr>
          <p:nvPr>
            <p:ph type="subTitle" idx="2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Activity 1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22"/>
          <p:cNvSpPr txBox="1">
            <a:spLocks noGrp="1"/>
          </p:cNvSpPr>
          <p:nvPr>
            <p:ph type="body" idx="1"/>
          </p:nvPr>
        </p:nvSpPr>
        <p:spPr>
          <a:xfrm>
            <a:off x="310900" y="1017725"/>
            <a:ext cx="8521200" cy="309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Choose two more sprites to fall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Choose one background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/>
          </a:p>
        </p:txBody>
      </p:sp>
      <p:sp>
        <p:nvSpPr>
          <p:cNvPr id="133" name="Google Shape;133;p22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69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Choose your artwork</a:t>
            </a:r>
            <a:endParaRPr/>
          </a:p>
        </p:txBody>
      </p:sp>
      <p:sp>
        <p:nvSpPr>
          <p:cNvPr id="134" name="Google Shape;134;p22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6</a:t>
            </a:fld>
            <a:endParaRPr/>
          </a:p>
        </p:txBody>
      </p:sp>
      <p:sp>
        <p:nvSpPr>
          <p:cNvPr id="135" name="Google Shape;135;p22"/>
          <p:cNvSpPr txBox="1">
            <a:spLocks noGrp="1"/>
          </p:cNvSpPr>
          <p:nvPr>
            <p:ph type="subTitle" idx="3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Activity 1</a:t>
            </a:r>
            <a:endParaRPr/>
          </a:p>
        </p:txBody>
      </p:sp>
      <p:graphicFrame>
        <p:nvGraphicFramePr>
          <p:cNvPr id="136" name="Google Shape;136;p22"/>
          <p:cNvGraphicFramePr/>
          <p:nvPr/>
        </p:nvGraphicFramePr>
        <p:xfrm>
          <a:off x="1676400" y="19116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{EECC0C5D-6351-4E10-B7F4-58606CE5AADD}</a:tableStyleId>
              </a:tblPr>
              <a:tblGrid>
                <a:gridCol w="1981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81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81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b="1">
                          <a:latin typeface="Quicksand"/>
                          <a:ea typeface="Quicksand"/>
                          <a:cs typeface="Quicksand"/>
                          <a:sym typeface="Quicksand"/>
                        </a:rPr>
                        <a:t>Sprite 1</a:t>
                      </a:r>
                      <a:endParaRPr b="1">
                        <a:latin typeface="Quicksand"/>
                        <a:ea typeface="Quicksand"/>
                        <a:cs typeface="Quicksand"/>
                        <a:sym typeface="Quicksand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b="1">
                        <a:latin typeface="Quicksand"/>
                        <a:ea typeface="Quicksand"/>
                        <a:cs typeface="Quicksand"/>
                        <a:sym typeface="Quicksand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b="1">
                          <a:latin typeface="Quicksand"/>
                          <a:ea typeface="Quicksand"/>
                          <a:cs typeface="Quicksand"/>
                          <a:sym typeface="Quicksand"/>
                        </a:rPr>
                        <a:t>Name: </a:t>
                      </a:r>
                      <a:r>
                        <a:rPr lang="en-GB">
                          <a:latin typeface="Handlee"/>
                          <a:ea typeface="Handlee"/>
                          <a:cs typeface="Handlee"/>
                          <a:sym typeface="Handlee"/>
                        </a:rPr>
                        <a:t>Falling star</a:t>
                      </a:r>
                      <a:endParaRPr>
                        <a:latin typeface="Handlee"/>
                        <a:ea typeface="Handlee"/>
                        <a:cs typeface="Handlee"/>
                        <a:sym typeface="Handl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b="1">
                        <a:latin typeface="Quicksand"/>
                        <a:ea typeface="Quicksand"/>
                        <a:cs typeface="Quicksand"/>
                        <a:sym typeface="Quicksand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b="1">
                        <a:latin typeface="Quicksand"/>
                        <a:ea typeface="Quicksand"/>
                        <a:cs typeface="Quicksand"/>
                        <a:sym typeface="Quicksand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b="1">
                        <a:latin typeface="Quicksand"/>
                        <a:ea typeface="Quicksand"/>
                        <a:cs typeface="Quicksand"/>
                        <a:sym typeface="Quicksand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b="1">
                        <a:latin typeface="Quicksand"/>
                        <a:ea typeface="Quicksand"/>
                        <a:cs typeface="Quicksand"/>
                        <a:sym typeface="Quicksand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b="1">
                        <a:latin typeface="Quicksand"/>
                        <a:ea typeface="Quicksand"/>
                        <a:cs typeface="Quicksand"/>
                        <a:sym typeface="Quicksand"/>
                      </a:endParaRPr>
                    </a:p>
                  </a:txBody>
                  <a:tcPr marL="63500" marR="63500" marT="63500" marB="63500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b="1">
                          <a:latin typeface="Quicksand"/>
                          <a:ea typeface="Quicksand"/>
                          <a:cs typeface="Quicksand"/>
                          <a:sym typeface="Quicksand"/>
                        </a:rPr>
                        <a:t>Sprite 2</a:t>
                      </a:r>
                      <a:endParaRPr b="1">
                        <a:latin typeface="Quicksand"/>
                        <a:ea typeface="Quicksand"/>
                        <a:cs typeface="Quicksand"/>
                        <a:sym typeface="Quicksand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b="1">
                          <a:latin typeface="Quicksand"/>
                          <a:ea typeface="Quicksand"/>
                          <a:cs typeface="Quicksand"/>
                          <a:sym typeface="Quicksand"/>
                        </a:rPr>
                        <a:t> </a:t>
                      </a:r>
                      <a:endParaRPr b="1">
                        <a:latin typeface="Quicksand"/>
                        <a:ea typeface="Quicksand"/>
                        <a:cs typeface="Quicksand"/>
                        <a:sym typeface="Quicksand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b="1">
                          <a:latin typeface="Quicksand"/>
                          <a:ea typeface="Quicksand"/>
                          <a:cs typeface="Quicksand"/>
                          <a:sym typeface="Quicksand"/>
                        </a:rPr>
                        <a:t>Name:</a:t>
                      </a:r>
                      <a:endParaRPr b="1">
                        <a:latin typeface="Quicksand"/>
                        <a:ea typeface="Quicksand"/>
                        <a:cs typeface="Quicksand"/>
                        <a:sym typeface="Quicksand"/>
                      </a:endParaRPr>
                    </a:p>
                  </a:txBody>
                  <a:tcPr marL="63500" marR="63500" marT="63500" marB="63500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b="1">
                          <a:latin typeface="Quicksand"/>
                          <a:ea typeface="Quicksand"/>
                          <a:cs typeface="Quicksand"/>
                          <a:sym typeface="Quicksand"/>
                        </a:rPr>
                        <a:t>Sprite 3:</a:t>
                      </a:r>
                      <a:endParaRPr b="1">
                        <a:latin typeface="Quicksand"/>
                        <a:ea typeface="Quicksand"/>
                        <a:cs typeface="Quicksand"/>
                        <a:sym typeface="Quicksand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b="1">
                        <a:latin typeface="Quicksand"/>
                        <a:ea typeface="Quicksand"/>
                        <a:cs typeface="Quicksand"/>
                        <a:sym typeface="Quicksand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b="1">
                          <a:latin typeface="Quicksand"/>
                          <a:ea typeface="Quicksand"/>
                          <a:cs typeface="Quicksand"/>
                          <a:sym typeface="Quicksand"/>
                        </a:rPr>
                        <a:t>Name:</a:t>
                      </a:r>
                      <a:endParaRPr b="1">
                        <a:latin typeface="Quicksand"/>
                        <a:ea typeface="Quicksand"/>
                        <a:cs typeface="Quicksand"/>
                        <a:sym typeface="Quicksand"/>
                      </a:endParaRPr>
                    </a:p>
                  </a:txBody>
                  <a:tcPr marL="63500" marR="63500" marT="63500" marB="63500"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800">
                <a:tc gridSpan="3"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b="1">
                          <a:latin typeface="Quicksand"/>
                          <a:ea typeface="Quicksand"/>
                          <a:cs typeface="Quicksand"/>
                          <a:sym typeface="Quicksand"/>
                        </a:rPr>
                        <a:t>Background: </a:t>
                      </a:r>
                      <a:endParaRPr b="1">
                        <a:latin typeface="Quicksand"/>
                        <a:ea typeface="Quicksand"/>
                        <a:cs typeface="Quicksand"/>
                        <a:sym typeface="Quicksand"/>
                      </a:endParaRPr>
                    </a:p>
                  </a:txBody>
                  <a:tcPr marL="63500" marR="63500" marT="63500" marB="63500">
                    <a:solidFill>
                      <a:schemeClr val="l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137" name="Google Shape;137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30625" y="2699275"/>
            <a:ext cx="781050" cy="790575"/>
          </a:xfrm>
          <a:prstGeom prst="rect">
            <a:avLst/>
          </a:prstGeom>
          <a:noFill/>
          <a:ln>
            <a:noFill/>
          </a:ln>
        </p:spPr>
      </p:pic>
      <p:sp>
        <p:nvSpPr>
          <p:cNvPr id="138" name="Google Shape;138;p22"/>
          <p:cNvSpPr txBox="1">
            <a:spLocks noGrp="1"/>
          </p:cNvSpPr>
          <p:nvPr>
            <p:ph type="body" idx="2"/>
          </p:nvPr>
        </p:nvSpPr>
        <p:spPr>
          <a:xfrm>
            <a:off x="310900" y="4117599"/>
            <a:ext cx="8521200" cy="698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/>
              <a:t>Only complete the first section of the worksheet. You will complete the rest of the worksheet in the next activity.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23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708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Design your algorithms</a:t>
            </a:r>
            <a:endParaRPr/>
          </a:p>
        </p:txBody>
      </p:sp>
      <p:sp>
        <p:nvSpPr>
          <p:cNvPr id="144" name="Google Shape;144;p23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7</a:t>
            </a:fld>
            <a:endParaRPr/>
          </a:p>
        </p:txBody>
      </p:sp>
      <p:sp>
        <p:nvSpPr>
          <p:cNvPr id="145" name="Google Shape;145;p23"/>
          <p:cNvSpPr txBox="1">
            <a:spLocks noGrp="1"/>
          </p:cNvSpPr>
          <p:nvPr>
            <p:ph type="subTitle" idx="2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Activity 2</a:t>
            </a:r>
            <a:endParaRPr/>
          </a:p>
        </p:txBody>
      </p:sp>
      <p:sp>
        <p:nvSpPr>
          <p:cNvPr id="146" name="Google Shape;146;p23"/>
          <p:cNvSpPr txBox="1">
            <a:spLocks noGrp="1"/>
          </p:cNvSpPr>
          <p:nvPr>
            <p:ph type="body" idx="1"/>
          </p:nvPr>
        </p:nvSpPr>
        <p:spPr>
          <a:xfrm>
            <a:off x="310900" y="1017725"/>
            <a:ext cx="8521200" cy="3350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400"/>
              <a:t>An algorithm is a precise sequence of instructions, or set of rules, for performing a task.</a:t>
            </a:r>
            <a:endParaRPr sz="280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24"/>
          <p:cNvSpPr/>
          <p:nvPr/>
        </p:nvSpPr>
        <p:spPr>
          <a:xfrm>
            <a:off x="313750" y="1170125"/>
            <a:ext cx="4090800" cy="25782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2" name="Google Shape;152;p24"/>
          <p:cNvSpPr txBox="1">
            <a:spLocks noGrp="1"/>
          </p:cNvSpPr>
          <p:nvPr>
            <p:ph type="body" idx="1"/>
          </p:nvPr>
        </p:nvSpPr>
        <p:spPr>
          <a:xfrm>
            <a:off x="310900" y="1170124"/>
            <a:ext cx="4096500" cy="3659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700">
                <a:solidFill>
                  <a:srgbClr val="000000"/>
                </a:solidFill>
                <a:latin typeface="Handlee"/>
                <a:ea typeface="Handlee"/>
                <a:cs typeface="Handlee"/>
                <a:sym typeface="Handlee"/>
              </a:rPr>
              <a:t>The falling star moves down by eight from a random x position at the top of the screen. </a:t>
            </a:r>
            <a:endParaRPr sz="1700">
              <a:solidFill>
                <a:srgbClr val="000000"/>
              </a:solidFill>
              <a:latin typeface="Handlee"/>
              <a:ea typeface="Handlee"/>
              <a:cs typeface="Handlee"/>
              <a:sym typeface="Handlee"/>
            </a:endParaRPr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1700">
                <a:solidFill>
                  <a:srgbClr val="000000"/>
                </a:solidFill>
                <a:latin typeface="Handlee"/>
                <a:ea typeface="Handlee"/>
                <a:cs typeface="Handlee"/>
                <a:sym typeface="Handlee"/>
              </a:rPr>
              <a:t>If the sprite falls onto the bowl, change the score by three. It falls again from a random x position at the top of the screen. </a:t>
            </a:r>
            <a:endParaRPr sz="1700">
              <a:solidFill>
                <a:srgbClr val="000000"/>
              </a:solidFill>
              <a:latin typeface="Handlee"/>
              <a:ea typeface="Handlee"/>
              <a:cs typeface="Handlee"/>
              <a:sym typeface="Handlee"/>
            </a:endParaRPr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1700">
                <a:solidFill>
                  <a:srgbClr val="000000"/>
                </a:solidFill>
                <a:latin typeface="Handlee"/>
                <a:ea typeface="Handlee"/>
                <a:cs typeface="Handlee"/>
                <a:sym typeface="Handlee"/>
              </a:rPr>
              <a:t>If the falling star touches the screen bottom, it falls again from a random x position at the top of the screen.</a:t>
            </a:r>
            <a:endParaRPr sz="1700">
              <a:solidFill>
                <a:srgbClr val="000000"/>
              </a:solidFill>
              <a:latin typeface="Handlee"/>
              <a:ea typeface="Handlee"/>
              <a:cs typeface="Handlee"/>
              <a:sym typeface="Handlee"/>
            </a:endParaRPr>
          </a:p>
        </p:txBody>
      </p:sp>
      <p:sp>
        <p:nvSpPr>
          <p:cNvPr id="153" name="Google Shape;153;p24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69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Algorithm for the falling star</a:t>
            </a:r>
            <a:endParaRPr/>
          </a:p>
        </p:txBody>
      </p:sp>
      <p:sp>
        <p:nvSpPr>
          <p:cNvPr id="154" name="Google Shape;154;p24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8</a:t>
            </a:fld>
            <a:endParaRPr/>
          </a:p>
        </p:txBody>
      </p:sp>
      <p:sp>
        <p:nvSpPr>
          <p:cNvPr id="155" name="Google Shape;155;p24"/>
          <p:cNvSpPr txBox="1">
            <a:spLocks noGrp="1"/>
          </p:cNvSpPr>
          <p:nvPr>
            <p:ph type="subTitle" idx="3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Activity 2</a:t>
            </a:r>
            <a:endParaRPr/>
          </a:p>
        </p:txBody>
      </p:sp>
      <p:grpSp>
        <p:nvGrpSpPr>
          <p:cNvPr id="156" name="Google Shape;156;p24"/>
          <p:cNvGrpSpPr/>
          <p:nvPr/>
        </p:nvGrpSpPr>
        <p:grpSpPr>
          <a:xfrm>
            <a:off x="5019825" y="1170113"/>
            <a:ext cx="3530026" cy="2578099"/>
            <a:chOff x="2927900" y="1233863"/>
            <a:chExt cx="3530026" cy="2578099"/>
          </a:xfrm>
        </p:grpSpPr>
        <p:pic>
          <p:nvPicPr>
            <p:cNvPr id="157" name="Google Shape;157;p24"/>
            <p:cNvPicPr preferRelativeResize="0"/>
            <p:nvPr/>
          </p:nvPicPr>
          <p:blipFill rotWithShape="1">
            <a:blip r:embed="rId3">
              <a:alphaModFix/>
            </a:blip>
            <a:srcRect b="23594"/>
            <a:stretch/>
          </p:blipFill>
          <p:spPr>
            <a:xfrm>
              <a:off x="2927900" y="1233863"/>
              <a:ext cx="1687124" cy="257809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58" name="Google Shape;158;p24"/>
            <p:cNvPicPr preferRelativeResize="0"/>
            <p:nvPr/>
          </p:nvPicPr>
          <p:blipFill rotWithShape="1">
            <a:blip r:embed="rId4">
              <a:alphaModFix/>
            </a:blip>
            <a:srcRect b="33545"/>
            <a:stretch/>
          </p:blipFill>
          <p:spPr>
            <a:xfrm>
              <a:off x="4524875" y="1238288"/>
              <a:ext cx="1933051" cy="2569226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59" name="Google Shape;159;p24"/>
            <p:cNvSpPr txBox="1"/>
            <p:nvPr/>
          </p:nvSpPr>
          <p:spPr>
            <a:xfrm>
              <a:off x="3639800" y="2411875"/>
              <a:ext cx="936600" cy="376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>
                  <a:latin typeface="Handlee"/>
                  <a:ea typeface="Handlee"/>
                  <a:cs typeface="Handlee"/>
                  <a:sym typeface="Handlee"/>
                </a:rPr>
                <a:t>+3 points</a:t>
              </a:r>
              <a:endParaRPr>
                <a:latin typeface="Handlee"/>
                <a:ea typeface="Handlee"/>
                <a:cs typeface="Handlee"/>
                <a:sym typeface="Handlee"/>
              </a:endParaRPr>
            </a:p>
          </p:txBody>
        </p:sp>
        <p:sp>
          <p:nvSpPr>
            <p:cNvPr id="160" name="Google Shape;160;p24"/>
            <p:cNvSpPr txBox="1"/>
            <p:nvPr/>
          </p:nvSpPr>
          <p:spPr>
            <a:xfrm>
              <a:off x="4502025" y="1391625"/>
              <a:ext cx="755700" cy="376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>
                  <a:latin typeface="Handlee"/>
                  <a:ea typeface="Handlee"/>
                  <a:cs typeface="Handlee"/>
                  <a:sym typeface="Handlee"/>
                </a:rPr>
                <a:t>Falling star</a:t>
              </a:r>
              <a:endParaRPr>
                <a:latin typeface="Handlee"/>
                <a:ea typeface="Handlee"/>
                <a:cs typeface="Handlee"/>
                <a:sym typeface="Handlee"/>
              </a:endParaRPr>
            </a:p>
          </p:txBody>
        </p:sp>
        <p:sp>
          <p:nvSpPr>
            <p:cNvPr id="161" name="Google Shape;161;p24"/>
            <p:cNvSpPr txBox="1"/>
            <p:nvPr/>
          </p:nvSpPr>
          <p:spPr>
            <a:xfrm>
              <a:off x="4095700" y="2871525"/>
              <a:ext cx="623400" cy="376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>
                  <a:latin typeface="Handlee"/>
                  <a:ea typeface="Handlee"/>
                  <a:cs typeface="Handlee"/>
                  <a:sym typeface="Handlee"/>
                </a:rPr>
                <a:t>Bowl</a:t>
              </a:r>
              <a:endParaRPr>
                <a:latin typeface="Handlee"/>
                <a:ea typeface="Handlee"/>
                <a:cs typeface="Handlee"/>
                <a:sym typeface="Handlee"/>
              </a:endParaRPr>
            </a:p>
          </p:txBody>
        </p:sp>
        <p:cxnSp>
          <p:nvCxnSpPr>
            <p:cNvPr id="162" name="Google Shape;162;p24"/>
            <p:cNvCxnSpPr/>
            <p:nvPr/>
          </p:nvCxnSpPr>
          <p:spPr>
            <a:xfrm flipH="1">
              <a:off x="3629700" y="3059775"/>
              <a:ext cx="468600" cy="262800"/>
            </a:xfrm>
            <a:prstGeom prst="straightConnector1">
              <a:avLst/>
            </a:prstGeom>
            <a:noFill/>
            <a:ln w="28575" cap="flat" cmpd="sng">
              <a:solidFill>
                <a:schemeClr val="dk1"/>
              </a:solidFill>
              <a:prstDash val="solid"/>
              <a:round/>
              <a:headEnd type="none" w="med" len="med"/>
              <a:tailEnd type="triangle" w="med" len="med"/>
            </a:ln>
          </p:spPr>
        </p:cxnSp>
        <p:cxnSp>
          <p:nvCxnSpPr>
            <p:cNvPr id="163" name="Google Shape;163;p24"/>
            <p:cNvCxnSpPr>
              <a:stCxn id="161" idx="3"/>
            </p:cNvCxnSpPr>
            <p:nvPr/>
          </p:nvCxnSpPr>
          <p:spPr>
            <a:xfrm>
              <a:off x="4719100" y="3059775"/>
              <a:ext cx="432300" cy="165000"/>
            </a:xfrm>
            <a:prstGeom prst="straightConnector1">
              <a:avLst/>
            </a:prstGeom>
            <a:noFill/>
            <a:ln w="28575" cap="flat" cmpd="sng">
              <a:solidFill>
                <a:schemeClr val="dk1"/>
              </a:solidFill>
              <a:prstDash val="solid"/>
              <a:round/>
              <a:headEnd type="none" w="med" len="med"/>
              <a:tailEnd type="triangle" w="med" len="med"/>
            </a:ln>
          </p:spPr>
        </p:cxnSp>
        <p:cxnSp>
          <p:nvCxnSpPr>
            <p:cNvPr id="164" name="Google Shape;164;p24"/>
            <p:cNvCxnSpPr>
              <a:stCxn id="160" idx="1"/>
            </p:cNvCxnSpPr>
            <p:nvPr/>
          </p:nvCxnSpPr>
          <p:spPr>
            <a:xfrm rot="10800000">
              <a:off x="3545925" y="1577475"/>
              <a:ext cx="956100" cy="2400"/>
            </a:xfrm>
            <a:prstGeom prst="straightConnector1">
              <a:avLst/>
            </a:prstGeom>
            <a:noFill/>
            <a:ln w="28575" cap="flat" cmpd="sng">
              <a:solidFill>
                <a:schemeClr val="dk1"/>
              </a:solidFill>
              <a:prstDash val="solid"/>
              <a:round/>
              <a:headEnd type="none" w="med" len="med"/>
              <a:tailEnd type="triangle" w="med" len="med"/>
            </a:ln>
          </p:spPr>
        </p:cxnSp>
        <p:cxnSp>
          <p:nvCxnSpPr>
            <p:cNvPr id="165" name="Google Shape;165;p24"/>
            <p:cNvCxnSpPr>
              <a:stCxn id="160" idx="3"/>
            </p:cNvCxnSpPr>
            <p:nvPr/>
          </p:nvCxnSpPr>
          <p:spPr>
            <a:xfrm>
              <a:off x="5257725" y="1579875"/>
              <a:ext cx="689400" cy="53400"/>
            </a:xfrm>
            <a:prstGeom prst="straightConnector1">
              <a:avLst/>
            </a:prstGeom>
            <a:noFill/>
            <a:ln w="28575" cap="flat" cmpd="sng">
              <a:solidFill>
                <a:schemeClr val="dk1"/>
              </a:solidFill>
              <a:prstDash val="solid"/>
              <a:round/>
              <a:headEnd type="none" w="med" len="med"/>
              <a:tailEnd type="triangle" w="med" len="med"/>
            </a:ln>
          </p:spPr>
        </p:cxnSp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25"/>
          <p:cNvSpPr txBox="1">
            <a:spLocks noGrp="1"/>
          </p:cNvSpPr>
          <p:nvPr>
            <p:ph type="body" idx="1"/>
          </p:nvPr>
        </p:nvSpPr>
        <p:spPr>
          <a:xfrm>
            <a:off x="310900" y="1017725"/>
            <a:ext cx="8522100" cy="3811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Add algorithms for the two new sprites to the design template. Each algorithm should include a </a:t>
            </a:r>
            <a:r>
              <a:rPr lang="en-GB" b="1"/>
              <a:t>drawing</a:t>
            </a:r>
            <a:r>
              <a:rPr lang="en-GB"/>
              <a:t> and a </a:t>
            </a:r>
            <a:r>
              <a:rPr lang="en-GB" b="1"/>
              <a:t>description</a:t>
            </a:r>
            <a:r>
              <a:rPr lang="en-GB"/>
              <a:t>.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b="1"/>
              <a:t>Design suggestions:</a:t>
            </a:r>
            <a:endParaRPr b="1"/>
          </a:p>
          <a:p>
            <a:pPr marL="457200" lvl="0" indent="-342900" algn="l" rtl="0">
              <a:spcBef>
                <a:spcPts val="160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Each sprite should change the score by a different amount (you could use a negative number)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Each sprite can move at a different speed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Sprites can be different sizes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/>
              <a:t>Make sure that any design choices are included in your algorithms.</a:t>
            </a:r>
            <a:endParaRPr/>
          </a:p>
        </p:txBody>
      </p:sp>
      <p:sp>
        <p:nvSpPr>
          <p:cNvPr id="171" name="Google Shape;171;p25"/>
          <p:cNvSpPr txBox="1">
            <a:spLocks noGrp="1"/>
          </p:cNvSpPr>
          <p:nvPr>
            <p:ph type="title"/>
          </p:nvPr>
        </p:nvSpPr>
        <p:spPr>
          <a:xfrm>
            <a:off x="310900" y="310900"/>
            <a:ext cx="8522100" cy="70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Design your algorithms</a:t>
            </a:r>
            <a:endParaRPr/>
          </a:p>
        </p:txBody>
      </p:sp>
      <p:sp>
        <p:nvSpPr>
          <p:cNvPr id="172" name="Google Shape;172;p25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9</a:t>
            </a:fld>
            <a:endParaRPr/>
          </a:p>
        </p:txBody>
      </p:sp>
      <p:sp>
        <p:nvSpPr>
          <p:cNvPr id="173" name="Google Shape;173;p25"/>
          <p:cNvSpPr txBox="1">
            <a:spLocks noGrp="1"/>
          </p:cNvSpPr>
          <p:nvPr>
            <p:ph type="subTitle" idx="2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Activity 2</a:t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26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69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Explain your design</a:t>
            </a:r>
            <a:endParaRPr/>
          </a:p>
        </p:txBody>
      </p:sp>
      <p:sp>
        <p:nvSpPr>
          <p:cNvPr id="179" name="Google Shape;179;p26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10</a:t>
            </a:fld>
            <a:endParaRPr/>
          </a:p>
        </p:txBody>
      </p:sp>
      <p:sp>
        <p:nvSpPr>
          <p:cNvPr id="180" name="Google Shape;180;p26"/>
          <p:cNvSpPr txBox="1">
            <a:spLocks noGrp="1"/>
          </p:cNvSpPr>
          <p:nvPr>
            <p:ph type="subTitle" idx="3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Activity 3</a:t>
            </a:r>
            <a:endParaRPr/>
          </a:p>
        </p:txBody>
      </p:sp>
      <p:sp>
        <p:nvSpPr>
          <p:cNvPr id="181" name="Google Shape;181;p26"/>
          <p:cNvSpPr txBox="1">
            <a:spLocks noGrp="1"/>
          </p:cNvSpPr>
          <p:nvPr>
            <p:ph type="body" idx="1"/>
          </p:nvPr>
        </p:nvSpPr>
        <p:spPr>
          <a:xfrm>
            <a:off x="310900" y="1170124"/>
            <a:ext cx="4096500" cy="3659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Explain your design to a partner.</a:t>
            </a:r>
            <a:endParaRPr/>
          </a:p>
          <a:p>
            <a:pPr marL="457200" lvl="0" indent="-342900" algn="l" rtl="0">
              <a:spcBef>
                <a:spcPts val="160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What artwork have you chosen?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What speed does each sprite fall down the screen?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How does the bowl move?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What happens when a sprite is caught by the bowl?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What happens when a sprite reaches the bottom of the stage?</a:t>
            </a:r>
            <a:endParaRPr/>
          </a:p>
        </p:txBody>
      </p:sp>
      <p:pic>
        <p:nvPicPr>
          <p:cNvPr id="182" name="Google Shape;182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743985" y="1170101"/>
            <a:ext cx="2081726" cy="332777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27"/>
          <p:cNvSpPr txBox="1">
            <a:spLocks noGrp="1"/>
          </p:cNvSpPr>
          <p:nvPr>
            <p:ph type="body" idx="1"/>
          </p:nvPr>
        </p:nvSpPr>
        <p:spPr>
          <a:xfrm>
            <a:off x="310900" y="1170124"/>
            <a:ext cx="4096500" cy="3659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Are there other algorithms already represented as code in your project? 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/>
              <a:t>What are they?</a:t>
            </a:r>
            <a:endParaRPr/>
          </a:p>
        </p:txBody>
      </p:sp>
      <p:sp>
        <p:nvSpPr>
          <p:cNvPr id="188" name="Google Shape;188;p27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69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Think, pair, share</a:t>
            </a:r>
            <a:endParaRPr/>
          </a:p>
        </p:txBody>
      </p:sp>
      <p:sp>
        <p:nvSpPr>
          <p:cNvPr id="189" name="Google Shape;189;p27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11</a:t>
            </a:fld>
            <a:endParaRPr/>
          </a:p>
        </p:txBody>
      </p:sp>
      <p:sp>
        <p:nvSpPr>
          <p:cNvPr id="190" name="Google Shape;190;p27"/>
          <p:cNvSpPr txBox="1">
            <a:spLocks noGrp="1"/>
          </p:cNvSpPr>
          <p:nvPr>
            <p:ph type="subTitle" idx="3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Plenary</a:t>
            </a:r>
            <a:endParaRPr/>
          </a:p>
        </p:txBody>
      </p:sp>
      <p:pic>
        <p:nvPicPr>
          <p:cNvPr id="191" name="Google Shape;191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955300" y="1170125"/>
            <a:ext cx="3659099" cy="36590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28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12</a:t>
            </a:fld>
            <a:endParaRPr/>
          </a:p>
        </p:txBody>
      </p:sp>
      <p:sp>
        <p:nvSpPr>
          <p:cNvPr id="197" name="Google Shape;197;p28"/>
          <p:cNvSpPr txBox="1">
            <a:spLocks noGrp="1"/>
          </p:cNvSpPr>
          <p:nvPr>
            <p:ph type="subTitle" idx="2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Assessment</a:t>
            </a:r>
            <a:endParaRPr/>
          </a:p>
        </p:txBody>
      </p:sp>
      <p:sp>
        <p:nvSpPr>
          <p:cNvPr id="198" name="Google Shape;198;p28"/>
          <p:cNvSpPr txBox="1"/>
          <p:nvPr/>
        </p:nvSpPr>
        <p:spPr>
          <a:xfrm>
            <a:off x="310900" y="1170124"/>
            <a:ext cx="4096500" cy="365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Quicksand"/>
              <a:buChar char="●"/>
            </a:pPr>
            <a:r>
              <a:rPr lang="en-GB" sz="18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I can choose the artwork for my project</a:t>
            </a:r>
            <a:endParaRPr sz="1800">
              <a:solidFill>
                <a:schemeClr val="dk1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Quicksand"/>
              <a:buChar char="●"/>
            </a:pPr>
            <a:r>
              <a:rPr lang="en-GB" sz="18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I can create algorithms for my project  </a:t>
            </a:r>
            <a:endParaRPr sz="1800">
              <a:solidFill>
                <a:schemeClr val="dk1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rgbClr val="5B5BA5"/>
              </a:buClr>
              <a:buSzPts val="1800"/>
              <a:buFont typeface="Quicksand"/>
              <a:buChar char="●"/>
            </a:pPr>
            <a:r>
              <a:rPr lang="en-GB" sz="18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I can explain my design choices</a:t>
            </a:r>
            <a:endParaRPr sz="1800">
              <a:solidFill>
                <a:srgbClr val="5B5BA5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199" name="Google Shape;199;p28"/>
          <p:cNvSpPr txBox="1"/>
          <p:nvPr/>
        </p:nvSpPr>
        <p:spPr>
          <a:xfrm>
            <a:off x="310900" y="319600"/>
            <a:ext cx="8521200" cy="69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>
                <a:solidFill>
                  <a:srgbClr val="5B5BA5"/>
                </a:solidFill>
                <a:latin typeface="Quicksand"/>
                <a:ea typeface="Quicksand"/>
                <a:cs typeface="Quicksand"/>
                <a:sym typeface="Quicksand"/>
              </a:rPr>
              <a:t>How confident are you? (1–3)</a:t>
            </a:r>
            <a:endParaRPr sz="2400" b="1">
              <a:solidFill>
                <a:srgbClr val="5B5BA5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200" name="Google Shape;200;p28"/>
          <p:cNvSpPr txBox="1"/>
          <p:nvPr/>
        </p:nvSpPr>
        <p:spPr>
          <a:xfrm>
            <a:off x="6185600" y="1292600"/>
            <a:ext cx="1904100" cy="47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 b="1">
                <a:solidFill>
                  <a:srgbClr val="5B5BA5"/>
                </a:solidFill>
                <a:latin typeface="Quicksand"/>
                <a:ea typeface="Quicksand"/>
                <a:cs typeface="Quicksand"/>
                <a:sym typeface="Quicksand"/>
              </a:rPr>
              <a:t>3 – Very confident</a:t>
            </a:r>
            <a:endParaRPr sz="1500" b="1">
              <a:solidFill>
                <a:srgbClr val="5B5BA5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201" name="Google Shape;201;p28"/>
          <p:cNvSpPr txBox="1"/>
          <p:nvPr/>
        </p:nvSpPr>
        <p:spPr>
          <a:xfrm>
            <a:off x="6185600" y="3414350"/>
            <a:ext cx="1981500" cy="47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 b="1">
                <a:solidFill>
                  <a:srgbClr val="5B5BA5"/>
                </a:solidFill>
                <a:latin typeface="Quicksand"/>
                <a:ea typeface="Quicksand"/>
                <a:cs typeface="Quicksand"/>
                <a:sym typeface="Quicksand"/>
              </a:rPr>
              <a:t>1 </a:t>
            </a:r>
            <a:r>
              <a:rPr lang="en-GB" sz="1500" b="1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–</a:t>
            </a:r>
            <a:r>
              <a:rPr lang="en-GB" sz="1500" b="1">
                <a:solidFill>
                  <a:srgbClr val="5B5BA5"/>
                </a:solidFill>
                <a:latin typeface="Quicksand"/>
                <a:ea typeface="Quicksand"/>
                <a:cs typeface="Quicksand"/>
                <a:sym typeface="Quicksand"/>
              </a:rPr>
              <a:t> Not confident</a:t>
            </a:r>
            <a:endParaRPr sz="1500" b="1">
              <a:solidFill>
                <a:srgbClr val="5B5BA5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pic>
        <p:nvPicPr>
          <p:cNvPr id="202" name="Google Shape;202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068224" y="1131670"/>
            <a:ext cx="485775" cy="796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3" name="Google Shape;203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5400000">
            <a:off x="7981799" y="2192558"/>
            <a:ext cx="485775" cy="796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4" name="Google Shape;204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10800000">
            <a:off x="8032624" y="3253433"/>
            <a:ext cx="485775" cy="796725"/>
          </a:xfrm>
          <a:prstGeom prst="rect">
            <a:avLst/>
          </a:prstGeom>
          <a:noFill/>
          <a:ln>
            <a:noFill/>
          </a:ln>
        </p:spPr>
      </p:pic>
      <p:sp>
        <p:nvSpPr>
          <p:cNvPr id="205" name="Google Shape;205;p28"/>
          <p:cNvSpPr txBox="1"/>
          <p:nvPr/>
        </p:nvSpPr>
        <p:spPr>
          <a:xfrm>
            <a:off x="6185600" y="2347550"/>
            <a:ext cx="1448100" cy="47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 b="1">
                <a:solidFill>
                  <a:srgbClr val="5B5BA5"/>
                </a:solidFill>
                <a:latin typeface="Quicksand"/>
                <a:ea typeface="Quicksand"/>
                <a:cs typeface="Quicksand"/>
                <a:sym typeface="Quicksand"/>
              </a:rPr>
              <a:t>2 </a:t>
            </a:r>
            <a:r>
              <a:rPr lang="en-GB" sz="1500" b="1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–</a:t>
            </a:r>
            <a:r>
              <a:rPr lang="en-GB" sz="1500" b="1">
                <a:solidFill>
                  <a:srgbClr val="5B5BA5"/>
                </a:solidFill>
                <a:latin typeface="Quicksand"/>
                <a:ea typeface="Quicksand"/>
                <a:cs typeface="Quicksand"/>
                <a:sym typeface="Quicksand"/>
              </a:rPr>
              <a:t> Unsure </a:t>
            </a:r>
            <a:endParaRPr sz="1500" b="1">
              <a:solidFill>
                <a:srgbClr val="5B5BA5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29"/>
          <p:cNvSpPr txBox="1">
            <a:spLocks noGrp="1"/>
          </p:cNvSpPr>
          <p:nvPr>
            <p:ph type="body" idx="1"/>
          </p:nvPr>
        </p:nvSpPr>
        <p:spPr>
          <a:xfrm>
            <a:off x="310900" y="1170124"/>
            <a:ext cx="4096500" cy="3659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/>
              <a:t>In this lesson, you…</a:t>
            </a:r>
            <a:endParaRPr b="1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/>
              <a:t>Designed your own project, including variables</a:t>
            </a:r>
            <a:endParaRPr b="1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/>
          </a:p>
        </p:txBody>
      </p:sp>
      <p:sp>
        <p:nvSpPr>
          <p:cNvPr id="211" name="Google Shape;211;p29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69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Next lesson</a:t>
            </a:r>
            <a:endParaRPr/>
          </a:p>
        </p:txBody>
      </p:sp>
      <p:sp>
        <p:nvSpPr>
          <p:cNvPr id="212" name="Google Shape;212;p29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13</a:t>
            </a:fld>
            <a:endParaRPr/>
          </a:p>
        </p:txBody>
      </p:sp>
      <p:sp>
        <p:nvSpPr>
          <p:cNvPr id="213" name="Google Shape;213;p29"/>
          <p:cNvSpPr txBox="1">
            <a:spLocks noGrp="1"/>
          </p:cNvSpPr>
          <p:nvPr>
            <p:ph type="body" idx="2"/>
          </p:nvPr>
        </p:nvSpPr>
        <p:spPr>
          <a:xfrm>
            <a:off x="4736600" y="1170100"/>
            <a:ext cx="4270800" cy="3659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/>
              <a:t>Next lesson, you will…</a:t>
            </a:r>
            <a:endParaRPr b="1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/>
              <a:t>Create a project, based on your design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/>
          </a:p>
        </p:txBody>
      </p:sp>
      <p:sp>
        <p:nvSpPr>
          <p:cNvPr id="214" name="Google Shape;214;p29"/>
          <p:cNvSpPr txBox="1">
            <a:spLocks noGrp="1"/>
          </p:cNvSpPr>
          <p:nvPr>
            <p:ph type="subTitle" idx="3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Summary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NCCE Slides">
  <a:themeElements>
    <a:clrScheme name="Simple Light">
      <a:dk1>
        <a:srgbClr val="5B5BA5"/>
      </a:dk1>
      <a:lt1>
        <a:srgbClr val="FFFFFF"/>
      </a:lt1>
      <a:dk2>
        <a:srgbClr val="E9E9F3"/>
      </a:dk2>
      <a:lt2>
        <a:srgbClr val="F2F6FC"/>
      </a:lt2>
      <a:accent1>
        <a:srgbClr val="E9F7FC"/>
      </a:accent1>
      <a:accent2>
        <a:srgbClr val="FFEFDA"/>
      </a:accent2>
      <a:accent3>
        <a:srgbClr val="ECF8F5"/>
      </a:accent3>
      <a:accent4>
        <a:srgbClr val="FEF2F6"/>
      </a:accent4>
      <a:accent5>
        <a:srgbClr val="E6E6EA"/>
      </a:accent5>
      <a:accent6>
        <a:srgbClr val="F0F6ED"/>
      </a:accent6>
      <a:hlink>
        <a:srgbClr val="3197A8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NCCE Slides">
  <a:themeElements>
    <a:clrScheme name="Simple Light">
      <a:dk1>
        <a:srgbClr val="5B5BA5"/>
      </a:dk1>
      <a:lt1>
        <a:srgbClr val="FFFFFF"/>
      </a:lt1>
      <a:dk2>
        <a:srgbClr val="E9E9F3"/>
      </a:dk2>
      <a:lt2>
        <a:srgbClr val="F2F6FC"/>
      </a:lt2>
      <a:accent1>
        <a:srgbClr val="E9F7FC"/>
      </a:accent1>
      <a:accent2>
        <a:srgbClr val="FFEFDA"/>
      </a:accent2>
      <a:accent3>
        <a:srgbClr val="ECF8F5"/>
      </a:accent3>
      <a:accent4>
        <a:srgbClr val="FEF2F6"/>
      </a:accent4>
      <a:accent5>
        <a:srgbClr val="E6E6EA"/>
      </a:accent5>
      <a:accent6>
        <a:srgbClr val="F0F6ED"/>
      </a:accent6>
      <a:hlink>
        <a:srgbClr val="3197A8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682</Words>
  <Application>Microsoft Office PowerPoint</Application>
  <PresentationFormat>On-screen Show (16:9)</PresentationFormat>
  <Paragraphs>111</Paragraphs>
  <Slides>13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Quicksand</vt:lpstr>
      <vt:lpstr>Handlee</vt:lpstr>
      <vt:lpstr>Quicksand Medium</vt:lpstr>
      <vt:lpstr>Arial</vt:lpstr>
      <vt:lpstr>NCCE Slides</vt:lpstr>
      <vt:lpstr>NCCE Slides</vt:lpstr>
      <vt:lpstr>Lesson 4: Designing a game</vt:lpstr>
      <vt:lpstr>Lesson 4: Designing a game</vt:lpstr>
      <vt:lpstr>Analyse a game</vt:lpstr>
      <vt:lpstr>PowerPoint Presentation</vt:lpstr>
      <vt:lpstr>Game template</vt:lpstr>
      <vt:lpstr>Choose your artwork</vt:lpstr>
      <vt:lpstr>Design your algorithms</vt:lpstr>
      <vt:lpstr>Algorithm for the falling star</vt:lpstr>
      <vt:lpstr>Design your algorithms</vt:lpstr>
      <vt:lpstr>Explain your design</vt:lpstr>
      <vt:lpstr>Think, pair, share</vt:lpstr>
      <vt:lpstr>PowerPoint Presentation</vt:lpstr>
      <vt:lpstr>Next lesson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Lesson 4: Designing a game</dc:title>
  <dc:creator>J Alty</dc:creator>
  <cp:lastModifiedBy>J Alty</cp:lastModifiedBy>
  <cp:revision>1</cp:revision>
  <dcterms:modified xsi:type="dcterms:W3CDTF">2025-03-03T14:48:39Z</dcterms:modified>
</cp:coreProperties>
</file>