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ACAFEA-7E74-4BB2-AD2E-B98D8DB35E4E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5F1C06-5A6F-425E-A611-9616054969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802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F1C06-5A6F-425E-A611-96160549690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711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EBBBC-948B-4028-9A13-8EB5A4D7F6D7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17C1-45DC-46F2-BEB7-A8FDFB452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72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EBBBC-948B-4028-9A13-8EB5A4D7F6D7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17C1-45DC-46F2-BEB7-A8FDFB452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897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EBBBC-948B-4028-9A13-8EB5A4D7F6D7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17C1-45DC-46F2-BEB7-A8FDFB452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731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EBBBC-948B-4028-9A13-8EB5A4D7F6D7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17C1-45DC-46F2-BEB7-A8FDFB452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188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EBBBC-948B-4028-9A13-8EB5A4D7F6D7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17C1-45DC-46F2-BEB7-A8FDFB452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9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EBBBC-948B-4028-9A13-8EB5A4D7F6D7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17C1-45DC-46F2-BEB7-A8FDFB452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094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EBBBC-948B-4028-9A13-8EB5A4D7F6D7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17C1-45DC-46F2-BEB7-A8FDFB452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98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EBBBC-948B-4028-9A13-8EB5A4D7F6D7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17C1-45DC-46F2-BEB7-A8FDFB452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85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EBBBC-948B-4028-9A13-8EB5A4D7F6D7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17C1-45DC-46F2-BEB7-A8FDFB452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693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EBBBC-948B-4028-9A13-8EB5A4D7F6D7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17C1-45DC-46F2-BEB7-A8FDFB452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999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EBBBC-948B-4028-9A13-8EB5A4D7F6D7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17C1-45DC-46F2-BEB7-A8FDFB452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515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96000">
              <a:srgbClr val="00B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1EBBBC-948B-4028-9A13-8EB5A4D7F6D7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3617C1-45DC-46F2-BEB7-A8FDFB452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5648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152127"/>
          </a:xfrm>
        </p:spPr>
        <p:txBody>
          <a:bodyPr/>
          <a:lstStyle/>
          <a:p>
            <a:r>
              <a:rPr lang="en-GB" b="1" dirty="0" smtClean="0">
                <a:solidFill>
                  <a:schemeClr val="bg1"/>
                </a:solidFill>
              </a:rPr>
              <a:t>Subordinate clauses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1556792"/>
            <a:ext cx="6984776" cy="741672"/>
          </a:xfrm>
        </p:spPr>
        <p:txBody>
          <a:bodyPr>
            <a:normAutofit/>
          </a:bodyPr>
          <a:lstStyle/>
          <a:p>
            <a:pPr algn="l"/>
            <a:r>
              <a:rPr lang="en-GB" b="1" dirty="0" smtClean="0">
                <a:solidFill>
                  <a:schemeClr val="bg1"/>
                </a:solidFill>
              </a:rPr>
              <a:t>A clause is … </a:t>
            </a:r>
          </a:p>
          <a:p>
            <a:pPr algn="l"/>
            <a:endParaRPr lang="en-GB" b="1" dirty="0">
              <a:solidFill>
                <a:schemeClr val="bg1"/>
              </a:solidFill>
            </a:endParaRPr>
          </a:p>
          <a:p>
            <a:pPr algn="l"/>
            <a:endParaRPr lang="en-GB" b="1" dirty="0" smtClean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03648" y="2298464"/>
            <a:ext cx="74168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>
                <a:solidFill>
                  <a:schemeClr val="bg1"/>
                </a:solidFill>
              </a:rPr>
              <a:t>a group of words that could be a </a:t>
            </a:r>
            <a:r>
              <a:rPr lang="en-GB" sz="3200" b="1" dirty="0" smtClean="0">
                <a:solidFill>
                  <a:schemeClr val="bg1"/>
                </a:solidFill>
              </a:rPr>
              <a:t>sentence.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9552" y="3647688"/>
            <a:ext cx="16850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>
                <a:solidFill>
                  <a:prstClr val="black"/>
                </a:solidFill>
              </a:rPr>
              <a:t>It has </a:t>
            </a:r>
            <a:r>
              <a:rPr lang="en-GB" sz="3200" b="1" dirty="0" smtClean="0">
                <a:solidFill>
                  <a:prstClr val="black"/>
                </a:solidFill>
              </a:rPr>
              <a:t>…  </a:t>
            </a:r>
            <a:endParaRPr lang="en-GB" sz="3200" b="1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22748" y="4111308"/>
            <a:ext cx="6653708" cy="166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>
                <a:solidFill>
                  <a:prstClr val="black"/>
                </a:solidFill>
              </a:rPr>
              <a:t>a </a:t>
            </a:r>
            <a:r>
              <a:rPr lang="en-GB" sz="3200" b="1" u="sng" dirty="0">
                <a:solidFill>
                  <a:prstClr val="black"/>
                </a:solidFill>
              </a:rPr>
              <a:t>subject </a:t>
            </a:r>
            <a:r>
              <a:rPr lang="en-GB" sz="3200" b="1" dirty="0">
                <a:solidFill>
                  <a:prstClr val="black"/>
                </a:solidFill>
              </a:rPr>
              <a:t>– it is about </a:t>
            </a:r>
            <a:r>
              <a:rPr lang="en-GB" sz="3200" b="1" dirty="0" smtClean="0">
                <a:solidFill>
                  <a:prstClr val="black"/>
                </a:solidFill>
              </a:rPr>
              <a:t>something.</a:t>
            </a:r>
          </a:p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prstClr val="black"/>
                </a:solidFill>
              </a:rPr>
              <a:t>a </a:t>
            </a:r>
            <a:r>
              <a:rPr lang="en-GB" sz="3200" b="1" u="sng" dirty="0" smtClean="0">
                <a:solidFill>
                  <a:prstClr val="black"/>
                </a:solidFill>
              </a:rPr>
              <a:t>verb</a:t>
            </a:r>
            <a:r>
              <a:rPr lang="en-GB" sz="3200" b="1" dirty="0" smtClean="0">
                <a:solidFill>
                  <a:prstClr val="black"/>
                </a:solidFill>
              </a:rPr>
              <a:t> – the subject </a:t>
            </a:r>
            <a:r>
              <a:rPr lang="en-GB" sz="3200" b="1" i="1" dirty="0" smtClean="0">
                <a:solidFill>
                  <a:prstClr val="black"/>
                </a:solidFill>
              </a:rPr>
              <a:t>does</a:t>
            </a:r>
            <a:r>
              <a:rPr lang="en-GB" sz="3200" b="1" dirty="0" smtClean="0">
                <a:solidFill>
                  <a:prstClr val="black"/>
                </a:solidFill>
              </a:rPr>
              <a:t>, </a:t>
            </a:r>
            <a:r>
              <a:rPr lang="en-GB" sz="3200" b="1" i="1" dirty="0" smtClean="0">
                <a:solidFill>
                  <a:prstClr val="black"/>
                </a:solidFill>
              </a:rPr>
              <a:t>feels</a:t>
            </a:r>
            <a:r>
              <a:rPr lang="en-GB" sz="3200" b="1" dirty="0" smtClean="0">
                <a:solidFill>
                  <a:prstClr val="black"/>
                </a:solidFill>
              </a:rPr>
              <a:t> or </a:t>
            </a:r>
            <a:r>
              <a:rPr lang="en-GB" sz="3200" b="1" i="1" dirty="0" smtClean="0">
                <a:solidFill>
                  <a:prstClr val="black"/>
                </a:solidFill>
              </a:rPr>
              <a:t>is</a:t>
            </a:r>
            <a:r>
              <a:rPr lang="en-GB" sz="3200" b="1" dirty="0" smtClean="0">
                <a:solidFill>
                  <a:prstClr val="black"/>
                </a:solidFill>
              </a:rPr>
              <a:t> something, or something is </a:t>
            </a:r>
            <a:r>
              <a:rPr lang="en-GB" sz="3200" b="1" i="1" dirty="0" smtClean="0">
                <a:solidFill>
                  <a:prstClr val="black"/>
                </a:solidFill>
              </a:rPr>
              <a:t>done</a:t>
            </a:r>
            <a:r>
              <a:rPr lang="en-GB" sz="3200" b="1" dirty="0" smtClean="0">
                <a:solidFill>
                  <a:prstClr val="black"/>
                </a:solidFill>
              </a:rPr>
              <a:t> to it.</a:t>
            </a:r>
            <a:endParaRPr lang="en-GB" sz="3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343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152127"/>
          </a:xfrm>
        </p:spPr>
        <p:txBody>
          <a:bodyPr/>
          <a:lstStyle/>
          <a:p>
            <a:r>
              <a:rPr lang="en-GB" b="1" dirty="0" smtClean="0">
                <a:solidFill>
                  <a:schemeClr val="bg1"/>
                </a:solidFill>
              </a:rPr>
              <a:t>Subordinate clauses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1556792"/>
            <a:ext cx="8208912" cy="1034059"/>
          </a:xfrm>
        </p:spPr>
        <p:txBody>
          <a:bodyPr>
            <a:normAutofit/>
          </a:bodyPr>
          <a:lstStyle/>
          <a:p>
            <a:pPr algn="l"/>
            <a:r>
              <a:rPr lang="en-GB" b="1" dirty="0" smtClean="0">
                <a:solidFill>
                  <a:schemeClr val="bg1"/>
                </a:solidFill>
              </a:rPr>
              <a:t>A clause is a </a:t>
            </a:r>
            <a:r>
              <a:rPr lang="en-GB" b="1" i="1" dirty="0" smtClean="0">
                <a:solidFill>
                  <a:schemeClr val="bg1"/>
                </a:solidFill>
              </a:rPr>
              <a:t>clause</a:t>
            </a:r>
            <a:r>
              <a:rPr lang="en-GB" b="1" dirty="0">
                <a:solidFill>
                  <a:schemeClr val="bg1"/>
                </a:solidFill>
              </a:rPr>
              <a:t> </a:t>
            </a:r>
            <a:r>
              <a:rPr lang="en-GB" b="1" dirty="0" smtClean="0">
                <a:solidFill>
                  <a:schemeClr val="bg1"/>
                </a:solidFill>
              </a:rPr>
              <a:t>and not a </a:t>
            </a:r>
            <a:r>
              <a:rPr lang="en-GB" b="1" i="1" dirty="0" smtClean="0">
                <a:solidFill>
                  <a:schemeClr val="bg1"/>
                </a:solidFill>
              </a:rPr>
              <a:t>sentence </a:t>
            </a:r>
            <a:r>
              <a:rPr lang="en-GB" b="1" dirty="0" smtClean="0">
                <a:solidFill>
                  <a:schemeClr val="bg1"/>
                </a:solidFill>
              </a:rPr>
              <a:t>when… </a:t>
            </a:r>
          </a:p>
          <a:p>
            <a:pPr algn="l"/>
            <a:endParaRPr lang="en-GB" b="1" dirty="0">
              <a:solidFill>
                <a:schemeClr val="bg1"/>
              </a:solidFill>
            </a:endParaRPr>
          </a:p>
          <a:p>
            <a:pPr algn="l"/>
            <a:endParaRPr lang="en-GB" b="1" dirty="0" smtClean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59632" y="2420888"/>
            <a:ext cx="74168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schemeClr val="bg1"/>
                </a:solidFill>
              </a:rPr>
              <a:t>it joins with another </a:t>
            </a:r>
            <a:r>
              <a:rPr lang="en-GB" sz="3200" b="1" i="1" dirty="0" smtClean="0">
                <a:solidFill>
                  <a:schemeClr val="bg1"/>
                </a:solidFill>
              </a:rPr>
              <a:t>clause</a:t>
            </a:r>
            <a:r>
              <a:rPr lang="en-GB" sz="3200" b="1" dirty="0" smtClean="0">
                <a:solidFill>
                  <a:schemeClr val="bg1"/>
                </a:solidFill>
              </a:rPr>
              <a:t> or </a:t>
            </a:r>
            <a:r>
              <a:rPr lang="en-GB" sz="3200" b="1" i="1" dirty="0" smtClean="0">
                <a:solidFill>
                  <a:schemeClr val="bg1"/>
                </a:solidFill>
              </a:rPr>
              <a:t>phrase</a:t>
            </a:r>
            <a:r>
              <a:rPr lang="en-GB" sz="3200" b="1" dirty="0" smtClean="0">
                <a:solidFill>
                  <a:schemeClr val="bg1"/>
                </a:solidFill>
              </a:rPr>
              <a:t> to make one sentence.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9552" y="3852336"/>
            <a:ext cx="71287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prstClr val="black"/>
                </a:solidFill>
              </a:rPr>
              <a:t>For example here are two </a:t>
            </a:r>
            <a:r>
              <a:rPr lang="en-GB" sz="3200" b="1" i="1" dirty="0" smtClean="0">
                <a:solidFill>
                  <a:prstClr val="black"/>
                </a:solidFill>
              </a:rPr>
              <a:t>sentences.</a:t>
            </a:r>
            <a:r>
              <a:rPr lang="en-GB" sz="3200" b="1" dirty="0" smtClean="0">
                <a:solidFill>
                  <a:prstClr val="black"/>
                </a:solidFill>
              </a:rPr>
              <a:t>…  </a:t>
            </a:r>
            <a:endParaRPr lang="en-GB" sz="3200" b="1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41376" y="4729498"/>
            <a:ext cx="3528392" cy="584775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prstClr val="black"/>
                </a:solidFill>
              </a:rPr>
              <a:t>He did not hunt.</a:t>
            </a:r>
          </a:p>
        </p:txBody>
      </p:sp>
      <p:sp>
        <p:nvSpPr>
          <p:cNvPr id="8" name="Rectangle 7"/>
          <p:cNvSpPr/>
          <p:nvPr/>
        </p:nvSpPr>
        <p:spPr>
          <a:xfrm>
            <a:off x="4968044" y="4729496"/>
            <a:ext cx="3528392" cy="584775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prstClr val="black"/>
                </a:solidFill>
              </a:rPr>
              <a:t>It was raining.</a:t>
            </a:r>
          </a:p>
        </p:txBody>
      </p:sp>
    </p:spTree>
    <p:extLst>
      <p:ext uri="{BB962C8B-B14F-4D97-AF65-F5344CB8AC3E}">
        <p14:creationId xmlns:p14="http://schemas.microsoft.com/office/powerpoint/2010/main" val="2879870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152127"/>
          </a:xfrm>
        </p:spPr>
        <p:txBody>
          <a:bodyPr/>
          <a:lstStyle/>
          <a:p>
            <a:r>
              <a:rPr lang="en-GB" b="1" dirty="0" smtClean="0">
                <a:solidFill>
                  <a:schemeClr val="bg1"/>
                </a:solidFill>
              </a:rPr>
              <a:t>Subordinate clauses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1556792"/>
            <a:ext cx="8280920" cy="1584176"/>
          </a:xfrm>
        </p:spPr>
        <p:txBody>
          <a:bodyPr>
            <a:normAutofit/>
          </a:bodyPr>
          <a:lstStyle/>
          <a:p>
            <a:pPr algn="l"/>
            <a:r>
              <a:rPr lang="en-GB" b="1" dirty="0" smtClean="0">
                <a:solidFill>
                  <a:schemeClr val="bg1"/>
                </a:solidFill>
              </a:rPr>
              <a:t>If I join these two sentences with a connective they become one longer sentence, with two clauses.</a:t>
            </a:r>
          </a:p>
          <a:p>
            <a:pPr algn="l"/>
            <a:endParaRPr lang="en-GB" b="1" dirty="0">
              <a:solidFill>
                <a:schemeClr val="bg1"/>
              </a:solidFill>
            </a:endParaRPr>
          </a:p>
          <a:p>
            <a:pPr algn="l"/>
            <a:endParaRPr lang="en-GB" b="1" dirty="0" smtClean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02276" y="3267561"/>
            <a:ext cx="7494160" cy="584775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prstClr val="black"/>
                </a:solidFill>
              </a:rPr>
              <a:t>He did not hunt  because it was raining.</a:t>
            </a:r>
          </a:p>
        </p:txBody>
      </p:sp>
      <p:sp>
        <p:nvSpPr>
          <p:cNvPr id="9" name="Rectangle 8"/>
          <p:cNvSpPr/>
          <p:nvPr/>
        </p:nvSpPr>
        <p:spPr>
          <a:xfrm>
            <a:off x="1821240" y="4290859"/>
            <a:ext cx="1512168" cy="584775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srgbClr val="C00000"/>
                </a:solidFill>
              </a:rPr>
              <a:t>CLAUSE</a:t>
            </a:r>
            <a:endParaRPr lang="en-GB" sz="3200" b="1" dirty="0"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170632" y="4411563"/>
            <a:ext cx="1512168" cy="584775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srgbClr val="C00000"/>
                </a:solidFill>
              </a:rPr>
              <a:t>CLAUSE</a:t>
            </a:r>
            <a:endParaRPr lang="en-GB" sz="3200" b="1" dirty="0">
              <a:solidFill>
                <a:srgbClr val="C0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25984" y="5316823"/>
            <a:ext cx="2018888" cy="584775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srgbClr val="C00000"/>
                </a:solidFill>
              </a:rPr>
              <a:t>connective</a:t>
            </a:r>
            <a:endParaRPr lang="en-GB" sz="3200" b="1" dirty="0">
              <a:solidFill>
                <a:srgbClr val="C00000"/>
              </a:solidFill>
            </a:endParaRPr>
          </a:p>
        </p:txBody>
      </p:sp>
      <p:sp>
        <p:nvSpPr>
          <p:cNvPr id="5" name="Right Brace 4"/>
          <p:cNvSpPr/>
          <p:nvPr/>
        </p:nvSpPr>
        <p:spPr>
          <a:xfrm rot="5400000">
            <a:off x="2358000" y="2748640"/>
            <a:ext cx="438648" cy="2549192"/>
          </a:xfrm>
          <a:prstGeom prst="rightBrac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Brace 11"/>
          <p:cNvSpPr/>
          <p:nvPr/>
        </p:nvSpPr>
        <p:spPr>
          <a:xfrm rot="5400000">
            <a:off x="6491368" y="2797064"/>
            <a:ext cx="438648" cy="2549192"/>
          </a:xfrm>
          <a:prstGeom prst="rightBrac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4749356" y="3852336"/>
            <a:ext cx="0" cy="1464487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1619672" y="6023362"/>
            <a:ext cx="6732240" cy="584775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i="1" u="sng" dirty="0" smtClean="0">
                <a:solidFill>
                  <a:srgbClr val="C00000"/>
                </a:solidFill>
              </a:rPr>
              <a:t>because</a:t>
            </a:r>
            <a:r>
              <a:rPr lang="en-GB" sz="3200" b="1" dirty="0" smtClean="0">
                <a:solidFill>
                  <a:srgbClr val="C00000"/>
                </a:solidFill>
              </a:rPr>
              <a:t> is a </a:t>
            </a:r>
            <a:r>
              <a:rPr lang="en-GB" sz="3200" b="1" i="1" dirty="0" smtClean="0">
                <a:solidFill>
                  <a:srgbClr val="C00000"/>
                </a:solidFill>
              </a:rPr>
              <a:t>subordinating conjunction</a:t>
            </a:r>
            <a:endParaRPr lang="en-GB" sz="32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33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5" grpId="0" animBg="1"/>
      <p:bldP spid="12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152127"/>
          </a:xfrm>
        </p:spPr>
        <p:txBody>
          <a:bodyPr/>
          <a:lstStyle/>
          <a:p>
            <a:r>
              <a:rPr lang="en-GB" b="1" dirty="0" smtClean="0">
                <a:solidFill>
                  <a:schemeClr val="bg1"/>
                </a:solidFill>
              </a:rPr>
              <a:t>Subordinate clauses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1556792"/>
            <a:ext cx="8784976" cy="1584176"/>
          </a:xfrm>
        </p:spPr>
        <p:txBody>
          <a:bodyPr>
            <a:normAutofit/>
          </a:bodyPr>
          <a:lstStyle/>
          <a:p>
            <a:pPr algn="l"/>
            <a:r>
              <a:rPr lang="en-GB" b="1" dirty="0" smtClean="0">
                <a:solidFill>
                  <a:schemeClr val="bg1"/>
                </a:solidFill>
              </a:rPr>
              <a:t>A </a:t>
            </a:r>
            <a:r>
              <a:rPr lang="en-GB" b="1" u="sng" dirty="0" smtClean="0">
                <a:solidFill>
                  <a:schemeClr val="bg1"/>
                </a:solidFill>
              </a:rPr>
              <a:t>main clause</a:t>
            </a:r>
            <a:r>
              <a:rPr lang="en-GB" b="1" dirty="0" smtClean="0">
                <a:solidFill>
                  <a:schemeClr val="bg1"/>
                </a:solidFill>
              </a:rPr>
              <a:t> gives the main point of a sentence.</a:t>
            </a:r>
          </a:p>
          <a:p>
            <a:pPr algn="l"/>
            <a:r>
              <a:rPr lang="en-GB" b="1" dirty="0" smtClean="0">
                <a:solidFill>
                  <a:schemeClr val="bg1"/>
                </a:solidFill>
              </a:rPr>
              <a:t>A </a:t>
            </a:r>
            <a:r>
              <a:rPr lang="en-GB" b="1" u="sng" dirty="0" smtClean="0">
                <a:solidFill>
                  <a:schemeClr val="bg1"/>
                </a:solidFill>
              </a:rPr>
              <a:t>subordinate clause</a:t>
            </a:r>
            <a:r>
              <a:rPr lang="en-GB" b="1" dirty="0" smtClean="0">
                <a:solidFill>
                  <a:schemeClr val="bg1"/>
                </a:solidFill>
              </a:rPr>
              <a:t> provides extra information.</a:t>
            </a:r>
          </a:p>
          <a:p>
            <a:pPr algn="l"/>
            <a:endParaRPr lang="en-GB" b="1" dirty="0">
              <a:solidFill>
                <a:schemeClr val="bg1"/>
              </a:solidFill>
            </a:endParaRPr>
          </a:p>
          <a:p>
            <a:pPr algn="l"/>
            <a:endParaRPr lang="en-GB" b="1" dirty="0" smtClean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88212" y="2975173"/>
            <a:ext cx="7494160" cy="584775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prstClr val="black"/>
                </a:solidFill>
              </a:rPr>
              <a:t>He did not hunt  because it was raining.</a:t>
            </a:r>
          </a:p>
        </p:txBody>
      </p:sp>
      <p:sp>
        <p:nvSpPr>
          <p:cNvPr id="9" name="Rectangle 8"/>
          <p:cNvSpPr/>
          <p:nvPr/>
        </p:nvSpPr>
        <p:spPr>
          <a:xfrm>
            <a:off x="183744" y="4029075"/>
            <a:ext cx="3497716" cy="1569660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srgbClr val="C00000"/>
                </a:solidFill>
              </a:rPr>
              <a:t>MAIN CLAUSE – the main point of my sentence.</a:t>
            </a:r>
            <a:endParaRPr lang="en-GB" sz="3200" b="1" dirty="0"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470256" y="3998596"/>
            <a:ext cx="4536504" cy="1569660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srgbClr val="C00000"/>
                </a:solidFill>
              </a:rPr>
              <a:t>SUBORDINATE CLAUSE – extra information linked to the main clause. </a:t>
            </a:r>
            <a:endParaRPr lang="en-GB" sz="3200" b="1" dirty="0">
              <a:solidFill>
                <a:srgbClr val="C00000"/>
              </a:solidFill>
            </a:endParaRPr>
          </a:p>
        </p:txBody>
      </p:sp>
      <p:sp>
        <p:nvSpPr>
          <p:cNvPr id="5" name="Right Brace 4"/>
          <p:cNvSpPr/>
          <p:nvPr/>
        </p:nvSpPr>
        <p:spPr>
          <a:xfrm rot="5400000">
            <a:off x="2358000" y="2529315"/>
            <a:ext cx="438648" cy="2549192"/>
          </a:xfrm>
          <a:prstGeom prst="rightBrac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Brace 11"/>
          <p:cNvSpPr/>
          <p:nvPr/>
        </p:nvSpPr>
        <p:spPr>
          <a:xfrm rot="5400000">
            <a:off x="6347352" y="2504676"/>
            <a:ext cx="438648" cy="2549192"/>
          </a:xfrm>
          <a:prstGeom prst="rightBrac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932602" y="5770364"/>
            <a:ext cx="6176075" cy="954107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800" b="1" dirty="0" smtClean="0">
                <a:solidFill>
                  <a:srgbClr val="C00000"/>
                </a:solidFill>
              </a:rPr>
              <a:t>The </a:t>
            </a:r>
            <a:r>
              <a:rPr lang="en-GB" sz="2800" b="1" i="1" dirty="0" smtClean="0">
                <a:solidFill>
                  <a:srgbClr val="C00000"/>
                </a:solidFill>
              </a:rPr>
              <a:t>conjunction</a:t>
            </a:r>
            <a:r>
              <a:rPr lang="en-GB" sz="2800" b="1" dirty="0" smtClean="0">
                <a:solidFill>
                  <a:srgbClr val="C00000"/>
                </a:solidFill>
              </a:rPr>
              <a:t> shows the relationship between the two clauses.</a:t>
            </a:r>
            <a:endParaRPr lang="en-GB" sz="2800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7493" y="3267560"/>
            <a:ext cx="493713" cy="2681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003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5" grpId="0" animBg="1"/>
      <p:bldP spid="12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006" y="32048"/>
            <a:ext cx="7772400" cy="1152127"/>
          </a:xfrm>
        </p:spPr>
        <p:txBody>
          <a:bodyPr/>
          <a:lstStyle/>
          <a:p>
            <a:r>
              <a:rPr lang="en-GB" b="1" dirty="0" smtClean="0">
                <a:solidFill>
                  <a:schemeClr val="bg1"/>
                </a:solidFill>
              </a:rPr>
              <a:t>Subordinate clauses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8718" y="1052735"/>
            <a:ext cx="8828042" cy="1922437"/>
          </a:xfrm>
        </p:spPr>
        <p:txBody>
          <a:bodyPr>
            <a:normAutofit lnSpcReduction="10000"/>
          </a:bodyPr>
          <a:lstStyle/>
          <a:p>
            <a:pPr algn="l"/>
            <a:r>
              <a:rPr lang="en-GB" b="1" dirty="0" smtClean="0">
                <a:solidFill>
                  <a:schemeClr val="bg1"/>
                </a:solidFill>
              </a:rPr>
              <a:t>Remember, the subordinate information can come at the start of a sentence. If a sentence starts with a subordinating conjunction (connective), it is starting with the subordinate clause.</a:t>
            </a:r>
          </a:p>
          <a:p>
            <a:pPr algn="l"/>
            <a:endParaRPr lang="en-GB" b="1" dirty="0">
              <a:solidFill>
                <a:schemeClr val="bg1"/>
              </a:solidFill>
            </a:endParaRPr>
          </a:p>
          <a:p>
            <a:pPr algn="l"/>
            <a:endParaRPr lang="en-GB" b="1" dirty="0" smtClean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5360" y="3834882"/>
            <a:ext cx="8931304" cy="584775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prstClr val="black"/>
                </a:solidFill>
              </a:rPr>
              <a:t>As the sun was setting, the tiger stalked her prey.</a:t>
            </a:r>
          </a:p>
        </p:txBody>
      </p:sp>
      <p:sp>
        <p:nvSpPr>
          <p:cNvPr id="9" name="Rectangle 8"/>
          <p:cNvSpPr/>
          <p:nvPr/>
        </p:nvSpPr>
        <p:spPr>
          <a:xfrm>
            <a:off x="5648948" y="4858305"/>
            <a:ext cx="3497716" cy="1077218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srgbClr val="C00000"/>
                </a:solidFill>
              </a:rPr>
              <a:t>MAIN CLAUSE – the main point.</a:t>
            </a:r>
            <a:endParaRPr lang="en-GB" sz="3200" b="1" dirty="0"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9376" y="4841155"/>
            <a:ext cx="4536504" cy="1569660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srgbClr val="C00000"/>
                </a:solidFill>
              </a:rPr>
              <a:t>SUBORDINATE CLAUSE – extra information linked to the main clause. </a:t>
            </a:r>
            <a:endParaRPr lang="en-GB" sz="3200" b="1" dirty="0">
              <a:solidFill>
                <a:srgbClr val="C00000"/>
              </a:solidFill>
            </a:endParaRPr>
          </a:p>
        </p:txBody>
      </p:sp>
      <p:sp>
        <p:nvSpPr>
          <p:cNvPr id="5" name="Right Brace 4"/>
          <p:cNvSpPr/>
          <p:nvPr/>
        </p:nvSpPr>
        <p:spPr>
          <a:xfrm rot="5400000">
            <a:off x="2228440" y="3090809"/>
            <a:ext cx="438648" cy="3096344"/>
          </a:xfrm>
          <a:prstGeom prst="rightBrac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Brace 11"/>
          <p:cNvSpPr/>
          <p:nvPr/>
        </p:nvSpPr>
        <p:spPr>
          <a:xfrm rot="5400000">
            <a:off x="6285854" y="2544218"/>
            <a:ext cx="438648" cy="4136788"/>
          </a:xfrm>
          <a:prstGeom prst="rightBrace">
            <a:avLst>
              <a:gd name="adj1" fmla="val 0"/>
              <a:gd name="adj2" fmla="val 50000"/>
            </a:avLst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99623" y="2925178"/>
            <a:ext cx="4237161" cy="523220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800" b="1" i="1" dirty="0" smtClean="0">
                <a:solidFill>
                  <a:srgbClr val="C00000"/>
                </a:solidFill>
              </a:rPr>
              <a:t>subordinating conjunction</a:t>
            </a:r>
            <a:endParaRPr lang="en-GB" sz="2800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331317">
            <a:off x="204271" y="3405261"/>
            <a:ext cx="493713" cy="471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5004049" y="2837023"/>
            <a:ext cx="3569524" cy="954107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800" b="1" dirty="0" smtClean="0">
                <a:solidFill>
                  <a:srgbClr val="C00000"/>
                </a:solidFill>
              </a:rPr>
              <a:t>a comma is often used between clauses</a:t>
            </a:r>
            <a:endParaRPr lang="en-GB" sz="2800" b="1" dirty="0">
              <a:solidFill>
                <a:srgbClr val="C00000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194972">
            <a:off x="4377703" y="3018585"/>
            <a:ext cx="493713" cy="982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7722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5" grpId="0" animBg="1"/>
      <p:bldP spid="12" grpId="0" animBg="1"/>
      <p:bldP spid="4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006" y="32048"/>
            <a:ext cx="7772400" cy="1152127"/>
          </a:xfrm>
        </p:spPr>
        <p:txBody>
          <a:bodyPr/>
          <a:lstStyle/>
          <a:p>
            <a:r>
              <a:rPr lang="en-GB" b="1" dirty="0" smtClean="0">
                <a:solidFill>
                  <a:schemeClr val="bg1"/>
                </a:solidFill>
              </a:rPr>
              <a:t>Subordinate clauses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8718" y="1052735"/>
            <a:ext cx="8828042" cy="1922437"/>
          </a:xfrm>
        </p:spPr>
        <p:txBody>
          <a:bodyPr>
            <a:normAutofit lnSpcReduction="10000"/>
          </a:bodyPr>
          <a:lstStyle/>
          <a:p>
            <a:pPr algn="l"/>
            <a:r>
              <a:rPr lang="en-GB" b="1" dirty="0" smtClean="0">
                <a:solidFill>
                  <a:schemeClr val="bg1"/>
                </a:solidFill>
              </a:rPr>
              <a:t>A subordinate clause can also be </a:t>
            </a:r>
            <a:r>
              <a:rPr lang="en-GB" b="1" u="sng" dirty="0" smtClean="0">
                <a:solidFill>
                  <a:schemeClr val="bg1"/>
                </a:solidFill>
              </a:rPr>
              <a:t>embedded</a:t>
            </a:r>
            <a:r>
              <a:rPr lang="en-GB" b="1" dirty="0" smtClean="0">
                <a:solidFill>
                  <a:schemeClr val="bg1"/>
                </a:solidFill>
              </a:rPr>
              <a:t> within a main clause. The extra information is added in the middle of the main clause. Note the </a:t>
            </a:r>
            <a:r>
              <a:rPr lang="en-GB" b="1" i="1" dirty="0" smtClean="0">
                <a:solidFill>
                  <a:schemeClr val="bg1"/>
                </a:solidFill>
              </a:rPr>
              <a:t>two comma trick</a:t>
            </a:r>
            <a:r>
              <a:rPr lang="en-GB" b="1" dirty="0" smtClean="0">
                <a:solidFill>
                  <a:schemeClr val="bg1"/>
                </a:solidFill>
              </a:rPr>
              <a:t>.</a:t>
            </a:r>
          </a:p>
          <a:p>
            <a:pPr algn="l"/>
            <a:endParaRPr lang="en-GB" b="1" dirty="0">
              <a:solidFill>
                <a:schemeClr val="bg1"/>
              </a:solidFill>
            </a:endParaRPr>
          </a:p>
          <a:p>
            <a:pPr algn="l"/>
            <a:endParaRPr lang="en-GB" b="1" dirty="0" smtClean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1127" y="3844524"/>
            <a:ext cx="8358212" cy="584775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srgbClr val="7030A0"/>
                </a:solidFill>
              </a:rPr>
              <a:t>The tiger</a:t>
            </a:r>
            <a:r>
              <a:rPr lang="en-GB" sz="3200" b="1" dirty="0" smtClean="0">
                <a:solidFill>
                  <a:prstClr val="black"/>
                </a:solidFill>
              </a:rPr>
              <a:t>, </a:t>
            </a:r>
            <a:r>
              <a:rPr lang="en-GB" sz="3200" b="1" dirty="0" smtClean="0">
                <a:solidFill>
                  <a:srgbClr val="0070C0"/>
                </a:solidFill>
              </a:rPr>
              <a:t>who was ravenous</a:t>
            </a:r>
            <a:r>
              <a:rPr lang="en-GB" sz="3200" b="1" dirty="0" smtClean="0">
                <a:solidFill>
                  <a:prstClr val="black"/>
                </a:solidFill>
              </a:rPr>
              <a:t>,  </a:t>
            </a:r>
            <a:r>
              <a:rPr lang="en-GB" sz="3200" b="1" dirty="0" smtClean="0">
                <a:solidFill>
                  <a:srgbClr val="7030A0"/>
                </a:solidFill>
              </a:rPr>
              <a:t>stalked her prey.</a:t>
            </a:r>
          </a:p>
        </p:txBody>
      </p:sp>
      <p:sp>
        <p:nvSpPr>
          <p:cNvPr id="9" name="Rectangle 8"/>
          <p:cNvSpPr/>
          <p:nvPr/>
        </p:nvSpPr>
        <p:spPr>
          <a:xfrm>
            <a:off x="149075" y="2849166"/>
            <a:ext cx="3805291" cy="584775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srgbClr val="7030A0"/>
                </a:solidFill>
              </a:rPr>
              <a:t>MAIN CLAUSE begins </a:t>
            </a:r>
            <a:endParaRPr lang="en-GB" sz="3200" b="1" dirty="0">
              <a:solidFill>
                <a:srgbClr val="7030A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51520" y="5053896"/>
            <a:ext cx="4536504" cy="1569660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srgbClr val="0070C0"/>
                </a:solidFill>
              </a:rPr>
              <a:t>SUBORDINATE CLAUSE – extra information linked to the main clause. </a:t>
            </a: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5" name="Right Brace 4"/>
          <p:cNvSpPr/>
          <p:nvPr/>
        </p:nvSpPr>
        <p:spPr>
          <a:xfrm rot="5400000">
            <a:off x="3596592" y="3050946"/>
            <a:ext cx="438648" cy="3096344"/>
          </a:xfrm>
          <a:prstGeom prst="rightBrac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148064" y="5147400"/>
            <a:ext cx="3835437" cy="1384995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800" b="1" dirty="0" smtClean="0">
                <a:solidFill>
                  <a:srgbClr val="C00000"/>
                </a:solidFill>
              </a:rPr>
              <a:t>2 commas used to separate the embedded </a:t>
            </a:r>
            <a:r>
              <a:rPr lang="en-GB" sz="2800" b="1" i="1" dirty="0" smtClean="0">
                <a:solidFill>
                  <a:srgbClr val="C00000"/>
                </a:solidFill>
              </a:rPr>
              <a:t>subordinate</a:t>
            </a:r>
            <a:r>
              <a:rPr lang="en-GB" sz="2800" b="1" dirty="0" smtClean="0">
                <a:solidFill>
                  <a:srgbClr val="C00000"/>
                </a:solidFill>
              </a:rPr>
              <a:t> </a:t>
            </a:r>
            <a:r>
              <a:rPr lang="en-GB" sz="2800" b="1" i="1" dirty="0" smtClean="0">
                <a:solidFill>
                  <a:srgbClr val="C00000"/>
                </a:solidFill>
              </a:rPr>
              <a:t>clause</a:t>
            </a:r>
            <a:r>
              <a:rPr lang="en-GB" sz="2800" b="1" dirty="0" smtClean="0">
                <a:solidFill>
                  <a:srgbClr val="C00000"/>
                </a:solidFill>
              </a:rPr>
              <a:t>. </a:t>
            </a:r>
            <a:endParaRPr lang="en-GB" sz="2800" b="1" dirty="0">
              <a:solidFill>
                <a:srgbClr val="C00000"/>
              </a:solidFill>
            </a:endParaRPr>
          </a:p>
        </p:txBody>
      </p:sp>
      <p:sp>
        <p:nvSpPr>
          <p:cNvPr id="14" name="Right Brace 13"/>
          <p:cNvSpPr/>
          <p:nvPr/>
        </p:nvSpPr>
        <p:spPr>
          <a:xfrm rot="16200000">
            <a:off x="6800948" y="2167878"/>
            <a:ext cx="438648" cy="2880320"/>
          </a:xfrm>
          <a:prstGeom prst="rightBrac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ight Brace 14"/>
          <p:cNvSpPr/>
          <p:nvPr/>
        </p:nvSpPr>
        <p:spPr>
          <a:xfrm rot="16200000">
            <a:off x="1063439" y="2856242"/>
            <a:ext cx="438648" cy="1537915"/>
          </a:xfrm>
          <a:prstGeom prst="rightBrac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5413978" y="4231935"/>
            <a:ext cx="742198" cy="921380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2148673" y="4254449"/>
            <a:ext cx="2999391" cy="921380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5391486" y="2797569"/>
            <a:ext cx="3592015" cy="584775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3200" b="1" dirty="0" smtClean="0">
                <a:solidFill>
                  <a:srgbClr val="7030A0"/>
                </a:solidFill>
              </a:rPr>
              <a:t>MAIN CLAUSE ends</a:t>
            </a:r>
            <a:endParaRPr lang="en-GB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700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5" grpId="0" animBg="1"/>
      <p:bldP spid="11" grpId="0" animBg="1"/>
      <p:bldP spid="14" grpId="0" animBg="1"/>
      <p:bldP spid="15" grpId="0" animBg="1"/>
      <p:bldP spid="2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331</Words>
  <Application>Microsoft Office PowerPoint</Application>
  <PresentationFormat>On-screen Show (4:3)</PresentationFormat>
  <Paragraphs>41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Subordinate clauses</vt:lpstr>
      <vt:lpstr>Subordinate clauses</vt:lpstr>
      <vt:lpstr>Subordinate clauses</vt:lpstr>
      <vt:lpstr>Subordinate clauses</vt:lpstr>
      <vt:lpstr>Subordinate clauses</vt:lpstr>
      <vt:lpstr>Subordinate clauses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Compound Words</dc:title>
  <dc:creator>LR C</dc:creator>
  <cp:lastModifiedBy>Staff</cp:lastModifiedBy>
  <cp:revision>20</cp:revision>
  <dcterms:created xsi:type="dcterms:W3CDTF">2016-06-07T11:31:38Z</dcterms:created>
  <dcterms:modified xsi:type="dcterms:W3CDTF">2020-04-02T11:21:53Z</dcterms:modified>
</cp:coreProperties>
</file>