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0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74" r:id="rId11"/>
    <p:sldId id="272" r:id="rId12"/>
    <p:sldId id="271" r:id="rId13"/>
    <p:sldId id="265" r:id="rId14"/>
    <p:sldId id="266" r:id="rId15"/>
    <p:sldId id="267" r:id="rId16"/>
    <p:sldId id="268" r:id="rId17"/>
    <p:sldId id="269" r:id="rId18"/>
    <p:sldId id="273" r:id="rId19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B2E9792C-34F7-4531-A29A-9196F6F3E24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071878AC-8B14-4379-81E3-4222EC45A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43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8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78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844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958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715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182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645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013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864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125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D47E7-989C-4E28-9287-320D563F797B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85A14-7888-42BD-8AE1-0EA9CA6A9A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11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3" y="257947"/>
            <a:ext cx="9144000" cy="2341562"/>
          </a:xfrm>
        </p:spPr>
        <p:txBody>
          <a:bodyPr>
            <a:normAutofit/>
          </a:bodyPr>
          <a:lstStyle/>
          <a:p>
            <a:r>
              <a:rPr lang="en-US" sz="3200" b="1" dirty="0"/>
              <a:t>YEAR 4 OVERNIGHT RESIDENTIAL VISIT</a:t>
            </a:r>
            <a:endParaRPr lang="en-GB" sz="3200" dirty="0"/>
          </a:p>
          <a:p>
            <a:r>
              <a:rPr lang="en-US" sz="3200" b="1" dirty="0"/>
              <a:t>HOTHERSALL LODGE</a:t>
            </a:r>
            <a:endParaRPr lang="en-GB" sz="3200" dirty="0"/>
          </a:p>
          <a:p>
            <a:r>
              <a:rPr lang="en-US" sz="3200" b="1" dirty="0"/>
              <a:t>25</a:t>
            </a:r>
            <a:r>
              <a:rPr lang="en-US" sz="3200" b="1" baseline="30000" dirty="0"/>
              <a:t>th</a:t>
            </a:r>
            <a:r>
              <a:rPr lang="en-US" sz="3200" b="1" dirty="0"/>
              <a:t> – 26</a:t>
            </a:r>
            <a:r>
              <a:rPr lang="en-US" sz="3200" b="1" baseline="30000" dirty="0"/>
              <a:t>th</a:t>
            </a:r>
            <a:r>
              <a:rPr lang="en-US" sz="3200" b="1" dirty="0"/>
              <a:t> March 2026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985" y="2455494"/>
            <a:ext cx="6229048" cy="415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245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/>
              <a:t>As we discuss each part in turn, if you have any questions, please feel free to ask.</a:t>
            </a:r>
          </a:p>
          <a:p>
            <a:pPr algn="ctr"/>
            <a:endParaRPr lang="en-GB" dirty="0"/>
          </a:p>
          <a:p>
            <a:pPr marL="0" indent="0" algn="ctr">
              <a:buNone/>
            </a:pPr>
            <a:r>
              <a:rPr lang="en-GB" dirty="0"/>
              <a:t>We will note any questions asked and respond to any question we cannot answer at this stage</a:t>
            </a:r>
          </a:p>
        </p:txBody>
      </p:sp>
    </p:spTree>
    <p:extLst>
      <p:ext uri="{BB962C8B-B14F-4D97-AF65-F5344CB8AC3E}">
        <p14:creationId xmlns:p14="http://schemas.microsoft.com/office/powerpoint/2010/main" val="3675908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Accommodation, Night Protocol &amp; Sleeping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27469" cy="4351338"/>
          </a:xfrm>
        </p:spPr>
        <p:txBody>
          <a:bodyPr/>
          <a:lstStyle/>
          <a:p>
            <a:r>
              <a:rPr lang="en-GB" dirty="0"/>
              <a:t>Hothersall Lodge has a duty manager on site who monitors the site &amp; grounds to ensure the children’s safety.  The duty manager will alert the staff to any incidents during the night if at all necessary.</a:t>
            </a:r>
          </a:p>
          <a:p>
            <a:r>
              <a:rPr lang="en-GB" dirty="0"/>
              <a:t>The accommodation is never left unsupervised at night.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6793" y="1924058"/>
            <a:ext cx="4497007" cy="337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43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2401"/>
            <a:ext cx="7524205" cy="606434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We will be in a residence block which will be locked internally and the children will be in gender-segregated dorm rooms. </a:t>
            </a:r>
          </a:p>
          <a:p>
            <a:r>
              <a:rPr lang="en-GB" dirty="0"/>
              <a:t>Members of school staff will be on hand to assist the children with any issues during the night.</a:t>
            </a:r>
          </a:p>
          <a:p>
            <a:r>
              <a:rPr lang="en-GB" dirty="0"/>
              <a:t>The children will sleep in bunk beds and have to prepare their own beds upon arrival when they drop their bags off.</a:t>
            </a:r>
          </a:p>
          <a:p>
            <a:r>
              <a:rPr lang="en-GB" dirty="0"/>
              <a:t>After the evening meal, which will be pre-selected closer to the date of departure, the children will have a chance to shower and change into their pyjamas. </a:t>
            </a:r>
          </a:p>
          <a:p>
            <a:r>
              <a:rPr lang="en-GB" dirty="0"/>
              <a:t>We will then head into one of the recreation rooms to have a movie night with a snack before heading to bed at around 8:45pm with lights out at 9:30 PM.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656" y="505007"/>
            <a:ext cx="4385988" cy="29239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F7470D-BC5A-4A52-9129-34F5F756F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0656" y="3564571"/>
            <a:ext cx="4385988" cy="320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2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389"/>
          </a:xfrm>
        </p:spPr>
        <p:txBody>
          <a:bodyPr/>
          <a:lstStyle/>
          <a:p>
            <a:r>
              <a:rPr lang="en-GB" dirty="0"/>
              <a:t>Showering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99626"/>
            <a:ext cx="10515600" cy="4977337"/>
          </a:xfrm>
        </p:spPr>
        <p:txBody>
          <a:bodyPr/>
          <a:lstStyle/>
          <a:p>
            <a:r>
              <a:rPr lang="en-GB" dirty="0"/>
              <a:t>The children will access the individual shower rooms, fully clothed with a bag of their pyjamas, showering items and a bin liner to put their dirty clothes into. </a:t>
            </a:r>
          </a:p>
          <a:p>
            <a:r>
              <a:rPr lang="en-GB" dirty="0"/>
              <a:t>They will change, shower and dress independently and then exit, and store their dirty clothes in their bags to bring home. </a:t>
            </a:r>
          </a:p>
          <a:p>
            <a:r>
              <a:rPr lang="en-GB" dirty="0"/>
              <a:t>They will then head to the recreation room to wait for the rest of our group.</a:t>
            </a:r>
          </a:p>
          <a:p>
            <a:r>
              <a:rPr lang="en-GB" dirty="0"/>
              <a:t>There are 4 shower rooms per floor, so efficiency will be important and clearly labelled items and packed clothes will help speed this process up.</a:t>
            </a:r>
          </a:p>
          <a:p>
            <a:pPr marL="0" indent="0" algn="ctr">
              <a:buNone/>
            </a:pPr>
            <a:r>
              <a:rPr lang="en-GB" dirty="0"/>
              <a:t>We thank you in advance! </a:t>
            </a:r>
          </a:p>
        </p:txBody>
      </p:sp>
    </p:spTree>
    <p:extLst>
      <p:ext uri="{BB962C8B-B14F-4D97-AF65-F5344CB8AC3E}">
        <p14:creationId xmlns:p14="http://schemas.microsoft.com/office/powerpoint/2010/main" val="3654368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97915"/>
          </a:xfrm>
        </p:spPr>
        <p:txBody>
          <a:bodyPr>
            <a:normAutofit fontScale="90000"/>
          </a:bodyPr>
          <a:lstStyle/>
          <a:p>
            <a:r>
              <a:rPr lang="en-GB" dirty="0"/>
              <a:t>Activities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08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children are encouraged to participate in all activities.  However, no child will be forced to do an activity if they don’t want to.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77516" y="3443930"/>
            <a:ext cx="109246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Climbing 		Team Challenge		 ZipLine</a:t>
            </a:r>
          </a:p>
          <a:p>
            <a:r>
              <a:rPr lang="en-GB" sz="3200" dirty="0"/>
              <a:t>Canoeing 		Caving (not in a real cave)          Film night!</a:t>
            </a:r>
          </a:p>
        </p:txBody>
      </p:sp>
    </p:spTree>
    <p:extLst>
      <p:ext uri="{BB962C8B-B14F-4D97-AF65-F5344CB8AC3E}">
        <p14:creationId xmlns:p14="http://schemas.microsoft.com/office/powerpoint/2010/main" val="2270718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Supervision by LHCPS staff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children will be split into groups chosen by us.</a:t>
            </a:r>
          </a:p>
          <a:p>
            <a:pPr marL="0" indent="0">
              <a:buNone/>
            </a:pPr>
            <a:r>
              <a:rPr lang="en-GB" dirty="0"/>
              <a:t>  </a:t>
            </a:r>
          </a:p>
          <a:p>
            <a:r>
              <a:rPr lang="en-GB" dirty="0"/>
              <a:t>Our staff will always be on hand for the children throughout the day and night.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Most activities will be led by specialist Hothersall Lodge staff, our staff will also accompany the children.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756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Supervision of activities &amp; Behaviour Code of Conduct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02187"/>
          </a:xfrm>
        </p:spPr>
        <p:txBody>
          <a:bodyPr>
            <a:normAutofit fontScale="92500" lnSpcReduction="10000"/>
          </a:bodyPr>
          <a:lstStyle/>
          <a:p>
            <a:r>
              <a:rPr lang="en-GB" sz="3100" dirty="0"/>
              <a:t>All the activities are led by specialist staff from Hothersall Lodge.  The centre adheres to National Governing Body (NGB) guidelines on staff qualifications, staff-to-pupil ratios and operational procedures.</a:t>
            </a:r>
            <a:endParaRPr lang="en-GB" dirty="0"/>
          </a:p>
          <a:p>
            <a:r>
              <a:rPr lang="en-GB" sz="3100" dirty="0"/>
              <a:t>We expect a high standard of behaviour at all times during the visit, just as we would do at school.</a:t>
            </a:r>
          </a:p>
          <a:p>
            <a:r>
              <a:rPr lang="en-GB" sz="3100" dirty="0"/>
              <a:t>Children must follow instructions immediately and show respect to all group leaders.</a:t>
            </a:r>
          </a:p>
          <a:p>
            <a:r>
              <a:rPr lang="en-GB" sz="3100" dirty="0"/>
              <a:t>Any children displaying unacceptable behaviour will not continue their visit. Parents will be expected to collect their children.  In this situation, a refund will not be made.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6467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7617"/>
            <a:ext cx="10515600" cy="834501"/>
          </a:xfrm>
        </p:spPr>
        <p:txBody>
          <a:bodyPr>
            <a:normAutofit/>
          </a:bodyPr>
          <a:lstStyle/>
          <a:p>
            <a:r>
              <a:rPr lang="en-GB" sz="4800" dirty="0"/>
              <a:t>Kit 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22118"/>
            <a:ext cx="10515600" cy="5935882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en-GB" sz="2600" dirty="0"/>
              <a:t>We have provided a list of items which we recommend as a guide to pack our visit.  </a:t>
            </a:r>
            <a:r>
              <a:rPr lang="en-GB" sz="2600" i="1" u="sng" dirty="0"/>
              <a:t>The emphasis is on old clothes</a:t>
            </a:r>
            <a:r>
              <a:rPr lang="en-GB" sz="2600" i="1" dirty="0"/>
              <a:t>.  </a:t>
            </a:r>
            <a:endParaRPr lang="en-GB" sz="2600" dirty="0"/>
          </a:p>
          <a:p>
            <a:pPr>
              <a:lnSpc>
                <a:spcPct val="160000"/>
              </a:lnSpc>
            </a:pPr>
            <a:r>
              <a:rPr lang="en-GB" sz="2600" dirty="0"/>
              <a:t>Please ensure that </a:t>
            </a:r>
            <a:r>
              <a:rPr lang="en-GB" sz="2600" b="1" u="sng" dirty="0"/>
              <a:t>ALL</a:t>
            </a:r>
            <a:r>
              <a:rPr lang="en-GB" sz="2600" dirty="0"/>
              <a:t> items are clearly labelled with your child’s name.</a:t>
            </a:r>
          </a:p>
          <a:p>
            <a:pPr>
              <a:lnSpc>
                <a:spcPct val="160000"/>
              </a:lnSpc>
            </a:pPr>
            <a:r>
              <a:rPr lang="en-US" sz="2600" dirty="0"/>
              <a:t>Please check that children are familiar with their own </a:t>
            </a:r>
            <a:r>
              <a:rPr lang="en-GB" sz="2600" dirty="0"/>
              <a:t>clothing items and that your child can carry and repack</a:t>
            </a:r>
            <a:r>
              <a:rPr lang="en-US" sz="2600" dirty="0"/>
              <a:t> their case ready for the return home.</a:t>
            </a:r>
            <a:endParaRPr lang="en-US" sz="3000" dirty="0"/>
          </a:p>
          <a:p>
            <a:pPr>
              <a:lnSpc>
                <a:spcPct val="160000"/>
              </a:lnSpc>
            </a:pPr>
            <a:r>
              <a:rPr lang="en-GB" sz="2600" dirty="0"/>
              <a:t>Your child is welcome to bring a teddy for the night but it is their responsibility.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84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6E1F0-7E43-F669-20B8-CDDE1EFC6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265DF-B053-501D-4F81-157B83224C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182B8E-DD3B-20DA-D429-36346E9CF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43" y="0"/>
            <a:ext cx="8091258" cy="66125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1F580B-B10A-E2C2-D3D3-4BC3A151C0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4081" y="2055813"/>
            <a:ext cx="3909540" cy="455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97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477519-5178-4C2E-87E5-0399B2C87327}"/>
              </a:ext>
            </a:extLst>
          </p:cNvPr>
          <p:cNvSpPr/>
          <p:nvPr/>
        </p:nvSpPr>
        <p:spPr>
          <a:xfrm>
            <a:off x="229298" y="261805"/>
            <a:ext cx="114733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children should come to school on day one ready for activities to begin when we arrive. </a:t>
            </a:r>
          </a:p>
          <a:p>
            <a:pPr algn="ctr">
              <a:spcAft>
                <a:spcPts val="0"/>
              </a:spcAft>
            </a:pPr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Purple PE Hoodie, tracksuit bottoms/ leggings, trainers/ walking boots, waterproof jacket. </a:t>
            </a:r>
            <a:endParaRPr lang="en-GB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0D4154C-183C-4D6D-8E2B-A01EFF5665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741399"/>
              </p:ext>
            </p:extLst>
          </p:nvPr>
        </p:nvGraphicFramePr>
        <p:xfrm>
          <a:off x="532469" y="969691"/>
          <a:ext cx="11127061" cy="5641080"/>
        </p:xfrm>
        <a:graphic>
          <a:graphicData uri="http://schemas.openxmlformats.org/drawingml/2006/table">
            <a:tbl>
              <a:tblPr firstRow="1" firstCol="1" bandRow="1"/>
              <a:tblGrid>
                <a:gridCol w="4809358">
                  <a:extLst>
                    <a:ext uri="{9D8B030D-6E8A-4147-A177-3AD203B41FA5}">
                      <a16:colId xmlns:a16="http://schemas.microsoft.com/office/drawing/2014/main" val="927300949"/>
                    </a:ext>
                  </a:extLst>
                </a:gridCol>
                <a:gridCol w="1333974">
                  <a:extLst>
                    <a:ext uri="{9D8B030D-6E8A-4147-A177-3AD203B41FA5}">
                      <a16:colId xmlns:a16="http://schemas.microsoft.com/office/drawing/2014/main" val="1412899704"/>
                    </a:ext>
                  </a:extLst>
                </a:gridCol>
                <a:gridCol w="4983729">
                  <a:extLst>
                    <a:ext uri="{9D8B030D-6E8A-4147-A177-3AD203B41FA5}">
                      <a16:colId xmlns:a16="http://schemas.microsoft.com/office/drawing/2014/main" val="1889202238"/>
                    </a:ext>
                  </a:extLst>
                </a:gridCol>
              </a:tblGrid>
              <a:tr h="43505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Nightwear/ Pyjamas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Other essentials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980760"/>
                  </a:ext>
                </a:extLst>
              </a:tr>
              <a:tr h="45044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Underwear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Large towel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546226"/>
                  </a:ext>
                </a:extLst>
              </a:tr>
              <a:tr h="39750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Socks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Wash bag (soap, toothbrush and toothpaste, shampoo, hair brush) etc.                          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070726"/>
                  </a:ext>
                </a:extLst>
              </a:tr>
              <a:tr h="88652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 extra fleece or sweatshirt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Labelled plastic bags/bin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Bin Liners (for day 1 items)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303362"/>
                  </a:ext>
                </a:extLst>
              </a:tr>
              <a:tr h="39750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T-Shirt or long-sleeved T-Shirt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Labelled plastic bottle for drinks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834895"/>
                  </a:ext>
                </a:extLst>
              </a:tr>
              <a:tr h="88652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Pairs of old trousers (not jeans) for activities on day 2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Weather appropriate items to consider closer to the time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1650475"/>
                  </a:ext>
                </a:extLst>
              </a:tr>
              <a:tr h="39750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Pair of shorts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Sunscreen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6316539"/>
                  </a:ext>
                </a:extLst>
              </a:tr>
              <a:tr h="45044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 extra pair of trainers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Sun cap / hat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26205"/>
                  </a:ext>
                </a:extLst>
              </a:tr>
              <a:tr h="39750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pair shoes or trainers for indoors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Wooly hat / gloves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6027363"/>
                  </a:ext>
                </a:extLst>
              </a:tr>
              <a:tr h="43505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Waterproof clothes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3649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39201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2A80D-5333-4308-B8C7-9DEDAE647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Please do not bring 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6FA63-3906-46AE-A41A-1EB1CAE69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Electricals, such as phones, tablets or game consoles.</a:t>
            </a:r>
          </a:p>
          <a:p>
            <a:endParaRPr lang="en-GB" dirty="0"/>
          </a:p>
          <a:p>
            <a:r>
              <a:rPr lang="en-GB" dirty="0"/>
              <a:t>Aerosols or sprays </a:t>
            </a:r>
          </a:p>
          <a:p>
            <a:endParaRPr lang="en-GB" dirty="0"/>
          </a:p>
          <a:p>
            <a:r>
              <a:rPr lang="en-GB" dirty="0"/>
              <a:t>Gum </a:t>
            </a:r>
          </a:p>
          <a:p>
            <a:endParaRPr lang="en-GB" dirty="0"/>
          </a:p>
          <a:p>
            <a:r>
              <a:rPr lang="en-GB" dirty="0"/>
              <a:t>Earrings</a:t>
            </a:r>
          </a:p>
          <a:p>
            <a:endParaRPr lang="en-GB" dirty="0"/>
          </a:p>
          <a:p>
            <a:r>
              <a:rPr lang="en-GB" dirty="0"/>
              <a:t>Wellies  </a:t>
            </a:r>
          </a:p>
        </p:txBody>
      </p:sp>
    </p:spTree>
    <p:extLst>
      <p:ext uri="{BB962C8B-B14F-4D97-AF65-F5344CB8AC3E}">
        <p14:creationId xmlns:p14="http://schemas.microsoft.com/office/powerpoint/2010/main" val="1907584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Packed Lunch on the first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On the day of travel, please can you provide, or order a packed lunch, which is entirely disposable to avoid losing lunchboxes / </a:t>
            </a:r>
            <a:r>
              <a:rPr lang="en-US" sz="3200" dirty="0" err="1"/>
              <a:t>Tupperwares</a:t>
            </a:r>
            <a:r>
              <a:rPr lang="en-US" sz="3200" dirty="0"/>
              <a:t>.</a:t>
            </a:r>
          </a:p>
          <a:p>
            <a:r>
              <a:rPr lang="en-US" sz="3200" dirty="0"/>
              <a:t>Lunch is not provided on day one.</a:t>
            </a:r>
            <a:endParaRPr lang="en-GB" sz="3200" dirty="0"/>
          </a:p>
          <a:p>
            <a:endParaRPr lang="en-GB" sz="3200" dirty="0"/>
          </a:p>
          <a:p>
            <a:pPr algn="ctr"/>
            <a:r>
              <a:rPr lang="en-US" sz="3200" dirty="0"/>
              <a:t>Lunch </a:t>
            </a:r>
            <a:r>
              <a:rPr lang="en-US" sz="3200" b="1" u="sng" dirty="0"/>
              <a:t>IS</a:t>
            </a:r>
            <a:r>
              <a:rPr lang="en-US" sz="3200" dirty="0"/>
              <a:t> provided on the second day.</a:t>
            </a:r>
            <a:endParaRPr lang="en-GB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0281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Spending Money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are asking for a contribution of £2 towards the children’s snack/treat during the film night.  </a:t>
            </a:r>
          </a:p>
          <a:p>
            <a:endParaRPr lang="en-GB" dirty="0"/>
          </a:p>
          <a:p>
            <a:r>
              <a:rPr lang="en-GB" dirty="0"/>
              <a:t>Each child will receive a drink, a packet of crisps and a chocolate bar. </a:t>
            </a:r>
          </a:p>
          <a:p>
            <a:endParaRPr lang="en-GB" dirty="0"/>
          </a:p>
          <a:p>
            <a:r>
              <a:rPr lang="en-GB" dirty="0"/>
              <a:t>Please can the contribution be handed in with their suitcase on 25</a:t>
            </a:r>
            <a:r>
              <a:rPr lang="en-GB" baseline="30000" dirty="0"/>
              <a:t>th</a:t>
            </a:r>
            <a:r>
              <a:rPr lang="en-GB" dirty="0"/>
              <a:t> March.</a:t>
            </a:r>
          </a:p>
        </p:txBody>
      </p:sp>
    </p:spTree>
    <p:extLst>
      <p:ext uri="{BB962C8B-B14F-4D97-AF65-F5344CB8AC3E}">
        <p14:creationId xmlns:p14="http://schemas.microsoft.com/office/powerpoint/2010/main" val="553785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Medicines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97726"/>
            <a:ext cx="10515600" cy="477923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Medicines, prescription or non-prescription, must be handed in on the morning of travel.</a:t>
            </a:r>
          </a:p>
          <a:p>
            <a:endParaRPr lang="en-GB" dirty="0"/>
          </a:p>
          <a:p>
            <a:r>
              <a:rPr lang="en-GB" dirty="0"/>
              <a:t>Medicine administration forms must be completed and handed into Miss Batey on 25</a:t>
            </a:r>
            <a:r>
              <a:rPr lang="en-GB" baseline="30000" dirty="0"/>
              <a:t>th</a:t>
            </a:r>
            <a:r>
              <a:rPr lang="en-GB" dirty="0"/>
              <a:t> March with the labelled medicines. This also applies to travel sickness medicine.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Money will be handed into Mrs Coates on 25</a:t>
            </a:r>
            <a:r>
              <a:rPr lang="en-GB" baseline="30000" dirty="0"/>
              <a:t>th</a:t>
            </a:r>
            <a:r>
              <a:rPr lang="en-GB" dirty="0"/>
              <a:t> March. Please could this be put in an envelope with their name on it.</a:t>
            </a:r>
          </a:p>
          <a:p>
            <a:endParaRPr lang="en-GB" dirty="0"/>
          </a:p>
          <a:p>
            <a:r>
              <a:rPr lang="en-GB" dirty="0"/>
              <a:t>Children with inhalers will take them to each activity. Inhalers should be named (including our school name) These will be kept in a medical bag carried by the teacher leading their group.  Please ensure these are up-to-date and full.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1129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8473829"/>
              </p:ext>
            </p:extLst>
          </p:nvPr>
        </p:nvGraphicFramePr>
        <p:xfrm>
          <a:off x="243840" y="71613"/>
          <a:ext cx="11704320" cy="65742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0054">
                  <a:extLst>
                    <a:ext uri="{9D8B030D-6E8A-4147-A177-3AD203B41FA5}">
                      <a16:colId xmlns:a16="http://schemas.microsoft.com/office/drawing/2014/main" val="266572938"/>
                    </a:ext>
                  </a:extLst>
                </a:gridCol>
                <a:gridCol w="9474266">
                  <a:extLst>
                    <a:ext uri="{9D8B030D-6E8A-4147-A177-3AD203B41FA5}">
                      <a16:colId xmlns:a16="http://schemas.microsoft.com/office/drawing/2014/main" val="2051747238"/>
                    </a:ext>
                  </a:extLst>
                </a:gridCol>
              </a:tblGrid>
              <a:tr h="39832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u="sng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r>
                        <a:rPr lang="en-US" sz="1800" u="sng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th</a:t>
                      </a:r>
                      <a:r>
                        <a:rPr lang="en-US" sz="1800" u="sng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March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0649632"/>
                  </a:ext>
                </a:extLst>
              </a:tr>
              <a:tr h="8425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8.55 AM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Bring all bags into school and place them in the ICT suite.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Hand in medicines to Miss Batey.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3817487"/>
                  </a:ext>
                </a:extLst>
              </a:tr>
              <a:tr h="60089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10:00 AM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Coaches leave. Parents are welcome to wave us off, but please do not block Linden Drive with cars.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6577"/>
                  </a:ext>
                </a:extLst>
              </a:tr>
              <a:tr h="173101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11:00 AM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Arrive at Hothersall Lodge. Children are shown to their dorms. Meet Hothersall Lodge Group leaders. Explanation of Fire Procedures and Rules.	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Children will make their own beds with the bed linens provided.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Children then head to their first activity.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5305034"/>
                  </a:ext>
                </a:extLst>
              </a:tr>
              <a:tr h="3983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12:00 - 1:00 PM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Lunch in the dining room, eating their packed lunches.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3077365"/>
                  </a:ext>
                </a:extLst>
              </a:tr>
              <a:tr h="51579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1:00 PM – 4:00 PM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Activities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9603715"/>
                  </a:ext>
                </a:extLst>
              </a:tr>
              <a:tr h="8425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4:00 – 6:00 PM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First-day activities, then children head to the dining room for their evening meal, children will then shower and change ready for the evening.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0578778"/>
                  </a:ext>
                </a:extLst>
              </a:tr>
              <a:tr h="8425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7:00 – 8:45 PM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Snack and movie night, once the film has finished, the children will head back to the dormitories to get ready for bed with lights out at 9:30 PM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3962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7761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8332062"/>
              </p:ext>
            </p:extLst>
          </p:nvPr>
        </p:nvGraphicFramePr>
        <p:xfrm>
          <a:off x="0" y="128042"/>
          <a:ext cx="12192000" cy="60797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5143">
                  <a:extLst>
                    <a:ext uri="{9D8B030D-6E8A-4147-A177-3AD203B41FA5}">
                      <a16:colId xmlns:a16="http://schemas.microsoft.com/office/drawing/2014/main" val="1788127970"/>
                    </a:ext>
                  </a:extLst>
                </a:gridCol>
                <a:gridCol w="8986857">
                  <a:extLst>
                    <a:ext uri="{9D8B030D-6E8A-4147-A177-3AD203B41FA5}">
                      <a16:colId xmlns:a16="http://schemas.microsoft.com/office/drawing/2014/main" val="3317115007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u="sng" dirty="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r>
                        <a:rPr lang="en-US" sz="2400" u="sng" baseline="30000" dirty="0">
                          <a:solidFill>
                            <a:schemeClr val="tx1"/>
                          </a:solidFill>
                          <a:effectLst/>
                        </a:rPr>
                        <a:t>th</a:t>
                      </a:r>
                      <a:r>
                        <a:rPr lang="en-US" sz="2400" u="sng" dirty="0">
                          <a:solidFill>
                            <a:schemeClr val="tx1"/>
                          </a:solidFill>
                          <a:effectLst/>
                        </a:rPr>
                        <a:t> March 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1134907"/>
                  </a:ext>
                </a:extLst>
              </a:tr>
              <a:tr h="12472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7:30 – 8:30 AM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Children get up and head to the dining room for breakfast- a cereal selection and toast.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278925"/>
                  </a:ext>
                </a:extLst>
              </a:tr>
              <a:tr h="5896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8:30 – 9:00 AM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Children dress and prepare for the day’s activities.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9228702"/>
                  </a:ext>
                </a:extLst>
              </a:tr>
              <a:tr h="5896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9:00 – 12:00 PM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Day 2 activities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516858"/>
                  </a:ext>
                </a:extLst>
              </a:tr>
              <a:tr h="5896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12:00 – 1:00 PM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Lunch- Provided 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6625917"/>
                  </a:ext>
                </a:extLst>
              </a:tr>
              <a:tr h="12472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1:00 – 1:30 PM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Final goodbyes and closing ceremonies, packing the coach and heading home!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6317581"/>
                  </a:ext>
                </a:extLst>
              </a:tr>
              <a:tr h="12472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2:00 PM (Approx.)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Arrive back at school.  Please do not obstruct the coach with cars.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Please make sure that your child is collected promptly.  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Children can be collected when the coach arrives and all children are back in school.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398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5503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7EB49-F926-4F01-8C95-DBB82E8DB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Helpful tip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09C0E-DA0C-414E-9890-D4026B9905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your child has not spent the evening away from home, we advise that the children spend at least one night away e.g. family friend/grandparents in a new setting. This supports the children with their independence.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 Year 4 Team</a:t>
            </a:r>
          </a:p>
        </p:txBody>
      </p:sp>
    </p:spTree>
    <p:extLst>
      <p:ext uri="{BB962C8B-B14F-4D97-AF65-F5344CB8AC3E}">
        <p14:creationId xmlns:p14="http://schemas.microsoft.com/office/powerpoint/2010/main" val="3036869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1359</Words>
  <Application>Microsoft Office PowerPoint</Application>
  <PresentationFormat>Widescreen</PresentationFormat>
  <Paragraphs>143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Office Theme</vt:lpstr>
      <vt:lpstr>PowerPoint Presentation</vt:lpstr>
      <vt:lpstr>Questions </vt:lpstr>
      <vt:lpstr>Accommodation, Night Protocol &amp; Sleeping Arrangements</vt:lpstr>
      <vt:lpstr>PowerPoint Presentation</vt:lpstr>
      <vt:lpstr>Showering</vt:lpstr>
      <vt:lpstr>Activities </vt:lpstr>
      <vt:lpstr>Supervision by LHCPS staff </vt:lpstr>
      <vt:lpstr>Supervision of activities &amp; Behaviour Code of Conduct </vt:lpstr>
      <vt:lpstr>Kit List</vt:lpstr>
      <vt:lpstr>PowerPoint Presentation</vt:lpstr>
      <vt:lpstr>PowerPoint Presentation</vt:lpstr>
      <vt:lpstr>Please do not bring  </vt:lpstr>
      <vt:lpstr>Packed Lunch on the first day</vt:lpstr>
      <vt:lpstr>Spending Money</vt:lpstr>
      <vt:lpstr>Medicines </vt:lpstr>
      <vt:lpstr>PowerPoint Presentation</vt:lpstr>
      <vt:lpstr>PowerPoint Presentation</vt:lpstr>
      <vt:lpstr>Helpful tip </vt:lpstr>
    </vt:vector>
  </TitlesOfParts>
  <Company>ABtec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Iain Jardine</dc:creator>
  <cp:lastModifiedBy>Sophie Batey</cp:lastModifiedBy>
  <cp:revision>22</cp:revision>
  <dcterms:created xsi:type="dcterms:W3CDTF">2022-11-15T13:17:59Z</dcterms:created>
  <dcterms:modified xsi:type="dcterms:W3CDTF">2025-09-19T06:55:50Z</dcterms:modified>
</cp:coreProperties>
</file>