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3"/>
  </p:notesMasterIdLst>
  <p:handoutMasterIdLst>
    <p:handoutMasterId r:id="rId24"/>
  </p:handoutMasterIdLst>
  <p:sldIdLst>
    <p:sldId id="256" r:id="rId2"/>
    <p:sldId id="269" r:id="rId3"/>
    <p:sldId id="273" r:id="rId4"/>
    <p:sldId id="284" r:id="rId5"/>
    <p:sldId id="285" r:id="rId6"/>
    <p:sldId id="286" r:id="rId7"/>
    <p:sldId id="274" r:id="rId8"/>
    <p:sldId id="260" r:id="rId9"/>
    <p:sldId id="258" r:id="rId10"/>
    <p:sldId id="257" r:id="rId11"/>
    <p:sldId id="276" r:id="rId12"/>
    <p:sldId id="277" r:id="rId13"/>
    <p:sldId id="278" r:id="rId14"/>
    <p:sldId id="279" r:id="rId15"/>
    <p:sldId id="280" r:id="rId16"/>
    <p:sldId id="281" r:id="rId17"/>
    <p:sldId id="287" r:id="rId18"/>
    <p:sldId id="272" r:id="rId19"/>
    <p:sldId id="275" r:id="rId20"/>
    <p:sldId id="283" r:id="rId21"/>
    <p:sldId id="261"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498"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44480C6-AF5F-4B1A-B940-B5DF989B8126}" type="datetimeFigureOut">
              <a:rPr lang="en-US" smtClean="0"/>
              <a:t>7/16/2025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AC35363-9445-4E56-B34D-B9FAD2638BBF}" type="slidenum">
              <a:rPr lang="en-US" smtClean="0"/>
              <a:t>‹#›</a:t>
            </a:fld>
            <a:endParaRPr lang="en-US"/>
          </a:p>
        </p:txBody>
      </p:sp>
    </p:spTree>
    <p:extLst>
      <p:ext uri="{BB962C8B-B14F-4D97-AF65-F5344CB8AC3E}">
        <p14:creationId xmlns:p14="http://schemas.microsoft.com/office/powerpoint/2010/main" val="10809120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822172-BEEA-4198-B9C2-13A5DED6D3F0}" type="datetimeFigureOut">
              <a:rPr lang="en-GB" smtClean="0"/>
              <a:t>16/07/2025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36AF7E-0D40-40EB-9471-57D5E00CB598}" type="slidenum">
              <a:rPr lang="en-GB" smtClean="0"/>
              <a:t>‹#›</a:t>
            </a:fld>
            <a:endParaRPr lang="en-GB"/>
          </a:p>
        </p:txBody>
      </p:sp>
    </p:spTree>
    <p:extLst>
      <p:ext uri="{BB962C8B-B14F-4D97-AF65-F5344CB8AC3E}">
        <p14:creationId xmlns:p14="http://schemas.microsoft.com/office/powerpoint/2010/main" val="1802063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1</a:t>
            </a:fld>
            <a:endParaRPr lang="en-GB"/>
          </a:p>
        </p:txBody>
      </p:sp>
    </p:spTree>
    <p:extLst>
      <p:ext uri="{BB962C8B-B14F-4D97-AF65-F5344CB8AC3E}">
        <p14:creationId xmlns:p14="http://schemas.microsoft.com/office/powerpoint/2010/main" val="2964677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8</a:t>
            </a:fld>
            <a:endParaRPr lang="en-GB"/>
          </a:p>
        </p:txBody>
      </p:sp>
    </p:spTree>
    <p:extLst>
      <p:ext uri="{BB962C8B-B14F-4D97-AF65-F5344CB8AC3E}">
        <p14:creationId xmlns:p14="http://schemas.microsoft.com/office/powerpoint/2010/main" val="882460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236AF7E-0D40-40EB-9471-57D5E00CB598}" type="slidenum">
              <a:rPr lang="en-GB" smtClean="0"/>
              <a:t>9</a:t>
            </a:fld>
            <a:endParaRPr lang="en-GB"/>
          </a:p>
        </p:txBody>
      </p:sp>
    </p:spTree>
    <p:extLst>
      <p:ext uri="{BB962C8B-B14F-4D97-AF65-F5344CB8AC3E}">
        <p14:creationId xmlns:p14="http://schemas.microsoft.com/office/powerpoint/2010/main" val="2701084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10</a:t>
            </a:fld>
            <a:endParaRPr lang="en-GB"/>
          </a:p>
        </p:txBody>
      </p:sp>
    </p:spTree>
    <p:extLst>
      <p:ext uri="{BB962C8B-B14F-4D97-AF65-F5344CB8AC3E}">
        <p14:creationId xmlns:p14="http://schemas.microsoft.com/office/powerpoint/2010/main" val="2212977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11</a:t>
            </a:fld>
            <a:endParaRPr lang="en-GB"/>
          </a:p>
        </p:txBody>
      </p:sp>
    </p:spTree>
    <p:extLst>
      <p:ext uri="{BB962C8B-B14F-4D97-AF65-F5344CB8AC3E}">
        <p14:creationId xmlns:p14="http://schemas.microsoft.com/office/powerpoint/2010/main" val="1549460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Involve ourselves with LHA</a:t>
            </a:r>
            <a:r>
              <a:rPr lang="en-GB" baseline="0" dirty="0"/>
              <a:t> to access Forest Schools for Y5 &amp; 6</a:t>
            </a:r>
          </a:p>
          <a:p>
            <a:r>
              <a:rPr lang="en-GB" baseline="0" dirty="0"/>
              <a:t>Explore</a:t>
            </a:r>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12</a:t>
            </a:fld>
            <a:endParaRPr lang="en-GB"/>
          </a:p>
        </p:txBody>
      </p:sp>
    </p:spTree>
    <p:extLst>
      <p:ext uri="{BB962C8B-B14F-4D97-AF65-F5344CB8AC3E}">
        <p14:creationId xmlns:p14="http://schemas.microsoft.com/office/powerpoint/2010/main" val="181133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Involve ourselves with LHA</a:t>
            </a:r>
            <a:r>
              <a:rPr lang="en-GB" baseline="0" dirty="0"/>
              <a:t> to access Forest Schools for Y5 &amp; 6</a:t>
            </a:r>
          </a:p>
          <a:p>
            <a:r>
              <a:rPr lang="en-GB" baseline="0" dirty="0"/>
              <a:t>Explore</a:t>
            </a:r>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13</a:t>
            </a:fld>
            <a:endParaRPr lang="en-GB"/>
          </a:p>
        </p:txBody>
      </p:sp>
    </p:spTree>
    <p:extLst>
      <p:ext uri="{BB962C8B-B14F-4D97-AF65-F5344CB8AC3E}">
        <p14:creationId xmlns:p14="http://schemas.microsoft.com/office/powerpoint/2010/main" val="3789914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Involve ourselves with LHA</a:t>
            </a:r>
            <a:r>
              <a:rPr lang="en-GB" baseline="0" dirty="0"/>
              <a:t> to access Forest Schools for Y5 &amp; 6</a:t>
            </a:r>
          </a:p>
          <a:p>
            <a:r>
              <a:rPr lang="en-GB" baseline="0" dirty="0"/>
              <a:t>Explore</a:t>
            </a:r>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14</a:t>
            </a:fld>
            <a:endParaRPr lang="en-GB"/>
          </a:p>
        </p:txBody>
      </p:sp>
    </p:spTree>
    <p:extLst>
      <p:ext uri="{BB962C8B-B14F-4D97-AF65-F5344CB8AC3E}">
        <p14:creationId xmlns:p14="http://schemas.microsoft.com/office/powerpoint/2010/main" val="227935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Involve ourselves with LHA</a:t>
            </a:r>
            <a:r>
              <a:rPr lang="en-GB" baseline="0" dirty="0"/>
              <a:t> to access Forest Schools for Y5 &amp; 6</a:t>
            </a:r>
          </a:p>
          <a:p>
            <a:r>
              <a:rPr lang="en-GB" baseline="0" dirty="0"/>
              <a:t>Explore</a:t>
            </a:r>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15</a:t>
            </a:fld>
            <a:endParaRPr lang="en-GB"/>
          </a:p>
        </p:txBody>
      </p:sp>
    </p:spTree>
    <p:extLst>
      <p:ext uri="{BB962C8B-B14F-4D97-AF65-F5344CB8AC3E}">
        <p14:creationId xmlns:p14="http://schemas.microsoft.com/office/powerpoint/2010/main" val="1364375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Involve ourselves with LHA</a:t>
            </a:r>
            <a:r>
              <a:rPr lang="en-GB" baseline="0" dirty="0"/>
              <a:t> to access Forest Schools for Y5 &amp; 6</a:t>
            </a:r>
          </a:p>
          <a:p>
            <a:r>
              <a:rPr lang="en-GB" baseline="0" dirty="0"/>
              <a:t>Explore</a:t>
            </a:r>
            <a:endParaRPr lang="en-GB" dirty="0"/>
          </a:p>
        </p:txBody>
      </p:sp>
      <p:sp>
        <p:nvSpPr>
          <p:cNvPr id="4" name="Slide Number Placeholder 3"/>
          <p:cNvSpPr>
            <a:spLocks noGrp="1"/>
          </p:cNvSpPr>
          <p:nvPr>
            <p:ph type="sldNum" sz="quarter" idx="10"/>
          </p:nvPr>
        </p:nvSpPr>
        <p:spPr/>
        <p:txBody>
          <a:bodyPr/>
          <a:lstStyle/>
          <a:p>
            <a:fld id="{6236AF7E-0D40-40EB-9471-57D5E00CB598}" type="slidenum">
              <a:rPr lang="en-GB" smtClean="0"/>
              <a:t>18</a:t>
            </a:fld>
            <a:endParaRPr lang="en-GB"/>
          </a:p>
        </p:txBody>
      </p:sp>
    </p:spTree>
    <p:extLst>
      <p:ext uri="{BB962C8B-B14F-4D97-AF65-F5344CB8AC3E}">
        <p14:creationId xmlns:p14="http://schemas.microsoft.com/office/powerpoint/2010/main" val="3981491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236AF7E-0D40-40EB-9471-57D5E00CB598}" type="slidenum">
              <a:rPr lang="en-GB" smtClean="0"/>
              <a:t>20</a:t>
            </a:fld>
            <a:endParaRPr lang="en-GB"/>
          </a:p>
        </p:txBody>
      </p:sp>
    </p:spTree>
    <p:extLst>
      <p:ext uri="{BB962C8B-B14F-4D97-AF65-F5344CB8AC3E}">
        <p14:creationId xmlns:p14="http://schemas.microsoft.com/office/powerpoint/2010/main" val="3617812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236AF7E-0D40-40EB-9471-57D5E00CB598}" type="slidenum">
              <a:rPr lang="en-GB" smtClean="0"/>
              <a:t>21</a:t>
            </a:fld>
            <a:endParaRPr lang="en-GB"/>
          </a:p>
        </p:txBody>
      </p:sp>
    </p:spTree>
    <p:extLst>
      <p:ext uri="{BB962C8B-B14F-4D97-AF65-F5344CB8AC3E}">
        <p14:creationId xmlns:p14="http://schemas.microsoft.com/office/powerpoint/2010/main" val="31994868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7" name="Freeform 6"/>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4E38857B-D315-4559-B080-6C26A15C3601}" type="datetimeFigureOut">
              <a:rPr lang="en-US"/>
              <a:pPr>
                <a:defRPr/>
              </a:pPr>
              <a:t>7/16/2025</a:t>
            </a:fld>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lstStyle>
          <a:p>
            <a:fld id="{B77AB7AE-B346-4F11-80DE-7029FEB72E84}" type="slidenum">
              <a:rPr lang="en-US" altLang="en-US"/>
              <a:pPr/>
              <a:t>‹#›</a:t>
            </a:fld>
            <a:endParaRPr lang="en-US" altLang="en-US"/>
          </a:p>
        </p:txBody>
      </p:sp>
    </p:spTree>
    <p:extLst>
      <p:ext uri="{BB962C8B-B14F-4D97-AF65-F5344CB8AC3E}">
        <p14:creationId xmlns:p14="http://schemas.microsoft.com/office/powerpoint/2010/main" val="578560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9"/>
          <p:cNvSpPr>
            <a:spLocks noGrp="1"/>
          </p:cNvSpPr>
          <p:nvPr>
            <p:ph type="dt" sz="half" idx="10"/>
          </p:nvPr>
        </p:nvSpPr>
        <p:spPr/>
        <p:txBody>
          <a:bodyPr/>
          <a:lstStyle>
            <a:lvl1pPr>
              <a:defRPr/>
            </a:lvl1pPr>
          </a:lstStyle>
          <a:p>
            <a:pPr>
              <a:defRPr/>
            </a:pPr>
            <a:fld id="{A9FA4225-EC66-4BB5-980F-54D3F5AF11E0}" type="datetimeFigureOut">
              <a:rPr lang="en-US"/>
              <a:pPr>
                <a:defRPr/>
              </a:pPr>
              <a:t>7/16/2025</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C7444DDB-8461-4656-8DFB-9C8FE81E43B1}" type="slidenum">
              <a:rPr lang="en-US" altLang="en-US"/>
              <a:pPr/>
              <a:t>‹#›</a:t>
            </a:fld>
            <a:endParaRPr lang="en-US" altLang="en-US"/>
          </a:p>
        </p:txBody>
      </p:sp>
    </p:spTree>
    <p:extLst>
      <p:ext uri="{BB962C8B-B14F-4D97-AF65-F5344CB8AC3E}">
        <p14:creationId xmlns:p14="http://schemas.microsoft.com/office/powerpoint/2010/main" val="107661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7D335AF5-BD5B-4A67-B92C-C7240B6DB4F4}" type="datetimeFigureOut">
              <a:rPr lang="en-US"/>
              <a:pPr>
                <a:defRPr/>
              </a:pPr>
              <a:t>7/16/2025</a:t>
            </a:fld>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59F01CB9-0701-4B22-8DB6-4E62863384E5}" type="slidenum">
              <a:rPr lang="en-US" altLang="en-US"/>
              <a:pPr/>
              <a:t>‹#›</a:t>
            </a:fld>
            <a:endParaRPr lang="en-US" altLang="en-US"/>
          </a:p>
        </p:txBody>
      </p:sp>
    </p:spTree>
    <p:extLst>
      <p:ext uri="{BB962C8B-B14F-4D97-AF65-F5344CB8AC3E}">
        <p14:creationId xmlns:p14="http://schemas.microsoft.com/office/powerpoint/2010/main" val="22676632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p:cNvSpPr>
            <a:spLocks noGrp="1"/>
          </p:cNvSpPr>
          <p:nvPr>
            <p:ph type="dt" sz="half" idx="10"/>
          </p:nvPr>
        </p:nvSpPr>
        <p:spPr/>
        <p:txBody>
          <a:bodyPr/>
          <a:lstStyle>
            <a:lvl1pPr>
              <a:defRPr/>
            </a:lvl1pPr>
            <a:extLst/>
          </a:lstStyle>
          <a:p>
            <a:pPr>
              <a:defRPr/>
            </a:pPr>
            <a:fld id="{240A38A0-47B0-489A-A594-12A8321A5561}" type="datetimeFigureOut">
              <a:rPr lang="en-US"/>
              <a:pPr>
                <a:defRPr/>
              </a:pPr>
              <a:t>7/16/2025</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3A9E94D2-3381-4786-A2F4-EE0F071A242C}" type="slidenum">
              <a:rPr lang="en-US" altLang="en-US"/>
              <a:pPr/>
              <a:t>‹#›</a:t>
            </a:fld>
            <a:endParaRPr lang="en-US" altLang="en-US"/>
          </a:p>
        </p:txBody>
      </p:sp>
    </p:spTree>
    <p:extLst>
      <p:ext uri="{BB962C8B-B14F-4D97-AF65-F5344CB8AC3E}">
        <p14:creationId xmlns:p14="http://schemas.microsoft.com/office/powerpoint/2010/main" val="1077030333"/>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extLst/>
          </a:lstStyle>
          <a:p>
            <a:pPr>
              <a:defRPr/>
            </a:pPr>
            <a:fld id="{7CA8D46A-EC99-4108-A86B-D76EA6E077B5}" type="datetimeFigureOut">
              <a:rPr lang="en-US"/>
              <a:pPr>
                <a:defRPr/>
              </a:pPr>
              <a:t>7/16/2025</a:t>
            </a:fld>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lstStyle>
          <a:p>
            <a:fld id="{9379CFA7-414A-4383-826B-D8F908D021CE}" type="slidenum">
              <a:rPr lang="en-US" altLang="en-US"/>
              <a:pPr/>
              <a:t>‹#›</a:t>
            </a:fld>
            <a:endParaRPr lang="en-US" altLang="en-US"/>
          </a:p>
        </p:txBody>
      </p:sp>
    </p:spTree>
    <p:extLst>
      <p:ext uri="{BB962C8B-B14F-4D97-AF65-F5344CB8AC3E}">
        <p14:creationId xmlns:p14="http://schemas.microsoft.com/office/powerpoint/2010/main" val="713947052"/>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p:cNvSpPr>
            <a:spLocks noGrp="1"/>
          </p:cNvSpPr>
          <p:nvPr>
            <p:ph type="dt" sz="half" idx="10"/>
          </p:nvPr>
        </p:nvSpPr>
        <p:spPr/>
        <p:txBody>
          <a:bodyPr/>
          <a:lstStyle>
            <a:lvl1pPr>
              <a:defRPr/>
            </a:lvl1pPr>
            <a:extLst/>
          </a:lstStyle>
          <a:p>
            <a:pPr>
              <a:defRPr/>
            </a:pPr>
            <a:fld id="{53BD7BE0-001A-479A-96DC-5C51606D3FE2}" type="datetimeFigureOut">
              <a:rPr lang="en-US"/>
              <a:pPr>
                <a:defRPr/>
              </a:pPr>
              <a:t>7/16/2025</a:t>
            </a:fld>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lstStyle>
          <a:p>
            <a:fld id="{C0961319-E624-4D90-916E-4FDA5E91BE63}" type="slidenum">
              <a:rPr lang="en-US" altLang="en-US"/>
              <a:pPr/>
              <a:t>‹#›</a:t>
            </a:fld>
            <a:endParaRPr lang="en-US" altLang="en-US"/>
          </a:p>
        </p:txBody>
      </p:sp>
    </p:spTree>
    <p:extLst>
      <p:ext uri="{BB962C8B-B14F-4D97-AF65-F5344CB8AC3E}">
        <p14:creationId xmlns:p14="http://schemas.microsoft.com/office/powerpoint/2010/main" val="3156451923"/>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72658533-1010-4C4D-8966-0DB3F896DB6A}" type="datetimeFigureOut">
              <a:rPr lang="en-US"/>
              <a:pPr>
                <a:defRPr/>
              </a:pPr>
              <a:t>7/16/2025</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fld id="{BCBABEC4-8977-45B5-9E89-F505A75C9125}" type="slidenum">
              <a:rPr lang="en-US" altLang="en-US"/>
              <a:pPr/>
              <a:t>‹#›</a:t>
            </a:fld>
            <a:endParaRPr lang="en-US" altLang="en-US"/>
          </a:p>
        </p:txBody>
      </p:sp>
    </p:spTree>
    <p:extLst>
      <p:ext uri="{BB962C8B-B14F-4D97-AF65-F5344CB8AC3E}">
        <p14:creationId xmlns:p14="http://schemas.microsoft.com/office/powerpoint/2010/main" val="4210292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extLst/>
          </a:lstStyle>
          <a:p>
            <a:pPr>
              <a:defRPr/>
            </a:pPr>
            <a:fld id="{088C4011-DB0C-493F-BBB8-D42BC493BA09}" type="datetimeFigureOut">
              <a:rPr lang="en-US"/>
              <a:pPr>
                <a:defRPr/>
              </a:pPr>
              <a:t>7/16/2025</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23E1CF0D-9ABE-43D1-B906-8A712A20BAC1}" type="slidenum">
              <a:rPr lang="en-US" altLang="en-US"/>
              <a:pPr/>
              <a:t>‹#›</a:t>
            </a:fld>
            <a:endParaRPr lang="en-US" altLang="en-US"/>
          </a:p>
        </p:txBody>
      </p:sp>
    </p:spTree>
    <p:extLst>
      <p:ext uri="{BB962C8B-B14F-4D97-AF65-F5344CB8AC3E}">
        <p14:creationId xmlns:p14="http://schemas.microsoft.com/office/powerpoint/2010/main" val="135879327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Freeform 5"/>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7" name="Right Triangle 6"/>
          <p:cNvSpPr>
            <a:spLocks/>
          </p:cNvSpPr>
          <p:nvPr/>
        </p:nvSpPr>
        <p:spPr bwMode="auto">
          <a:xfrm>
            <a:off x="-6042" y="5791253"/>
            <a:ext cx="3402314" cy="1080868"/>
          </a:xfrm>
          <a:prstGeom prst="rtTriangle">
            <a:avLst/>
          </a:prstGeom>
          <a:blipFill>
            <a:blip r:embed="rId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21F7FB11-F9A9-4982-9452-8B3B52274F26}" type="datetimeFigureOut">
              <a:rPr lang="en-US"/>
              <a:pPr>
                <a:defRPr/>
              </a:pPr>
              <a:t>7/16/2025</a:t>
            </a:fld>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lvl1pPr>
          </a:lstStyle>
          <a:p>
            <a:fld id="{93B45D02-4503-4245-BB5E-BE451C70B7F2}" type="slidenum">
              <a:rPr lang="en-US" altLang="en-US"/>
              <a:pPr/>
              <a:t>‹#›</a:t>
            </a:fld>
            <a:endParaRPr lang="en-US" altLang="en-US"/>
          </a:p>
        </p:txBody>
      </p:sp>
    </p:spTree>
    <p:extLst>
      <p:ext uri="{BB962C8B-B14F-4D97-AF65-F5344CB8AC3E}">
        <p14:creationId xmlns:p14="http://schemas.microsoft.com/office/powerpoint/2010/main" val="353822950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75B49748-B807-49ED-AD36-EB8096E5F9CB}" type="datetimeFigureOut">
              <a:rPr lang="en-US"/>
              <a:pPr>
                <a:defRPr/>
              </a:pPr>
              <a:t>7/16/2025</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828D33B9-BD99-43AA-91F6-99EBAF01354D}" type="slidenum">
              <a:rPr lang="en-US" altLang="en-US"/>
              <a:pPr/>
              <a:t>‹#›</a:t>
            </a:fld>
            <a:endParaRPr lang="en-US" altLang="en-US"/>
          </a:p>
        </p:txBody>
      </p:sp>
    </p:spTree>
    <p:extLst>
      <p:ext uri="{BB962C8B-B14F-4D97-AF65-F5344CB8AC3E}">
        <p14:creationId xmlns:p14="http://schemas.microsoft.com/office/powerpoint/2010/main" val="3250680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AC1F0D0-D2CF-4C17-A2D0-C7E4514933F7}" type="datetimeFigureOut">
              <a:rPr lang="en-US"/>
              <a:pPr>
                <a:defRPr/>
              </a:pPr>
              <a:t>7/16/2025</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9D1BA967-1119-43C9-9EE6-51B6CA3C6CEF}" type="slidenum">
              <a:rPr lang="en-US" altLang="en-US"/>
              <a:pPr/>
              <a:t>‹#›</a:t>
            </a:fld>
            <a:endParaRPr lang="en-US" altLang="en-US"/>
          </a:p>
        </p:txBody>
      </p:sp>
    </p:spTree>
    <p:extLst>
      <p:ext uri="{BB962C8B-B14F-4D97-AF65-F5344CB8AC3E}">
        <p14:creationId xmlns:p14="http://schemas.microsoft.com/office/powerpoint/2010/main" val="3794193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Freeform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cs typeface="+mn-cs"/>
              </a:defRPr>
            </a:lvl1pPr>
            <a:extLst/>
          </a:lstStyle>
          <a:p>
            <a:pPr>
              <a:defRPr/>
            </a:pPr>
            <a:fld id="{03E84E96-B457-4D12-9485-EAEC7CA0BBF3}" type="datetimeFigureOut">
              <a:rPr lang="en-US"/>
              <a:pPr>
                <a:defRPr/>
              </a:pPr>
              <a:t>7/16/2025</a:t>
            </a:fld>
            <a:endParaRPr lang="en-US"/>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a:defRPr sz="1000">
                <a:latin typeface="Lucida Sans Unicode" panose="020B0602030504020204" pitchFamily="34" charset="0"/>
              </a:defRPr>
            </a:lvl1pPr>
          </a:lstStyle>
          <a:p>
            <a:fld id="{1D502D3B-622C-43EE-B152-A46AFC1C8227}"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25" r:id="rId1"/>
    <p:sldLayoutId id="2147483721" r:id="rId2"/>
    <p:sldLayoutId id="2147483726" r:id="rId3"/>
    <p:sldLayoutId id="2147483727" r:id="rId4"/>
    <p:sldLayoutId id="2147483728" r:id="rId5"/>
    <p:sldLayoutId id="2147483729" r:id="rId6"/>
    <p:sldLayoutId id="2147483722" r:id="rId7"/>
    <p:sldLayoutId id="2147483730" r:id="rId8"/>
    <p:sldLayoutId id="2147483731" r:id="rId9"/>
    <p:sldLayoutId id="2147483723" r:id="rId10"/>
    <p:sldLayoutId id="2147483724"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microsoft.com/office/2007/relationships/hdphoto" Target="../media/hdphoto6.wdp"/><Relationship Id="rId3" Type="http://schemas.openxmlformats.org/officeDocument/2006/relationships/image" Target="../media/image7.png"/><Relationship Id="rId7" Type="http://schemas.microsoft.com/office/2007/relationships/hdphoto" Target="../media/hdphoto3.wdp"/><Relationship Id="rId12"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hdphoto" Target="../media/hdphoto5.wdp"/><Relationship Id="rId5" Type="http://schemas.microsoft.com/office/2007/relationships/hdphoto" Target="../media/hdphoto2.wdp"/><Relationship Id="rId10" Type="http://schemas.openxmlformats.org/officeDocument/2006/relationships/image" Target="../media/image11.png"/><Relationship Id="rId4" Type="http://schemas.openxmlformats.org/officeDocument/2006/relationships/image" Target="../media/image8.png"/><Relationship Id="rId9" Type="http://schemas.microsoft.com/office/2007/relationships/hdphoto" Target="../media/hdphoto4.wdp"/></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592129"/>
            <a:ext cx="9144000" cy="1829761"/>
          </a:xfrm>
        </p:spPr>
        <p:txBody>
          <a:bodyPr>
            <a:normAutofit/>
          </a:bodyPr>
          <a:lstStyle/>
          <a:p>
            <a:pPr algn="ctr" eaLnBrk="1" fontAlgn="auto" hangingPunct="1">
              <a:spcAft>
                <a:spcPts val="0"/>
              </a:spcAft>
              <a:defRPr/>
            </a:pPr>
            <a:r>
              <a:rPr lang="en-GB" altLang="en-US" dirty="0"/>
              <a:t>Meet the Teacher Year 1 </a:t>
            </a:r>
            <a:br>
              <a:rPr lang="en-GB" altLang="en-US" dirty="0"/>
            </a:br>
            <a:r>
              <a:rPr lang="en-GB" altLang="en-US" dirty="0">
                <a:solidFill>
                  <a:srgbClr val="FF0000"/>
                </a:solidFill>
              </a:rPr>
              <a:t>1J &amp; 1M</a:t>
            </a:r>
            <a:endParaRPr lang="en-US" dirty="0"/>
          </a:p>
        </p:txBody>
      </p:sp>
      <p:sp>
        <p:nvSpPr>
          <p:cNvPr id="9219" name="Subtitle 2"/>
          <p:cNvSpPr>
            <a:spLocks noGrp="1"/>
          </p:cNvSpPr>
          <p:nvPr>
            <p:ph type="subTitle" idx="1"/>
          </p:nvPr>
        </p:nvSpPr>
        <p:spPr>
          <a:xfrm>
            <a:off x="971600" y="3032372"/>
            <a:ext cx="7272808" cy="1369318"/>
          </a:xfrm>
        </p:spPr>
        <p:txBody>
          <a:bodyPr/>
          <a:lstStyle/>
          <a:p>
            <a:pPr marR="0" eaLnBrk="1" hangingPunct="1"/>
            <a:endParaRPr lang="en-GB" altLang="en-US" sz="1600" dirty="0"/>
          </a:p>
          <a:p>
            <a:pPr marR="0" algn="ctr" eaLnBrk="1" hangingPunct="1"/>
            <a:r>
              <a:rPr lang="en-GB" altLang="en-US" sz="2800" b="1" dirty="0">
                <a:solidFill>
                  <a:srgbClr val="FF0000"/>
                </a:solidFill>
              </a:rPr>
              <a:t>Mr Jardine &amp; Mr Monckton </a:t>
            </a:r>
          </a:p>
          <a:p>
            <a:pPr marR="0" algn="ctr" eaLnBrk="1" hangingPunct="1"/>
            <a:r>
              <a:rPr lang="en-GB" altLang="en-US" sz="2800" b="1" dirty="0">
                <a:solidFill>
                  <a:srgbClr val="FF0000"/>
                </a:solidFill>
              </a:rPr>
              <a:t>Support Staff: Mrs Cross, Mrs Goldsmith &amp; Miss Gardener</a:t>
            </a:r>
          </a:p>
          <a:p>
            <a:pPr marR="0" algn="ctr" eaLnBrk="1" hangingPunct="1"/>
            <a:r>
              <a:rPr lang="en-GB" altLang="en-US" sz="2800" b="1" dirty="0">
                <a:solidFill>
                  <a:srgbClr val="FF0000"/>
                </a:solidFill>
              </a:rPr>
              <a:t>HLTA’s: Mrs Jamieson</a:t>
            </a:r>
            <a:endParaRPr lang="en-US" altLang="en-US" sz="2800" b="1" dirty="0">
              <a:solidFill>
                <a:srgbClr val="FF0000"/>
              </a:solidFill>
            </a:endParaRPr>
          </a:p>
        </p:txBody>
      </p:sp>
      <p:pic>
        <p:nvPicPr>
          <p:cNvPr id="9220"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9388" y="5733483"/>
            <a:ext cx="1368425" cy="9774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221" name="Picture 2"/>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8871" b="99194" l="2041" r="96939">
                        <a14:foregroundMark x1="5352" y1="16740" x2="2041" y2="17742"/>
                        <a14:foregroundMark x1="44331" y1="4942" x2="42639" y2="5454"/>
                        <a14:foregroundMark x1="50000" y1="3226" x2="45151" y2="4694"/>
                        <a14:foregroundMark x1="2041" y1="17742" x2="2041" y2="17742"/>
                        <a14:foregroundMark x1="43476" y1="8956" x2="43639" y2="8921"/>
                        <a14:foregroundMark x1="2041" y1="17742" x2="5060" y2="17102"/>
                        <a14:foregroundMark x1="88533" y1="16356" x2="97959" y2="17742"/>
                        <a14:foregroundMark x1="54082" y1="11290" x2="56530" y2="11650"/>
                        <a14:foregroundMark x1="78571" y1="86290" x2="25510" y2="87903"/>
                        <a14:foregroundMark x1="35714" y1="92742" x2="63265" y2="94355"/>
                        <a14:foregroundMark x1="26531" y1="16129" x2="4082" y2="17742"/>
                        <a14:foregroundMark x1="62245" y1="96774" x2="41837" y2="98387"/>
                        <a14:foregroundMark x1="41837" y1="99194" x2="46939" y2="99194"/>
                        <a14:backgroundMark x1="41837" y1="7258" x2="22442" y2="11346"/>
                        <a14:backgroundMark x1="42857" y1="5645" x2="40816" y2="6452"/>
                        <a14:backgroundMark x1="66327" y1="10484" x2="86735" y2="15323"/>
                        <a14:backgroundMark x1="61224" y1="7258" x2="88776" y2="16129"/>
                        <a14:backgroundMark x1="45918" y1="5645" x2="44898" y2="5645"/>
                      </a14:backgroundRemoval>
                    </a14:imgEffect>
                  </a14:imgLayer>
                </a14:imgProps>
              </a:ext>
              <a:ext uri="{28A0092B-C50C-407E-A947-70E740481C1C}">
                <a14:useLocalDpi xmlns:a14="http://schemas.microsoft.com/office/drawing/2010/main" val="0"/>
              </a:ext>
            </a:extLst>
          </a:blip>
          <a:srcRect/>
          <a:stretch>
            <a:fillRect/>
          </a:stretch>
        </p:blipFill>
        <p:spPr bwMode="auto">
          <a:xfrm>
            <a:off x="8101013" y="115888"/>
            <a:ext cx="939800" cy="1181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t>Year 1 Staff</a:t>
            </a:r>
          </a:p>
        </p:txBody>
      </p:sp>
      <p:sp>
        <p:nvSpPr>
          <p:cNvPr id="6" name="TextBox 5"/>
          <p:cNvSpPr txBox="1"/>
          <p:nvPr/>
        </p:nvSpPr>
        <p:spPr>
          <a:xfrm>
            <a:off x="242256" y="1824037"/>
            <a:ext cx="2376264" cy="3970318"/>
          </a:xfrm>
          <a:prstGeom prst="rect">
            <a:avLst/>
          </a:prstGeom>
          <a:noFill/>
        </p:spPr>
        <p:txBody>
          <a:bodyPr wrap="square" rtlCol="0">
            <a:spAutoFit/>
          </a:bodyPr>
          <a:lstStyle/>
          <a:p>
            <a:r>
              <a:rPr lang="en-GB" b="1" u="sng" dirty="0">
                <a:solidFill>
                  <a:srgbClr val="FF0000"/>
                </a:solidFill>
                <a:latin typeface="+mn-lt"/>
              </a:rPr>
              <a:t>1J </a:t>
            </a:r>
          </a:p>
          <a:p>
            <a:endParaRPr lang="en-GB" b="1" dirty="0">
              <a:solidFill>
                <a:srgbClr val="FF0000"/>
              </a:solidFill>
              <a:latin typeface="+mn-lt"/>
            </a:endParaRPr>
          </a:p>
          <a:p>
            <a:r>
              <a:rPr lang="en-GB" b="1" dirty="0">
                <a:solidFill>
                  <a:srgbClr val="FF0000"/>
                </a:solidFill>
                <a:latin typeface="+mn-lt"/>
              </a:rPr>
              <a:t>Mr Jardine</a:t>
            </a:r>
          </a:p>
          <a:p>
            <a:r>
              <a:rPr lang="en-GB" b="1" dirty="0">
                <a:solidFill>
                  <a:srgbClr val="FF0000"/>
                </a:solidFill>
                <a:latin typeface="+mn-lt"/>
              </a:rPr>
              <a:t>Mrs Cross</a:t>
            </a:r>
          </a:p>
          <a:p>
            <a:r>
              <a:rPr lang="en-GB" b="1" dirty="0">
                <a:solidFill>
                  <a:srgbClr val="FF0000"/>
                </a:solidFill>
                <a:latin typeface="+mn-lt"/>
              </a:rPr>
              <a:t>Mrs Goldsmith</a:t>
            </a:r>
          </a:p>
          <a:p>
            <a:r>
              <a:rPr lang="en-GB" b="1" dirty="0">
                <a:solidFill>
                  <a:srgbClr val="FF0000"/>
                </a:solidFill>
                <a:latin typeface="+mn-lt"/>
              </a:rPr>
              <a:t>Mrs Jamieson</a:t>
            </a:r>
          </a:p>
          <a:p>
            <a:endParaRPr lang="en-GB" b="1" dirty="0">
              <a:solidFill>
                <a:srgbClr val="FF0000"/>
              </a:solidFill>
              <a:latin typeface="+mn-lt"/>
            </a:endParaRPr>
          </a:p>
          <a:p>
            <a:endParaRPr lang="en-GB" b="1" dirty="0">
              <a:solidFill>
                <a:srgbClr val="FF0000"/>
              </a:solidFill>
              <a:latin typeface="+mn-lt"/>
            </a:endParaRPr>
          </a:p>
          <a:p>
            <a:endParaRPr lang="en-GB" b="1" dirty="0">
              <a:solidFill>
                <a:srgbClr val="FF0000"/>
              </a:solidFill>
              <a:latin typeface="+mn-lt"/>
            </a:endParaRPr>
          </a:p>
          <a:p>
            <a:r>
              <a:rPr lang="en-GB" b="1" u="sng" dirty="0">
                <a:solidFill>
                  <a:srgbClr val="FF0000"/>
                </a:solidFill>
                <a:latin typeface="+mn-lt"/>
              </a:rPr>
              <a:t>1M </a:t>
            </a:r>
          </a:p>
          <a:p>
            <a:endParaRPr lang="en-GB" b="1" dirty="0">
              <a:solidFill>
                <a:srgbClr val="FF0000"/>
              </a:solidFill>
              <a:latin typeface="+mn-lt"/>
            </a:endParaRPr>
          </a:p>
          <a:p>
            <a:r>
              <a:rPr lang="en-GB" b="1" dirty="0">
                <a:solidFill>
                  <a:srgbClr val="FF0000"/>
                </a:solidFill>
                <a:latin typeface="+mn-lt"/>
              </a:rPr>
              <a:t>Mr Monckton</a:t>
            </a:r>
          </a:p>
          <a:p>
            <a:r>
              <a:rPr lang="en-GB" b="1" dirty="0">
                <a:solidFill>
                  <a:srgbClr val="FF0000"/>
                </a:solidFill>
                <a:latin typeface="+mn-lt"/>
              </a:rPr>
              <a:t>Miss Gardner</a:t>
            </a:r>
          </a:p>
          <a:p>
            <a:r>
              <a:rPr lang="en-GB" b="1" dirty="0">
                <a:solidFill>
                  <a:srgbClr val="FF0000"/>
                </a:solidFill>
                <a:latin typeface="+mn-lt"/>
              </a:rPr>
              <a:t>Mrs Jamieson</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6532" y="4077072"/>
            <a:ext cx="1500304" cy="1763750"/>
          </a:xfrm>
          <a:prstGeom prst="rect">
            <a:avLst/>
          </a:prstGeom>
        </p:spPr>
      </p:pic>
      <p:pic>
        <p:nvPicPr>
          <p:cNvPr id="1026" name="Picture 2">
            <a:extLst>
              <a:ext uri="{FF2B5EF4-FFF2-40B4-BE49-F238E27FC236}">
                <a16:creationId xmlns:a16="http://schemas.microsoft.com/office/drawing/2014/main" id="{B9B932CB-AE1D-4D26-9319-12254BF8759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243438" y="4149080"/>
            <a:ext cx="1805411" cy="16936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 name="Picture 9">
            <a:extLst>
              <a:ext uri="{FF2B5EF4-FFF2-40B4-BE49-F238E27FC236}">
                <a16:creationId xmlns:a16="http://schemas.microsoft.com/office/drawing/2014/main" id="{922E4AC2-A848-4B48-85AC-1367CA9B98C6}"/>
              </a:ext>
            </a:extLst>
          </p:cNvPr>
          <p:cNvPicPr/>
          <p:nvPr/>
        </p:nvPicPr>
        <p:blipFill rotWithShape="1">
          <a:blip r:embed="rId4" cstate="print">
            <a:extLst>
              <a:ext uri="{BEBA8EAE-BF5A-486C-A8C5-ECC9F3942E4B}">
                <a14:imgProps xmlns:a14="http://schemas.microsoft.com/office/drawing/2010/main">
                  <a14:imgLayer r:embed="rId5">
                    <a14:imgEffect>
                      <a14:backgroundRemoval t="28954" b="99293" l="32083" r="74848">
                        <a14:foregroundMark x1="35379" y1="84285" x2="35379" y2="99293"/>
                        <a14:foregroundMark x1="56856" y1="34007" x2="50568" y2="35776"/>
                        <a14:foregroundMark x1="61591" y1="37191" x2="64205" y2="46589"/>
                      </a14:backgroundRemoval>
                    </a14:imgEffect>
                  </a14:imgLayer>
                </a14:imgProps>
              </a:ext>
              <a:ext uri="{28A0092B-C50C-407E-A947-70E740481C1C}">
                <a14:useLocalDpi xmlns:a14="http://schemas.microsoft.com/office/drawing/2010/main" val="0"/>
              </a:ext>
            </a:extLst>
          </a:blip>
          <a:srcRect l="26748" t="21113" r="19772"/>
          <a:stretch/>
        </p:blipFill>
        <p:spPr bwMode="auto">
          <a:xfrm>
            <a:off x="3879330" y="4005064"/>
            <a:ext cx="1798711" cy="1835758"/>
          </a:xfrm>
          <a:prstGeom prst="rect">
            <a:avLst/>
          </a:prstGeom>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9A5BD8BE-D718-440B-9DDC-D9F14413437A}"/>
              </a:ext>
            </a:extLst>
          </p:cNvPr>
          <p:cNvPicPr/>
          <p:nvPr/>
        </p:nvPicPr>
        <p:blipFill rotWithShape="1">
          <a:blip r:embed="rId6" cstate="print">
            <a:extLst>
              <a:ext uri="{BEBA8EAE-BF5A-486C-A8C5-ECC9F3942E4B}">
                <a14:imgProps xmlns:a14="http://schemas.microsoft.com/office/drawing/2010/main">
                  <a14:imgLayer r:embed="rId7">
                    <a14:imgEffect>
                      <a14:backgroundRemoval t="39899" b="99040" l="34104" r="69951">
                        <a14:foregroundMark x1="43842" y1="66263" x2="36150" y2="75505"/>
                        <a14:foregroundMark x1="36150" y1="75505" x2="34104" y2="98737"/>
                        <a14:foregroundMark x1="67298" y1="70101" x2="70178" y2="84293"/>
                        <a14:foregroundMark x1="70178" y1="84293" x2="69723" y2="97828"/>
                        <a14:foregroundMark x1="69723" y1="97828" x2="69951" y2="99040"/>
                        <a14:foregroundMark x1="65745" y1="86616" x2="43615" y2="85455"/>
                        <a14:foregroundMark x1="51573" y1="82525" x2="62865" y2="83081"/>
                        <a14:foregroundMark x1="62865" y1="83081" x2="67715" y2="82778"/>
                        <a14:foregroundMark x1="67071" y1="76919" x2="44903" y2="78687"/>
                        <a14:foregroundMark x1="44903" y1="78687" x2="44941" y2="78687"/>
                        <a14:foregroundMark x1="50246" y1="74242" x2="44714" y2="75152"/>
                        <a14:foregroundMark x1="49147" y1="82525" x2="43615" y2="82778"/>
                        <a14:foregroundMark x1="50057" y1="86364" x2="43388" y2="86616"/>
                        <a14:foregroundMark x1="52027" y1="90758" x2="42289" y2="90758"/>
                        <a14:foregroundMark x1="55362" y1="89596" x2="53354" y2="89899"/>
                        <a14:foregroundMark x1="54452" y1="91364" x2="52255" y2="91667"/>
                        <a14:foregroundMark x1="43198" y1="71869" x2="38083" y2="96061"/>
                        <a14:foregroundMark x1="54452" y1="41515" x2="60932" y2="51616"/>
                        <a14:foregroundMark x1="60932" y1="51616" x2="62599" y2="65758"/>
                        <a14:foregroundMark x1="62599" y1="65758" x2="62221" y2="67778"/>
                        <a14:foregroundMark x1="49375" y1="73081" x2="57332" y2="73939"/>
                        <a14:backgroundMark x1="62410" y1="65707" x2="62410" y2="65707"/>
                        <a14:backgroundMark x1="61766" y1="64798" x2="61311" y2="59495"/>
                        <a14:backgroundMark x1="61766" y1="59798" x2="61538" y2="58636"/>
                      </a14:backgroundRemoval>
                    </a14:imgEffect>
                  </a14:imgLayer>
                </a14:imgProps>
              </a:ext>
              <a:ext uri="{28A0092B-C50C-407E-A947-70E740481C1C}">
                <a14:useLocalDpi xmlns:a14="http://schemas.microsoft.com/office/drawing/2010/main" val="0"/>
              </a:ext>
            </a:extLst>
          </a:blip>
          <a:srcRect l="31238" t="33257" r="26148"/>
          <a:stretch/>
        </p:blipFill>
        <p:spPr bwMode="auto">
          <a:xfrm>
            <a:off x="7035289" y="1568746"/>
            <a:ext cx="1798711" cy="2118618"/>
          </a:xfrm>
          <a:prstGeom prst="rect">
            <a:avLst/>
          </a:prstGeom>
          <a:ln>
            <a:no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E0F52269-18C0-4950-840E-993EEEA2A96A}"/>
              </a:ext>
            </a:extLst>
          </p:cNvPr>
          <p:cNvPicPr/>
          <p:nvPr/>
        </p:nvPicPr>
        <p:blipFill rotWithShape="1">
          <a:blip r:embed="rId8" cstate="print">
            <a:extLst>
              <a:ext uri="{BEBA8EAE-BF5A-486C-A8C5-ECC9F3942E4B}">
                <a14:imgProps xmlns:a14="http://schemas.microsoft.com/office/drawing/2010/main">
                  <a14:imgLayer r:embed="rId9">
                    <a14:imgEffect>
                      <a14:backgroundRemoval t="23345" b="99646" l="31136" r="75758">
                        <a14:foregroundMark x1="37652" y1="64073" x2="32538" y2="80546"/>
                        <a14:foregroundMark x1="31269" y1="97835" x2="31136" y2="99646"/>
                        <a14:foregroundMark x1="32538" y1="80546" x2="32097" y2="86558"/>
                        <a14:backgroundMark x1="31353" y1="86070" x2="29703" y2="90176"/>
                        <a14:backgroundMark x1="32233" y1="90176" x2="31133" y2="97801"/>
                        <a14:backgroundMark x1="30803" y1="96628" x2="30803" y2="97801"/>
                      </a14:backgroundRemoval>
                    </a14:imgEffect>
                  </a14:imgLayer>
                </a14:imgProps>
              </a:ext>
              <a:ext uri="{28A0092B-C50C-407E-A947-70E740481C1C}">
                <a14:useLocalDpi xmlns:a14="http://schemas.microsoft.com/office/drawing/2010/main" val="0"/>
              </a:ext>
            </a:extLst>
          </a:blip>
          <a:srcRect l="26863" t="14856" r="18768"/>
          <a:stretch/>
        </p:blipFill>
        <p:spPr bwMode="auto">
          <a:xfrm>
            <a:off x="5489643" y="1400728"/>
            <a:ext cx="1949427" cy="2284730"/>
          </a:xfrm>
          <a:prstGeom prst="rect">
            <a:avLst/>
          </a:prstGeom>
          <a:ln>
            <a:noFill/>
          </a:ln>
          <a:extLst>
            <a:ext uri="{53640926-AAD7-44D8-BBD7-CCE9431645EC}">
              <a14:shadowObscured xmlns:a14="http://schemas.microsoft.com/office/drawing/2010/main"/>
            </a:ext>
          </a:extLst>
        </p:spPr>
      </p:pic>
      <p:pic>
        <p:nvPicPr>
          <p:cNvPr id="15" name="Picture 14" descr="IMG_0118.JPG">
            <a:extLst>
              <a:ext uri="{FF2B5EF4-FFF2-40B4-BE49-F238E27FC236}">
                <a16:creationId xmlns:a16="http://schemas.microsoft.com/office/drawing/2014/main" id="{D993A87A-E134-4DF1-B701-5EA359A6797D}"/>
              </a:ext>
            </a:extLst>
          </p:cNvPr>
          <p:cNvPicPr/>
          <p:nvPr/>
        </p:nvPicPr>
        <p:blipFill rotWithShape="1">
          <a:blip r:embed="rId10" cstate="print">
            <a:extLst>
              <a:ext uri="{BEBA8EAE-BF5A-486C-A8C5-ECC9F3942E4B}">
                <a14:imgProps xmlns:a14="http://schemas.microsoft.com/office/drawing/2010/main">
                  <a14:imgLayer r:embed="rId11">
                    <a14:imgEffect>
                      <a14:backgroundRemoval t="9836" b="99766" l="19859" r="79965">
                        <a14:foregroundMark x1="27417" y1="74707" x2="20562" y2="93677"/>
                        <a14:foregroundMark x1="20562" y1="93677" x2="19859" y2="99766"/>
                      </a14:backgroundRemoval>
                    </a14:imgEffect>
                  </a14:imgLayer>
                </a14:imgProps>
              </a:ext>
              <a:ext uri="{28A0092B-C50C-407E-A947-70E740481C1C}">
                <a14:useLocalDpi xmlns:a14="http://schemas.microsoft.com/office/drawing/2010/main" val="0"/>
              </a:ext>
            </a:extLst>
          </a:blip>
          <a:srcRect l="21711" r="13418"/>
          <a:stretch/>
        </p:blipFill>
        <p:spPr bwMode="auto">
          <a:xfrm>
            <a:off x="3911631" y="1398822"/>
            <a:ext cx="1830547" cy="2286635"/>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id="{B9B932CB-AE1D-4D26-9319-12254BF87595}"/>
              </a:ext>
            </a:extLst>
          </p:cNvPr>
          <p:cNvPicPr/>
          <p:nvPr/>
        </p:nvPicPr>
        <p:blipFill rotWithShape="1">
          <a:blip r:embed="rId12" cstate="print">
            <a:extLst>
              <a:ext uri="{BEBA8EAE-BF5A-486C-A8C5-ECC9F3942E4B}">
                <a14:imgProps xmlns:a14="http://schemas.microsoft.com/office/drawing/2010/main">
                  <a14:imgLayer r:embed="rId13">
                    <a14:imgEffect>
                      <a14:backgroundRemoval t="9995" b="99849" l="27538" r="83182">
                        <a14:foregroundMark x1="34811" y1="58304" x2="27538" y2="99849"/>
                        <a14:foregroundMark x1="80871" y1="67138" x2="83182" y2="99849"/>
                      </a14:backgroundRemoval>
                    </a14:imgEffect>
                  </a14:imgLayer>
                </a14:imgProps>
              </a:ext>
              <a:ext uri="{28A0092B-C50C-407E-A947-70E740481C1C}">
                <a14:useLocalDpi xmlns:a14="http://schemas.microsoft.com/office/drawing/2010/main" val="0"/>
              </a:ext>
            </a:extLst>
          </a:blip>
          <a:srcRect l="24540" r="13241"/>
          <a:stretch/>
        </p:blipFill>
        <p:spPr bwMode="auto">
          <a:xfrm>
            <a:off x="2026764" y="1400728"/>
            <a:ext cx="1830548" cy="2286636"/>
          </a:xfrm>
          <a:prstGeom prst="rect">
            <a:avLst/>
          </a:prstGeom>
          <a:noFill/>
          <a:ln>
            <a:noFill/>
          </a:ln>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76439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276020" y="2468396"/>
            <a:ext cx="4415495" cy="3744416"/>
          </a:xfrm>
        </p:spPr>
      </p:pic>
      <p:sp>
        <p:nvSpPr>
          <p:cNvPr id="3" name="Title 2"/>
          <p:cNvSpPr>
            <a:spLocks noGrp="1"/>
          </p:cNvSpPr>
          <p:nvPr>
            <p:ph type="title"/>
          </p:nvPr>
        </p:nvSpPr>
        <p:spPr/>
        <p:txBody>
          <a:bodyPr/>
          <a:lstStyle/>
          <a:p>
            <a:pPr algn="ctr"/>
            <a:r>
              <a:rPr lang="en-GB" dirty="0"/>
              <a:t>Year 1 Classrooms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610434" y="2039119"/>
            <a:ext cx="4531642" cy="3168351"/>
          </a:xfrm>
          <a:prstGeom prst="rect">
            <a:avLst/>
          </a:prstGeom>
        </p:spPr>
      </p:pic>
      <p:sp>
        <p:nvSpPr>
          <p:cNvPr id="6" name="TextBox 5"/>
          <p:cNvSpPr txBox="1"/>
          <p:nvPr/>
        </p:nvSpPr>
        <p:spPr>
          <a:xfrm>
            <a:off x="791578" y="1346071"/>
            <a:ext cx="3780421" cy="646331"/>
          </a:xfrm>
          <a:prstGeom prst="rect">
            <a:avLst/>
          </a:prstGeom>
          <a:noFill/>
        </p:spPr>
        <p:txBody>
          <a:bodyPr wrap="square" rtlCol="0">
            <a:spAutoFit/>
          </a:bodyPr>
          <a:lstStyle/>
          <a:p>
            <a:r>
              <a:rPr lang="en-GB" dirty="0">
                <a:solidFill>
                  <a:srgbClr val="FF0000"/>
                </a:solidFill>
                <a:latin typeface="+mn-lt"/>
              </a:rPr>
              <a:t>Silent Reading areas to sit in with your favourite story books. </a:t>
            </a:r>
          </a:p>
        </p:txBody>
      </p:sp>
      <p:sp>
        <p:nvSpPr>
          <p:cNvPr id="7" name="Rectangle 6"/>
          <p:cNvSpPr/>
          <p:nvPr/>
        </p:nvSpPr>
        <p:spPr>
          <a:xfrm>
            <a:off x="5292080" y="6046035"/>
            <a:ext cx="3672408" cy="646331"/>
          </a:xfrm>
          <a:prstGeom prst="rect">
            <a:avLst/>
          </a:prstGeom>
        </p:spPr>
        <p:txBody>
          <a:bodyPr wrap="square">
            <a:spAutoFit/>
          </a:bodyPr>
          <a:lstStyle/>
          <a:p>
            <a:r>
              <a:rPr lang="en-GB" dirty="0">
                <a:solidFill>
                  <a:srgbClr val="FF0000"/>
                </a:solidFill>
                <a:latin typeface="+mn-lt"/>
              </a:rPr>
              <a:t>Washing corners (these come in very handy after painting)</a:t>
            </a:r>
          </a:p>
        </p:txBody>
      </p:sp>
    </p:spTree>
    <p:extLst>
      <p:ext uri="{BB962C8B-B14F-4D97-AF65-F5344CB8AC3E}">
        <p14:creationId xmlns:p14="http://schemas.microsoft.com/office/powerpoint/2010/main" val="3668333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r="42683"/>
          <a:stretch/>
        </p:blipFill>
        <p:spPr>
          <a:xfrm>
            <a:off x="1475656" y="131030"/>
            <a:ext cx="4392487" cy="3463475"/>
          </a:xfrm>
          <a:prstGeom prst="rect">
            <a:avLst/>
          </a:prstGeom>
        </p:spPr>
      </p:pic>
      <p:sp>
        <p:nvSpPr>
          <p:cNvPr id="3" name="TextBox 2"/>
          <p:cNvSpPr txBox="1"/>
          <p:nvPr/>
        </p:nvSpPr>
        <p:spPr>
          <a:xfrm>
            <a:off x="6623720" y="404665"/>
            <a:ext cx="2520280" cy="3139321"/>
          </a:xfrm>
          <a:prstGeom prst="rect">
            <a:avLst/>
          </a:prstGeom>
          <a:noFill/>
        </p:spPr>
        <p:txBody>
          <a:bodyPr wrap="square" rtlCol="0">
            <a:spAutoFit/>
          </a:bodyPr>
          <a:lstStyle/>
          <a:p>
            <a:r>
              <a:rPr lang="en-GB" dirty="0">
                <a:solidFill>
                  <a:srgbClr val="FF0000"/>
                </a:solidFill>
                <a:latin typeface="+mn-lt"/>
              </a:rPr>
              <a:t>Our wall displays</a:t>
            </a:r>
          </a:p>
          <a:p>
            <a:r>
              <a:rPr lang="en-GB" dirty="0">
                <a:solidFill>
                  <a:srgbClr val="FF0000"/>
                </a:solidFill>
                <a:latin typeface="+mn-lt"/>
              </a:rPr>
              <a:t>are kept up to date </a:t>
            </a:r>
          </a:p>
          <a:p>
            <a:r>
              <a:rPr lang="en-GB" dirty="0">
                <a:solidFill>
                  <a:srgbClr val="FF0000"/>
                </a:solidFill>
                <a:latin typeface="+mn-lt"/>
              </a:rPr>
              <a:t>with examples </a:t>
            </a:r>
          </a:p>
          <a:p>
            <a:r>
              <a:rPr lang="en-GB" dirty="0">
                <a:solidFill>
                  <a:srgbClr val="FF0000"/>
                </a:solidFill>
                <a:latin typeface="+mn-lt"/>
              </a:rPr>
              <a:t>of our amazing </a:t>
            </a:r>
          </a:p>
          <a:p>
            <a:r>
              <a:rPr lang="en-GB" dirty="0">
                <a:solidFill>
                  <a:srgbClr val="FF0000"/>
                </a:solidFill>
                <a:latin typeface="+mn-lt"/>
              </a:rPr>
              <a:t>pieces of work.</a:t>
            </a:r>
          </a:p>
          <a:p>
            <a:endParaRPr lang="en-GB" dirty="0">
              <a:solidFill>
                <a:srgbClr val="FF0000"/>
              </a:solidFill>
              <a:latin typeface="+mn-lt"/>
            </a:endParaRPr>
          </a:p>
          <a:p>
            <a:r>
              <a:rPr lang="en-GB" dirty="0">
                <a:solidFill>
                  <a:srgbClr val="FF0000"/>
                </a:solidFill>
                <a:latin typeface="+mn-lt"/>
              </a:rPr>
              <a:t>Each classroom also has a working ‘word wall’ where we can showcase our growing vocabulary.</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9912" y="3820986"/>
            <a:ext cx="5016137" cy="2905984"/>
          </a:xfrm>
          <a:prstGeom prst="rect">
            <a:avLst/>
          </a:prstGeom>
        </p:spPr>
      </p:pic>
      <p:sp>
        <p:nvSpPr>
          <p:cNvPr id="5" name="TextBox 4"/>
          <p:cNvSpPr txBox="1"/>
          <p:nvPr/>
        </p:nvSpPr>
        <p:spPr>
          <a:xfrm>
            <a:off x="539553" y="3933056"/>
            <a:ext cx="2808311" cy="2031325"/>
          </a:xfrm>
          <a:prstGeom prst="rect">
            <a:avLst/>
          </a:prstGeom>
          <a:noFill/>
        </p:spPr>
        <p:txBody>
          <a:bodyPr wrap="square" rtlCol="0">
            <a:spAutoFit/>
          </a:bodyPr>
          <a:lstStyle/>
          <a:p>
            <a:r>
              <a:rPr lang="en-GB" dirty="0">
                <a:solidFill>
                  <a:srgbClr val="FF0000"/>
                </a:solidFill>
                <a:latin typeface="+mn-lt"/>
              </a:rPr>
              <a:t>To support teaching and learning across all subjects, both Year 1 classrooms have their own fantastic interactive whiteboards. </a:t>
            </a:r>
          </a:p>
        </p:txBody>
      </p:sp>
    </p:spTree>
    <p:extLst>
      <p:ext uri="{BB962C8B-B14F-4D97-AF65-F5344CB8AC3E}">
        <p14:creationId xmlns:p14="http://schemas.microsoft.com/office/powerpoint/2010/main" val="1945776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476672"/>
            <a:ext cx="5016137" cy="282157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7864" y="3645024"/>
            <a:ext cx="5184576" cy="2880320"/>
          </a:xfrm>
          <a:prstGeom prst="rect">
            <a:avLst/>
          </a:prstGeom>
        </p:spPr>
      </p:pic>
      <p:sp>
        <p:nvSpPr>
          <p:cNvPr id="4" name="TextBox 3"/>
          <p:cNvSpPr txBox="1"/>
          <p:nvPr/>
        </p:nvSpPr>
        <p:spPr>
          <a:xfrm>
            <a:off x="6084169" y="620688"/>
            <a:ext cx="2592287" cy="2031325"/>
          </a:xfrm>
          <a:prstGeom prst="rect">
            <a:avLst/>
          </a:prstGeom>
          <a:noFill/>
        </p:spPr>
        <p:txBody>
          <a:bodyPr wrap="square" rtlCol="0">
            <a:spAutoFit/>
          </a:bodyPr>
          <a:lstStyle/>
          <a:p>
            <a:r>
              <a:rPr lang="en-GB" dirty="0">
                <a:solidFill>
                  <a:srgbClr val="FF0000"/>
                </a:solidFill>
                <a:latin typeface="+mn-lt"/>
              </a:rPr>
              <a:t>Our outdoor space to take our learning outside of the classroom; lets hope for plenty of warm and dry days next year!</a:t>
            </a:r>
          </a:p>
        </p:txBody>
      </p:sp>
      <p:sp>
        <p:nvSpPr>
          <p:cNvPr id="5" name="TextBox 4"/>
          <p:cNvSpPr txBox="1"/>
          <p:nvPr/>
        </p:nvSpPr>
        <p:spPr>
          <a:xfrm>
            <a:off x="539552" y="3320661"/>
            <a:ext cx="2520280" cy="2708434"/>
          </a:xfrm>
          <a:prstGeom prst="rect">
            <a:avLst/>
          </a:prstGeom>
          <a:noFill/>
        </p:spPr>
        <p:txBody>
          <a:bodyPr wrap="square" rtlCol="0">
            <a:spAutoFit/>
          </a:bodyPr>
          <a:lstStyle/>
          <a:p>
            <a:r>
              <a:rPr lang="en-GB" sz="1700" dirty="0">
                <a:solidFill>
                  <a:srgbClr val="FF0000"/>
                </a:solidFill>
                <a:latin typeface="+mj-lt"/>
              </a:rPr>
              <a:t>Different role play areas are set up outside, throughout the year, depending on what we are learning about. </a:t>
            </a:r>
          </a:p>
          <a:p>
            <a:endParaRPr lang="en-GB" sz="1700" dirty="0">
              <a:solidFill>
                <a:srgbClr val="FF0000"/>
              </a:solidFill>
              <a:latin typeface="+mj-lt"/>
            </a:endParaRPr>
          </a:p>
          <a:p>
            <a:r>
              <a:rPr lang="en-GB" sz="1700" dirty="0">
                <a:solidFill>
                  <a:srgbClr val="FF0000"/>
                </a:solidFill>
                <a:latin typeface="+mj-lt"/>
              </a:rPr>
              <a:t>Children seem to love the history topic on ‘Toys’ the most!</a:t>
            </a:r>
          </a:p>
        </p:txBody>
      </p:sp>
    </p:spTree>
    <p:extLst>
      <p:ext uri="{BB962C8B-B14F-4D97-AF65-F5344CB8AC3E}">
        <p14:creationId xmlns:p14="http://schemas.microsoft.com/office/powerpoint/2010/main" val="2938973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75856" y="5157192"/>
            <a:ext cx="6030416" cy="1200329"/>
          </a:xfrm>
          <a:prstGeom prst="rect">
            <a:avLst/>
          </a:prstGeom>
        </p:spPr>
        <p:txBody>
          <a:bodyPr wrap="square">
            <a:spAutoFit/>
          </a:bodyPr>
          <a:lstStyle/>
          <a:p>
            <a:r>
              <a:rPr lang="en-GB" dirty="0">
                <a:solidFill>
                  <a:srgbClr val="FF0000"/>
                </a:solidFill>
                <a:latin typeface="+mj-lt"/>
              </a:rPr>
              <a:t>We also have a special reading hut. The children will be able to read their favourite books in peace and quiet and have their own mini ‘sofa’ to sit comfortably on as they enjoy their story. </a:t>
            </a:r>
          </a:p>
        </p:txBody>
      </p:sp>
      <p:pic>
        <p:nvPicPr>
          <p:cNvPr id="3" name="Picture 2" descr="IMG_217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03514" y="1244758"/>
            <a:ext cx="4416491" cy="3312368"/>
          </a:xfrm>
          <a:prstGeom prst="rect">
            <a:avLst/>
          </a:prstGeom>
        </p:spPr>
      </p:pic>
      <p:pic>
        <p:nvPicPr>
          <p:cNvPr id="4" name="Picture 3" descr="IMG_218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0032" y="692696"/>
            <a:ext cx="3312368" cy="4416491"/>
          </a:xfrm>
          <a:prstGeom prst="rect">
            <a:avLst/>
          </a:prstGeom>
        </p:spPr>
      </p:pic>
    </p:spTree>
    <p:extLst>
      <p:ext uri="{BB962C8B-B14F-4D97-AF65-F5344CB8AC3E}">
        <p14:creationId xmlns:p14="http://schemas.microsoft.com/office/powerpoint/2010/main" val="2252241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t>Timetable</a:t>
            </a:r>
          </a:p>
        </p:txBody>
      </p:sp>
      <p:pic>
        <p:nvPicPr>
          <p:cNvPr id="11" name="Content Placeholder 10">
            <a:extLst>
              <a:ext uri="{FF2B5EF4-FFF2-40B4-BE49-F238E27FC236}">
                <a16:creationId xmlns:a16="http://schemas.microsoft.com/office/drawing/2014/main" id="{694712B7-FEDB-435A-A29C-D3E5AD2F557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274" y="1268760"/>
            <a:ext cx="8733451" cy="4459634"/>
          </a:xfrm>
        </p:spPr>
      </p:pic>
    </p:spTree>
    <p:extLst>
      <p:ext uri="{BB962C8B-B14F-4D97-AF65-F5344CB8AC3E}">
        <p14:creationId xmlns:p14="http://schemas.microsoft.com/office/powerpoint/2010/main" val="31750111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a:spLocks noGrp="1"/>
          </p:cNvSpPr>
          <p:nvPr>
            <p:ph idx="1"/>
          </p:nvPr>
        </p:nvSpPr>
        <p:spPr/>
        <p:txBody>
          <a:bodyPr/>
          <a:lstStyle/>
          <a:p>
            <a:pPr marL="109537" lvl="0" indent="0">
              <a:buNone/>
            </a:pPr>
            <a:r>
              <a:rPr lang="en-GB" sz="2400" dirty="0"/>
              <a:t> </a:t>
            </a:r>
          </a:p>
          <a:p>
            <a:pPr eaLnBrk="1" hangingPunct="1">
              <a:buFont typeface="Wingdings 3" panose="05040102010807070707" pitchFamily="18" charset="2"/>
              <a:buNone/>
            </a:pPr>
            <a:endParaRPr lang="en-US" altLang="en-US" dirty="0"/>
          </a:p>
        </p:txBody>
      </p:sp>
      <p:sp>
        <p:nvSpPr>
          <p:cNvPr id="3" name="Title 2"/>
          <p:cNvSpPr>
            <a:spLocks noGrp="1"/>
          </p:cNvSpPr>
          <p:nvPr>
            <p:ph type="title"/>
          </p:nvPr>
        </p:nvSpPr>
        <p:spPr>
          <a:xfrm>
            <a:off x="457200" y="59019"/>
            <a:ext cx="8229600" cy="1143000"/>
          </a:xfrm>
        </p:spPr>
        <p:txBody>
          <a:bodyPr>
            <a:normAutofit fontScale="90000"/>
          </a:bodyPr>
          <a:lstStyle/>
          <a:p>
            <a:pPr algn="ctr" eaLnBrk="1" fontAlgn="auto" hangingPunct="1">
              <a:spcAft>
                <a:spcPts val="0"/>
              </a:spcAft>
              <a:defRPr/>
            </a:pPr>
            <a:br>
              <a:rPr lang="en-GB" dirty="0"/>
            </a:br>
            <a:r>
              <a:rPr lang="en-GB" dirty="0"/>
              <a:t>Daily routines</a:t>
            </a:r>
            <a:br>
              <a:rPr lang="en-GB" sz="4400" u="sng" dirty="0"/>
            </a:br>
            <a:endParaRPr lang="en-US" u="sng" dirty="0"/>
          </a:p>
        </p:txBody>
      </p:sp>
      <p:sp>
        <p:nvSpPr>
          <p:cNvPr id="2" name="Rectangle 1"/>
          <p:cNvSpPr/>
          <p:nvPr/>
        </p:nvSpPr>
        <p:spPr>
          <a:xfrm>
            <a:off x="1043608" y="850900"/>
            <a:ext cx="6912768" cy="5378075"/>
          </a:xfrm>
          <a:prstGeom prst="rect">
            <a:avLst/>
          </a:prstGeom>
        </p:spPr>
        <p:txBody>
          <a:bodyPr wrap="square">
            <a:spAutoFit/>
          </a:bodyPr>
          <a:lstStyle/>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8.50-8.55 Children enter from KS1 yard</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8.55-9.05 Morning Register / order lunches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9.05-9.35 Phonics (streamed)</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9.35-10.05 Guided reading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10.05 -10.40 English / Maths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10.40 – 10.55 Break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10.55 – 11.55 English / Maths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11.55-13.00 Lunch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13.00-13.15 Handwriting/Mental maths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13.15-14.00 Foundation subject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14.00-14.15 Break time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14.15-14.50 Foundation subject</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14.50 – 15.15 Monday, Tuesday, Friday – Assembly or story time. </a:t>
            </a:r>
          </a:p>
          <a:p>
            <a:pPr>
              <a:lnSpc>
                <a:spcPct val="107000"/>
              </a:lnSpc>
              <a:spcAft>
                <a:spcPts val="800"/>
              </a:spcAft>
            </a:pPr>
            <a:r>
              <a:rPr lang="en-GB" sz="1600" dirty="0">
                <a:latin typeface="+mn-lt"/>
                <a:ea typeface="Calibri" panose="020F0502020204030204" pitchFamily="34" charset="0"/>
                <a:cs typeface="Times New Roman" panose="02020603050405020304" pitchFamily="18" charset="0"/>
              </a:rPr>
              <a:t>15.20 Home time; 1J exit through 2A classroom doors &amp; 1M exit through 2C classroom doors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1"/>
          <p:cNvSpPr>
            <a:spLocks noGrp="1"/>
          </p:cNvSpPr>
          <p:nvPr>
            <p:ph idx="1"/>
          </p:nvPr>
        </p:nvSpPr>
        <p:spPr>
          <a:xfrm>
            <a:off x="446856" y="836712"/>
            <a:ext cx="8229600" cy="5184576"/>
          </a:xfrm>
        </p:spPr>
        <p:txBody>
          <a:bodyPr/>
          <a:lstStyle/>
          <a:p>
            <a:pPr eaLnBrk="1" hangingPunct="1"/>
            <a:r>
              <a:rPr lang="en-GB" altLang="en-US" sz="1450" b="1" dirty="0">
                <a:solidFill>
                  <a:srgbClr val="FF0000"/>
                </a:solidFill>
              </a:rPr>
              <a:t>Homework</a:t>
            </a:r>
            <a:r>
              <a:rPr lang="en-GB" altLang="en-US" sz="1450" dirty="0">
                <a:solidFill>
                  <a:srgbClr val="FF0000"/>
                </a:solidFill>
              </a:rPr>
              <a:t> – each term, homework challenges will be set and we will ‘show &amp; tell’ these in class; handwriting homework will also be added later in the year. </a:t>
            </a:r>
          </a:p>
          <a:p>
            <a:pPr eaLnBrk="1" hangingPunct="1"/>
            <a:r>
              <a:rPr lang="en-GB" altLang="en-US" sz="1450" b="1" dirty="0">
                <a:solidFill>
                  <a:srgbClr val="FF0000"/>
                </a:solidFill>
              </a:rPr>
              <a:t>Reading requirements </a:t>
            </a:r>
            <a:r>
              <a:rPr lang="en-GB" altLang="en-US" sz="1450" dirty="0">
                <a:solidFill>
                  <a:srgbClr val="FF0000"/>
                </a:solidFill>
              </a:rPr>
              <a:t>– we read lots in Year 1 and you will have a reading diary to record any additional reading done at home; we should be completing at least 20 minutes of home reading each day.</a:t>
            </a:r>
          </a:p>
          <a:p>
            <a:pPr eaLnBrk="1" hangingPunct="1"/>
            <a:r>
              <a:rPr lang="en-GB" altLang="en-US" sz="1450" b="1" dirty="0">
                <a:solidFill>
                  <a:srgbClr val="FF0000"/>
                </a:solidFill>
              </a:rPr>
              <a:t>Spellings / Phonics – </a:t>
            </a:r>
            <a:r>
              <a:rPr lang="en-GB" altLang="en-US" sz="1450" dirty="0">
                <a:solidFill>
                  <a:srgbClr val="FF0000"/>
                </a:solidFill>
              </a:rPr>
              <a:t>we have a spelling test each Friday (differentiated) and these spellings go out each Friday for the following week; our spelling tests support the phonics’ focus of that given week; we will also provide pupils with ‘Reading Eggs’ log in details to help support their phonics and reading development.</a:t>
            </a:r>
          </a:p>
          <a:p>
            <a:pPr eaLnBrk="1" hangingPunct="1"/>
            <a:r>
              <a:rPr lang="en-GB" altLang="en-US" sz="1450" b="1" dirty="0">
                <a:solidFill>
                  <a:srgbClr val="FF0000"/>
                </a:solidFill>
              </a:rPr>
              <a:t>Reading Books</a:t>
            </a:r>
            <a:r>
              <a:rPr lang="en-GB" altLang="en-US" sz="1450" dirty="0">
                <a:solidFill>
                  <a:srgbClr val="FF0000"/>
                </a:solidFill>
              </a:rPr>
              <a:t>– each week, two reading books will be sent home and these will be swapped each Monday; practice reading these books at home and record any reading that you do in their reading diary daily; staff in school will also use these books to read with your child in class during Guided Reading sessions each morning.</a:t>
            </a:r>
          </a:p>
          <a:p>
            <a:pPr eaLnBrk="1" hangingPunct="1"/>
            <a:r>
              <a:rPr lang="en-GB" altLang="en-US" sz="1450" b="1" dirty="0">
                <a:solidFill>
                  <a:srgbClr val="FF0000"/>
                </a:solidFill>
              </a:rPr>
              <a:t>PE Kit – </a:t>
            </a:r>
            <a:r>
              <a:rPr lang="en-GB" altLang="en-US" sz="1450" dirty="0">
                <a:solidFill>
                  <a:srgbClr val="FF0000"/>
                </a:solidFill>
              </a:rPr>
              <a:t>Children should come to school wearing PE uniform on PE days which are Wednesdays and Thursdays. </a:t>
            </a:r>
          </a:p>
          <a:p>
            <a:pPr eaLnBrk="1" hangingPunct="1"/>
            <a:r>
              <a:rPr lang="en-GB" altLang="en-US" sz="1450" b="1" dirty="0">
                <a:solidFill>
                  <a:srgbClr val="FF0000"/>
                </a:solidFill>
              </a:rPr>
              <a:t>Awards Assembly – </a:t>
            </a:r>
            <a:r>
              <a:rPr lang="en-GB" altLang="en-US" sz="1450" dirty="0">
                <a:solidFill>
                  <a:srgbClr val="FF0000"/>
                </a:solidFill>
              </a:rPr>
              <a:t>each Friday, we will celebrate the achievements of our wonderful pupils; weekly certificates will be awarded for English, Maths and Star of the Week; we will also recognise and celebrate a ‘word of the week’ and exemplary behaviour.  </a:t>
            </a:r>
          </a:p>
          <a:p>
            <a:pPr eaLnBrk="1" hangingPunct="1"/>
            <a:r>
              <a:rPr lang="en-GB" altLang="en-US" sz="1450" b="1" dirty="0">
                <a:solidFill>
                  <a:srgbClr val="FF0000"/>
                </a:solidFill>
              </a:rPr>
              <a:t>School councillors – </a:t>
            </a:r>
            <a:r>
              <a:rPr lang="en-GB" altLang="en-US" sz="1450" dirty="0">
                <a:solidFill>
                  <a:srgbClr val="FF0000"/>
                </a:solidFill>
              </a:rPr>
              <a:t>two councillors (a boy &amp; girl from each class) will be elected to represent their class as part of the school council.</a:t>
            </a:r>
          </a:p>
          <a:p>
            <a:pPr eaLnBrk="1" hangingPunct="1"/>
            <a:r>
              <a:rPr lang="en-GB" altLang="en-US" sz="1450" b="1" dirty="0">
                <a:solidFill>
                  <a:srgbClr val="FF0000"/>
                </a:solidFill>
              </a:rPr>
              <a:t>Sports Leaders – </a:t>
            </a:r>
            <a:r>
              <a:rPr lang="en-GB" altLang="en-US" sz="1450" dirty="0">
                <a:solidFill>
                  <a:srgbClr val="FF0000"/>
                </a:solidFill>
              </a:rPr>
              <a:t>two sports leaders (a boy &amp; girl from each class) will be elected to represent their class as a sports leader.</a:t>
            </a:r>
          </a:p>
          <a:p>
            <a:pPr eaLnBrk="1" hangingPunct="1"/>
            <a:endParaRPr lang="en-GB" altLang="en-US" dirty="0">
              <a:solidFill>
                <a:srgbClr val="FF0000"/>
              </a:solidFill>
            </a:endParaRPr>
          </a:p>
        </p:txBody>
      </p:sp>
      <p:sp>
        <p:nvSpPr>
          <p:cNvPr id="3" name="Title 2"/>
          <p:cNvSpPr>
            <a:spLocks noGrp="1"/>
          </p:cNvSpPr>
          <p:nvPr>
            <p:ph type="title"/>
          </p:nvPr>
        </p:nvSpPr>
        <p:spPr>
          <a:xfrm>
            <a:off x="467544" y="49188"/>
            <a:ext cx="8229600" cy="1143000"/>
          </a:xfrm>
        </p:spPr>
        <p:txBody>
          <a:bodyPr>
            <a:normAutofit/>
          </a:bodyPr>
          <a:lstStyle/>
          <a:p>
            <a:pPr algn="ctr" eaLnBrk="1" fontAlgn="auto" hangingPunct="1">
              <a:spcAft>
                <a:spcPts val="0"/>
              </a:spcAft>
              <a:defRPr/>
            </a:pPr>
            <a:r>
              <a:rPr lang="en-GB" dirty="0"/>
              <a:t>Year Group information</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p:cNvSpPr>
            <a:spLocks noGrp="1"/>
          </p:cNvSpPr>
          <p:nvPr>
            <p:ph idx="1"/>
          </p:nvPr>
        </p:nvSpPr>
        <p:spPr>
          <a:xfrm>
            <a:off x="457200" y="1052736"/>
            <a:ext cx="8229600" cy="4525962"/>
          </a:xfrm>
        </p:spPr>
        <p:txBody>
          <a:bodyPr/>
          <a:lstStyle/>
          <a:p>
            <a:pPr eaLnBrk="1" hangingPunct="1">
              <a:buFont typeface="Arial" panose="020B0604020202020204" pitchFamily="34" charset="0"/>
              <a:buChar char="•"/>
            </a:pPr>
            <a:r>
              <a:rPr lang="en-GB" altLang="en-US" sz="2000" dirty="0">
                <a:cs typeface="Calibri" panose="020F0502020204030204" pitchFamily="34" charset="0"/>
              </a:rPr>
              <a:t>To begin working much more independently with a gradual move away from continuous provision.</a:t>
            </a:r>
          </a:p>
          <a:p>
            <a:pPr marL="109537" indent="0" eaLnBrk="1" hangingPunct="1">
              <a:buNone/>
            </a:pPr>
            <a:endParaRPr lang="en-GB" altLang="en-US" sz="2000" dirty="0">
              <a:cs typeface="Calibri" panose="020F0502020204030204" pitchFamily="34" charset="0"/>
            </a:endParaRPr>
          </a:p>
          <a:p>
            <a:pPr eaLnBrk="1" hangingPunct="1">
              <a:buFont typeface="Arial" panose="020B0604020202020204" pitchFamily="34" charset="0"/>
              <a:buChar char="•"/>
            </a:pPr>
            <a:r>
              <a:rPr lang="en-GB" altLang="en-US" sz="2000" dirty="0">
                <a:cs typeface="Calibri" panose="020F0502020204030204" pitchFamily="34" charset="0"/>
              </a:rPr>
              <a:t>To  know, on sight, the correct sound to grapheme for all 44 phonemes; (National Phonics Screening Test for Year 1 pupils – held in June 2026)</a:t>
            </a:r>
          </a:p>
          <a:p>
            <a:pPr marL="109537" indent="0" eaLnBrk="1" hangingPunct="1">
              <a:buNone/>
            </a:pPr>
            <a:endParaRPr lang="en-GB" altLang="en-US" sz="2000" dirty="0">
              <a:cs typeface="Calibri" panose="020F0502020204030204" pitchFamily="34" charset="0"/>
            </a:endParaRPr>
          </a:p>
          <a:p>
            <a:pPr eaLnBrk="1" hangingPunct="1">
              <a:buFont typeface="Arial" panose="020B0604020202020204" pitchFamily="34" charset="0"/>
              <a:buChar char="•"/>
            </a:pPr>
            <a:r>
              <a:rPr lang="en-GB" altLang="en-US" sz="2000" dirty="0">
                <a:cs typeface="Calibri" panose="020F0502020204030204" pitchFamily="34" charset="0"/>
              </a:rPr>
              <a:t>To learn all of the key words for Year 1; these words will be in the front of the Reading Diary</a:t>
            </a:r>
          </a:p>
          <a:p>
            <a:pPr marL="109537" indent="0" eaLnBrk="1" hangingPunct="1">
              <a:buNone/>
            </a:pPr>
            <a:endParaRPr lang="en-GB" altLang="en-US" sz="2000" dirty="0">
              <a:cs typeface="Calibri" panose="020F0502020204030204" pitchFamily="34" charset="0"/>
            </a:endParaRPr>
          </a:p>
          <a:p>
            <a:pPr eaLnBrk="1" hangingPunct="1">
              <a:buFont typeface="Arial" panose="020B0604020202020204" pitchFamily="34" charset="0"/>
              <a:buChar char="•"/>
            </a:pPr>
            <a:r>
              <a:rPr lang="en-GB" altLang="en-US" sz="2000" dirty="0">
                <a:cs typeface="Calibri" panose="020F0502020204030204" pitchFamily="34" charset="0"/>
              </a:rPr>
              <a:t>To learn several poems off by heart and perform these to the rest of the school.</a:t>
            </a:r>
          </a:p>
          <a:p>
            <a:pPr marL="109537" indent="0" eaLnBrk="1" hangingPunct="1">
              <a:buNone/>
            </a:pPr>
            <a:endParaRPr lang="en-GB" altLang="en-US" sz="2000" dirty="0">
              <a:cs typeface="Calibri" panose="020F0502020204030204" pitchFamily="34" charset="0"/>
            </a:endParaRPr>
          </a:p>
          <a:p>
            <a:pPr eaLnBrk="1" hangingPunct="1">
              <a:buFont typeface="Arial" panose="020B0604020202020204" pitchFamily="34" charset="0"/>
              <a:buChar char="•"/>
            </a:pPr>
            <a:r>
              <a:rPr lang="en-GB" altLang="en-US" sz="2000" dirty="0">
                <a:cs typeface="Calibri" panose="020F0502020204030204" pitchFamily="34" charset="0"/>
              </a:rPr>
              <a:t>To develop a ‘I am a Clever Writer’ strategy and become clear about what they want to write.</a:t>
            </a:r>
          </a:p>
          <a:p>
            <a:pPr marL="109537" indent="0">
              <a:buNone/>
            </a:pPr>
            <a:endParaRPr lang="en-GB" dirty="0"/>
          </a:p>
        </p:txBody>
      </p:sp>
      <p:sp>
        <p:nvSpPr>
          <p:cNvPr id="3" name="Title 2"/>
          <p:cNvSpPr>
            <a:spLocks noGrp="1"/>
          </p:cNvSpPr>
          <p:nvPr>
            <p:ph type="title"/>
          </p:nvPr>
        </p:nvSpPr>
        <p:spPr>
          <a:xfrm>
            <a:off x="457200" y="136302"/>
            <a:ext cx="8229600" cy="1143000"/>
          </a:xfrm>
        </p:spPr>
        <p:txBody>
          <a:bodyPr/>
          <a:lstStyle/>
          <a:p>
            <a:pPr algn="ctr" eaLnBrk="1" fontAlgn="auto" hangingPunct="1">
              <a:spcAft>
                <a:spcPts val="0"/>
              </a:spcAft>
              <a:defRPr/>
            </a:pPr>
            <a:r>
              <a:rPr lang="en-GB" dirty="0"/>
              <a:t>Key Stage Targets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1"/>
          <p:cNvSpPr>
            <a:spLocks noGrp="1"/>
          </p:cNvSpPr>
          <p:nvPr>
            <p:ph idx="1"/>
          </p:nvPr>
        </p:nvSpPr>
        <p:spPr>
          <a:xfrm>
            <a:off x="318356" y="1322360"/>
            <a:ext cx="8507288" cy="4626920"/>
          </a:xfrm>
        </p:spPr>
        <p:txBody>
          <a:bodyPr/>
          <a:lstStyle/>
          <a:p>
            <a:pPr marL="109537" indent="0" algn="ctr">
              <a:buNone/>
            </a:pPr>
            <a:r>
              <a:rPr lang="en-US" sz="1800" b="1" u="sng" dirty="0"/>
              <a:t>English</a:t>
            </a:r>
          </a:p>
          <a:p>
            <a:pPr marL="109537" indent="0">
              <a:buNone/>
            </a:pPr>
            <a:endParaRPr lang="en-US" sz="1800" b="1" u="sng" dirty="0"/>
          </a:p>
          <a:p>
            <a:pPr lvl="0">
              <a:buClr>
                <a:srgbClr val="7030A0"/>
              </a:buClr>
              <a:buFont typeface="Arial" panose="020B0604020202020204" pitchFamily="34" charset="0"/>
              <a:buChar char="•"/>
            </a:pPr>
            <a:r>
              <a:rPr lang="en-US" sz="1800" dirty="0">
                <a:solidFill>
                  <a:srgbClr val="002060"/>
                </a:solidFill>
              </a:rPr>
              <a:t>Say sentences, before writing, and hold them in memory.</a:t>
            </a:r>
          </a:p>
          <a:p>
            <a:pPr lvl="0">
              <a:buClr>
                <a:srgbClr val="7030A0"/>
              </a:buClr>
              <a:buFont typeface="Arial" panose="020B0604020202020204" pitchFamily="34" charset="0"/>
              <a:buChar char="•"/>
            </a:pPr>
            <a:r>
              <a:rPr lang="en-US" sz="1800" dirty="0">
                <a:solidFill>
                  <a:srgbClr val="002060"/>
                </a:solidFill>
              </a:rPr>
              <a:t>Write simple sentences using finger spaces, capital letters and</a:t>
            </a:r>
          </a:p>
          <a:p>
            <a:pPr marL="109537" lvl="0" indent="0">
              <a:buClr>
                <a:srgbClr val="7030A0"/>
              </a:buClr>
              <a:buNone/>
            </a:pPr>
            <a:r>
              <a:rPr lang="en-US" sz="1800" dirty="0">
                <a:solidFill>
                  <a:srgbClr val="002060"/>
                </a:solidFill>
              </a:rPr>
              <a:t>    full stops.</a:t>
            </a:r>
          </a:p>
          <a:p>
            <a:pPr lvl="0">
              <a:buClr>
                <a:srgbClr val="7030A0"/>
              </a:buClr>
              <a:buFont typeface="Arial" panose="020B0604020202020204" pitchFamily="34" charset="0"/>
              <a:buChar char="•"/>
            </a:pPr>
            <a:r>
              <a:rPr lang="en-US" sz="1800" dirty="0">
                <a:solidFill>
                  <a:srgbClr val="002060"/>
                </a:solidFill>
              </a:rPr>
              <a:t>Re-read sentences to check for errors.</a:t>
            </a:r>
          </a:p>
          <a:p>
            <a:pPr lvl="0">
              <a:buClr>
                <a:srgbClr val="7030A0"/>
              </a:buClr>
              <a:buFont typeface="Arial" panose="020B0604020202020204" pitchFamily="34" charset="0"/>
              <a:buChar char="•"/>
            </a:pPr>
            <a:r>
              <a:rPr lang="en-US" sz="1800" dirty="0">
                <a:solidFill>
                  <a:srgbClr val="002060"/>
                </a:solidFill>
              </a:rPr>
              <a:t>Use capital letters for the pronoun I , days of the week, places and names.</a:t>
            </a:r>
          </a:p>
          <a:p>
            <a:pPr lvl="0">
              <a:buClr>
                <a:srgbClr val="7030A0"/>
              </a:buClr>
              <a:buFont typeface="Arial" panose="020B0604020202020204" pitchFamily="34" charset="0"/>
              <a:buChar char="•"/>
            </a:pPr>
            <a:r>
              <a:rPr lang="en-US" sz="1800" dirty="0">
                <a:solidFill>
                  <a:srgbClr val="002060"/>
                </a:solidFill>
              </a:rPr>
              <a:t>Sequence events and ideas in the correct order. </a:t>
            </a:r>
          </a:p>
          <a:p>
            <a:pPr lvl="0">
              <a:buClr>
                <a:srgbClr val="7030A0"/>
              </a:buClr>
              <a:buFont typeface="Arial" panose="020B0604020202020204" pitchFamily="34" charset="0"/>
              <a:buChar char="•"/>
            </a:pPr>
            <a:r>
              <a:rPr lang="en-US" sz="1800" dirty="0">
                <a:solidFill>
                  <a:srgbClr val="002060"/>
                </a:solidFill>
              </a:rPr>
              <a:t>Use simple phrases from their reading to open and close</a:t>
            </a:r>
          </a:p>
          <a:p>
            <a:pPr marL="109537" lvl="0" indent="0">
              <a:buClr>
                <a:srgbClr val="7030A0"/>
              </a:buClr>
              <a:buNone/>
            </a:pPr>
            <a:r>
              <a:rPr lang="en-US" sz="1800" dirty="0">
                <a:solidFill>
                  <a:srgbClr val="002060"/>
                </a:solidFill>
              </a:rPr>
              <a:t>    stories.</a:t>
            </a:r>
          </a:p>
          <a:p>
            <a:pPr lvl="0">
              <a:buClr>
                <a:srgbClr val="7030A0"/>
              </a:buClr>
              <a:buFont typeface="Arial" panose="020B0604020202020204" pitchFamily="34" charset="0"/>
              <a:buChar char="•"/>
            </a:pPr>
            <a:r>
              <a:rPr lang="en-US" sz="1800" dirty="0">
                <a:solidFill>
                  <a:srgbClr val="002060"/>
                </a:solidFill>
              </a:rPr>
              <a:t>To independently write simple stories, recounts, information texts and poems.</a:t>
            </a:r>
          </a:p>
          <a:p>
            <a:pPr lvl="0">
              <a:buClr>
                <a:srgbClr val="7030A0"/>
              </a:buClr>
              <a:buFont typeface="Arial" panose="020B0604020202020204" pitchFamily="34" charset="0"/>
              <a:buChar char="•"/>
            </a:pPr>
            <a:r>
              <a:rPr lang="en-US" sz="1800" dirty="0">
                <a:solidFill>
                  <a:srgbClr val="002060"/>
                </a:solidFill>
              </a:rPr>
              <a:t>To apply their phonics knowledge when attempting to spell unfamiliar words. </a:t>
            </a:r>
          </a:p>
          <a:p>
            <a:pPr lvl="0">
              <a:buClr>
                <a:srgbClr val="7030A0"/>
              </a:buClr>
              <a:buFont typeface="Arial" panose="020B0604020202020204" pitchFamily="34" charset="0"/>
              <a:buChar char="•"/>
            </a:pPr>
            <a:endParaRPr lang="en-US" sz="1800" dirty="0">
              <a:solidFill>
                <a:srgbClr val="002060"/>
              </a:solidFill>
            </a:endParaRPr>
          </a:p>
          <a:p>
            <a:pPr lvl="0">
              <a:buClr>
                <a:srgbClr val="7030A0"/>
              </a:buClr>
              <a:buFont typeface="Arial" panose="020B0604020202020204" pitchFamily="34" charset="0"/>
              <a:buChar char="•"/>
            </a:pPr>
            <a:endParaRPr lang="en-US" sz="1800" dirty="0">
              <a:solidFill>
                <a:srgbClr val="002060"/>
              </a:solidFill>
              <a:latin typeface="Calibri" panose="020F0502020204030204" pitchFamily="34" charset="0"/>
            </a:endParaRPr>
          </a:p>
          <a:p>
            <a:pPr marL="109537" lvl="0" indent="0">
              <a:buNone/>
            </a:pPr>
            <a:endParaRPr lang="en-GB" sz="2400" dirty="0"/>
          </a:p>
          <a:p>
            <a:pPr eaLnBrk="1" hangingPunct="1"/>
            <a:endParaRPr lang="en-GB" altLang="en-US" dirty="0"/>
          </a:p>
          <a:p>
            <a:pPr eaLnBrk="1" hangingPunct="1"/>
            <a:endParaRPr lang="en-US" altLang="en-US" dirty="0"/>
          </a:p>
        </p:txBody>
      </p:sp>
      <p:sp>
        <p:nvSpPr>
          <p:cNvPr id="3" name="Title 2"/>
          <p:cNvSpPr>
            <a:spLocks noGrp="1"/>
          </p:cNvSpPr>
          <p:nvPr>
            <p:ph type="title"/>
          </p:nvPr>
        </p:nvSpPr>
        <p:spPr/>
        <p:txBody>
          <a:bodyPr>
            <a:normAutofit fontScale="90000"/>
          </a:bodyPr>
          <a:lstStyle/>
          <a:p>
            <a:pPr algn="ctr" eaLnBrk="1" fontAlgn="auto" hangingPunct="1">
              <a:spcAft>
                <a:spcPts val="0"/>
              </a:spcAft>
              <a:defRPr/>
            </a:pPr>
            <a:r>
              <a:rPr lang="en-US" dirty="0"/>
              <a:t>Year Group Key Skills/Objectives</a:t>
            </a:r>
          </a:p>
        </p:txBody>
      </p:sp>
    </p:spTree>
    <p:extLst>
      <p:ext uri="{BB962C8B-B14F-4D97-AF65-F5344CB8AC3E}">
        <p14:creationId xmlns:p14="http://schemas.microsoft.com/office/powerpoint/2010/main" val="3280701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p:txBody>
          <a:bodyPr/>
          <a:lstStyle/>
          <a:p>
            <a:pPr marL="109537" indent="0">
              <a:buNone/>
            </a:pPr>
            <a:endParaRPr lang="en-US" sz="3200" dirty="0"/>
          </a:p>
          <a:p>
            <a:pPr lvl="0"/>
            <a:endParaRPr lang="en-GB" sz="2400" dirty="0"/>
          </a:p>
          <a:p>
            <a:pPr lvl="0"/>
            <a:endParaRPr lang="en-GB" sz="2400" dirty="0"/>
          </a:p>
          <a:p>
            <a:pPr eaLnBrk="1" hangingPunct="1">
              <a:buFont typeface="Wingdings 3" panose="05040102010807070707" pitchFamily="18" charset="2"/>
              <a:buNone/>
            </a:pPr>
            <a:endParaRPr lang="en-US" alt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5896" y="332656"/>
            <a:ext cx="5263265" cy="6344930"/>
          </a:xfrm>
          <a:prstGeom prst="rect">
            <a:avLst/>
          </a:prstGeom>
        </p:spPr>
      </p:pic>
      <p:sp>
        <p:nvSpPr>
          <p:cNvPr id="3" name="Title 2"/>
          <p:cNvSpPr>
            <a:spLocks noGrp="1"/>
          </p:cNvSpPr>
          <p:nvPr>
            <p:ph type="title"/>
          </p:nvPr>
        </p:nvSpPr>
        <p:spPr>
          <a:xfrm>
            <a:off x="323528" y="476672"/>
            <a:ext cx="8686800" cy="1143000"/>
          </a:xfrm>
        </p:spPr>
        <p:txBody>
          <a:bodyPr>
            <a:normAutofit fontScale="90000"/>
          </a:bodyPr>
          <a:lstStyle/>
          <a:p>
            <a:pPr eaLnBrk="1" fontAlgn="auto" hangingPunct="1">
              <a:spcAft>
                <a:spcPts val="0"/>
              </a:spcAft>
              <a:defRPr/>
            </a:pPr>
            <a:r>
              <a:rPr lang="en-US" sz="3200" dirty="0"/>
              <a:t>English writing</a:t>
            </a:r>
            <a:br>
              <a:rPr lang="en-US" sz="3200" dirty="0"/>
            </a:br>
            <a:r>
              <a:rPr lang="en-US" sz="3200" dirty="0"/>
              <a:t> example </a:t>
            </a:r>
            <a:br>
              <a:rPr lang="en-US" sz="3200" dirty="0"/>
            </a:br>
            <a:r>
              <a:rPr lang="en-US" sz="3200" dirty="0"/>
              <a:t>(Pre Key Stage)</a:t>
            </a:r>
            <a:endParaRPr lang="en-US" sz="3200" dirty="0">
              <a:solidFill>
                <a:srgbClr val="FF0000"/>
              </a:solidFill>
            </a:endParaRPr>
          </a:p>
        </p:txBody>
      </p:sp>
    </p:spTree>
    <p:extLst>
      <p:ext uri="{BB962C8B-B14F-4D97-AF65-F5344CB8AC3E}">
        <p14:creationId xmlns:p14="http://schemas.microsoft.com/office/powerpoint/2010/main" val="3089695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p:txBody>
          <a:bodyPr/>
          <a:lstStyle/>
          <a:p>
            <a:pPr marL="109537" indent="0">
              <a:buNone/>
            </a:pPr>
            <a:endParaRPr lang="en-US" sz="3200" dirty="0"/>
          </a:p>
          <a:p>
            <a:pPr lvl="0"/>
            <a:endParaRPr lang="en-GB" sz="2400" dirty="0"/>
          </a:p>
          <a:p>
            <a:pPr lvl="0"/>
            <a:endParaRPr lang="en-GB" sz="2400" dirty="0"/>
          </a:p>
          <a:p>
            <a:pPr eaLnBrk="1" hangingPunct="1">
              <a:buFont typeface="Wingdings 3" panose="05040102010807070707" pitchFamily="18" charset="2"/>
              <a:buNone/>
            </a:pPr>
            <a:endParaRPr lang="en-US" alt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15816" y="188640"/>
            <a:ext cx="5616624" cy="6486889"/>
          </a:xfrm>
          <a:prstGeom prst="rect">
            <a:avLst/>
          </a:prstGeom>
        </p:spPr>
      </p:pic>
      <p:sp>
        <p:nvSpPr>
          <p:cNvPr id="3" name="Title 2"/>
          <p:cNvSpPr>
            <a:spLocks noGrp="1"/>
          </p:cNvSpPr>
          <p:nvPr>
            <p:ph type="title"/>
          </p:nvPr>
        </p:nvSpPr>
        <p:spPr>
          <a:xfrm>
            <a:off x="367705" y="812709"/>
            <a:ext cx="2637606" cy="1143000"/>
          </a:xfrm>
        </p:spPr>
        <p:txBody>
          <a:bodyPr>
            <a:normAutofit fontScale="90000"/>
          </a:bodyPr>
          <a:lstStyle/>
          <a:p>
            <a:pPr eaLnBrk="1" fontAlgn="auto" hangingPunct="1">
              <a:spcAft>
                <a:spcPts val="0"/>
              </a:spcAft>
              <a:defRPr/>
            </a:pPr>
            <a:r>
              <a:rPr lang="en-US" sz="3600" dirty="0"/>
              <a:t>English </a:t>
            </a:r>
            <a:br>
              <a:rPr lang="en-US" sz="3600" dirty="0"/>
            </a:br>
            <a:r>
              <a:rPr lang="en-US" sz="3600" dirty="0"/>
              <a:t>writing </a:t>
            </a:r>
            <a:br>
              <a:rPr lang="en-US" sz="3600" dirty="0"/>
            </a:br>
            <a:r>
              <a:rPr lang="en-US" sz="3600" dirty="0"/>
              <a:t>example </a:t>
            </a:r>
            <a:br>
              <a:rPr lang="en-US" sz="3600" dirty="0"/>
            </a:br>
            <a:r>
              <a:rPr lang="en-US" sz="3600" dirty="0"/>
              <a:t>(WT)</a:t>
            </a:r>
            <a:endParaRPr lang="en-US" sz="3600" dirty="0">
              <a:solidFill>
                <a:srgbClr val="FF0000"/>
              </a:solidFill>
            </a:endParaRPr>
          </a:p>
        </p:txBody>
      </p:sp>
    </p:spTree>
    <p:extLst>
      <p:ext uri="{BB962C8B-B14F-4D97-AF65-F5344CB8AC3E}">
        <p14:creationId xmlns:p14="http://schemas.microsoft.com/office/powerpoint/2010/main" val="2889259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p:txBody>
          <a:bodyPr/>
          <a:lstStyle/>
          <a:p>
            <a:pPr marL="109537" indent="0">
              <a:buNone/>
            </a:pPr>
            <a:endParaRPr lang="en-US" sz="3200" dirty="0"/>
          </a:p>
          <a:p>
            <a:pPr lvl="0"/>
            <a:endParaRPr lang="en-GB" sz="2400" dirty="0"/>
          </a:p>
          <a:p>
            <a:pPr lvl="0"/>
            <a:endParaRPr lang="en-GB" sz="2400" dirty="0"/>
          </a:p>
          <a:p>
            <a:pPr eaLnBrk="1" hangingPunct="1">
              <a:buFont typeface="Wingdings 3" panose="05040102010807070707" pitchFamily="18" charset="2"/>
              <a:buNone/>
            </a:pPr>
            <a:endParaRPr lang="en-US" altLang="en-US" dirty="0"/>
          </a:p>
        </p:txBody>
      </p:sp>
      <p:sp>
        <p:nvSpPr>
          <p:cNvPr id="3" name="Title 2"/>
          <p:cNvSpPr>
            <a:spLocks noGrp="1"/>
          </p:cNvSpPr>
          <p:nvPr>
            <p:ph type="title"/>
          </p:nvPr>
        </p:nvSpPr>
        <p:spPr>
          <a:xfrm>
            <a:off x="457200" y="909638"/>
            <a:ext cx="8229600" cy="1143000"/>
          </a:xfrm>
        </p:spPr>
        <p:txBody>
          <a:bodyPr>
            <a:normAutofit fontScale="90000"/>
          </a:bodyPr>
          <a:lstStyle/>
          <a:p>
            <a:pPr eaLnBrk="1" fontAlgn="auto" hangingPunct="1">
              <a:spcAft>
                <a:spcPts val="0"/>
              </a:spcAft>
              <a:defRPr/>
            </a:pPr>
            <a:r>
              <a:rPr lang="en-US" sz="3600" dirty="0"/>
              <a:t>English </a:t>
            </a:r>
            <a:br>
              <a:rPr lang="en-US" sz="3600" dirty="0"/>
            </a:br>
            <a:r>
              <a:rPr lang="en-US" sz="3600" dirty="0"/>
              <a:t>writing </a:t>
            </a:r>
            <a:br>
              <a:rPr lang="en-US" sz="3600" dirty="0"/>
            </a:br>
            <a:r>
              <a:rPr lang="en-US" sz="3600" dirty="0"/>
              <a:t>example </a:t>
            </a:r>
            <a:br>
              <a:rPr lang="en-US" sz="3600" dirty="0"/>
            </a:br>
            <a:r>
              <a:rPr lang="en-US" sz="3600" dirty="0"/>
              <a:t>(WIN)</a:t>
            </a:r>
            <a:endParaRPr lang="en-US" sz="3600" dirty="0">
              <a:solidFill>
                <a:srgbClr val="FF0000"/>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646409" y="530056"/>
            <a:ext cx="6406245" cy="5723415"/>
          </a:xfrm>
          <a:prstGeom prst="rect">
            <a:avLst/>
          </a:prstGeom>
        </p:spPr>
      </p:pic>
    </p:spTree>
    <p:extLst>
      <p:ext uri="{BB962C8B-B14F-4D97-AF65-F5344CB8AC3E}">
        <p14:creationId xmlns:p14="http://schemas.microsoft.com/office/powerpoint/2010/main" val="36567378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p:txBody>
          <a:bodyPr/>
          <a:lstStyle/>
          <a:p>
            <a:pPr marL="109537" indent="0">
              <a:buNone/>
            </a:pPr>
            <a:endParaRPr lang="en-US" sz="3200" dirty="0"/>
          </a:p>
          <a:p>
            <a:pPr lvl="0"/>
            <a:endParaRPr lang="en-GB" sz="2400" dirty="0"/>
          </a:p>
          <a:p>
            <a:pPr lvl="0"/>
            <a:endParaRPr lang="en-GB" sz="2400" dirty="0"/>
          </a:p>
          <a:p>
            <a:pPr eaLnBrk="1" hangingPunct="1">
              <a:buFont typeface="Wingdings 3" panose="05040102010807070707" pitchFamily="18" charset="2"/>
              <a:buNone/>
            </a:pPr>
            <a:endParaRPr lang="en-US" alt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702531" y="407404"/>
            <a:ext cx="6331221" cy="6192691"/>
          </a:xfrm>
          <a:prstGeom prst="rect">
            <a:avLst/>
          </a:prstGeom>
          <a:noFill/>
          <a:ln>
            <a:noFill/>
          </a:ln>
        </p:spPr>
      </p:pic>
      <p:sp>
        <p:nvSpPr>
          <p:cNvPr id="3" name="Title 2"/>
          <p:cNvSpPr>
            <a:spLocks noGrp="1"/>
          </p:cNvSpPr>
          <p:nvPr>
            <p:ph type="title"/>
          </p:nvPr>
        </p:nvSpPr>
        <p:spPr>
          <a:xfrm>
            <a:off x="187656" y="476672"/>
            <a:ext cx="8229600" cy="1143000"/>
          </a:xfrm>
        </p:spPr>
        <p:txBody>
          <a:bodyPr>
            <a:normAutofit fontScale="90000"/>
          </a:bodyPr>
          <a:lstStyle/>
          <a:p>
            <a:pPr eaLnBrk="1" fontAlgn="auto" hangingPunct="1">
              <a:spcAft>
                <a:spcPts val="0"/>
              </a:spcAft>
              <a:defRPr/>
            </a:pPr>
            <a:r>
              <a:rPr lang="en-US" sz="3600" dirty="0"/>
              <a:t>English </a:t>
            </a:r>
            <a:br>
              <a:rPr lang="en-US" sz="3600" dirty="0"/>
            </a:br>
            <a:r>
              <a:rPr lang="en-US" sz="3600" dirty="0"/>
              <a:t>writing </a:t>
            </a:r>
            <a:br>
              <a:rPr lang="en-US" sz="3600" dirty="0"/>
            </a:br>
            <a:r>
              <a:rPr lang="en-US" sz="3600" dirty="0"/>
              <a:t>example (GD)</a:t>
            </a:r>
            <a:endParaRPr lang="en-US" sz="3600" dirty="0">
              <a:solidFill>
                <a:srgbClr val="FF0000"/>
              </a:solidFill>
            </a:endParaRPr>
          </a:p>
        </p:txBody>
      </p:sp>
    </p:spTree>
    <p:extLst>
      <p:ext uri="{BB962C8B-B14F-4D97-AF65-F5344CB8AC3E}">
        <p14:creationId xmlns:p14="http://schemas.microsoft.com/office/powerpoint/2010/main" val="40102364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276872"/>
            <a:ext cx="8244408" cy="5581516"/>
          </a:xfrm>
        </p:spPr>
        <p:txBody>
          <a:bodyPr/>
          <a:lstStyle/>
          <a:p>
            <a:pPr lvl="0"/>
            <a:endParaRPr lang="en-GB" sz="1000" dirty="0"/>
          </a:p>
          <a:p>
            <a:pPr lvl="0"/>
            <a:endParaRPr lang="en-GB" sz="1000" dirty="0"/>
          </a:p>
          <a:p>
            <a:pPr lvl="0"/>
            <a:endParaRPr lang="en-GB" sz="1000" dirty="0"/>
          </a:p>
          <a:p>
            <a:pPr lvl="0"/>
            <a:endParaRPr lang="en-GB" sz="1000" dirty="0"/>
          </a:p>
          <a:p>
            <a:pPr lvl="0"/>
            <a:endParaRPr lang="en-GB" sz="1000" dirty="0"/>
          </a:p>
          <a:p>
            <a:pPr lvl="0"/>
            <a:endParaRPr lang="en-GB" sz="1000" dirty="0"/>
          </a:p>
          <a:p>
            <a:pPr lvl="0"/>
            <a:endParaRPr lang="en-GB" sz="1000" dirty="0"/>
          </a:p>
          <a:p>
            <a:pPr lvl="0"/>
            <a:endParaRPr lang="en-GB" sz="1000" dirty="0"/>
          </a:p>
          <a:p>
            <a:pPr lvl="0"/>
            <a:r>
              <a:rPr lang="en-GB" sz="1000" dirty="0"/>
              <a:t>count to and across 100, forwards and backwards, beginning with 0 or 1, or from any given number</a:t>
            </a:r>
          </a:p>
          <a:p>
            <a:pPr lvl="0"/>
            <a:r>
              <a:rPr lang="en-GB" sz="1000" dirty="0"/>
              <a:t>count, read and write numbers to 100 in numerals; count in multiples of 2s, 5s and 10s</a:t>
            </a:r>
          </a:p>
          <a:p>
            <a:pPr lvl="0"/>
            <a:r>
              <a:rPr lang="en-GB" sz="1000" dirty="0"/>
              <a:t>given a number, identify 1 more and 1 less</a:t>
            </a:r>
          </a:p>
          <a:p>
            <a:pPr lvl="0"/>
            <a:r>
              <a:rPr lang="en-GB" sz="1000" dirty="0"/>
              <a:t>identify and represent numbers using objects and pictorial representations including the number line, and use the language of: equal to, more than, less than (fewer), most, least</a:t>
            </a:r>
          </a:p>
          <a:p>
            <a:pPr lvl="0"/>
            <a:r>
              <a:rPr lang="en-GB" sz="1000" dirty="0"/>
              <a:t>read and write numbers from 1 to 20 in numerals and words</a:t>
            </a:r>
          </a:p>
          <a:p>
            <a:pPr lvl="0"/>
            <a:r>
              <a:rPr lang="en-GB" sz="1000" dirty="0"/>
              <a:t>read, write and interpret mathematical statements involving addition (+), subtraction (−) and equals (=) signs</a:t>
            </a:r>
          </a:p>
          <a:p>
            <a:pPr lvl="0"/>
            <a:r>
              <a:rPr lang="en-GB" sz="1000" dirty="0"/>
              <a:t>represent and use number bonds and related subtraction facts within 20</a:t>
            </a:r>
          </a:p>
          <a:p>
            <a:pPr lvl="0"/>
            <a:r>
              <a:rPr lang="en-GB" sz="1000" dirty="0"/>
              <a:t>add and subtract one-digit and two-digit numbers to 20, including 0</a:t>
            </a:r>
          </a:p>
          <a:p>
            <a:pPr lvl="0"/>
            <a:r>
              <a:rPr lang="en-GB" sz="1000" dirty="0"/>
              <a:t>solve one-step problems that involve addition and subtraction, using concrete objects and pictorial representations, and missing number problems such as 7 = ? − 9</a:t>
            </a:r>
          </a:p>
          <a:p>
            <a:endParaRPr lang="en-GB" dirty="0"/>
          </a:p>
        </p:txBody>
      </p:sp>
      <p:sp>
        <p:nvSpPr>
          <p:cNvPr id="3" name="Title 2"/>
          <p:cNvSpPr>
            <a:spLocks noGrp="1"/>
          </p:cNvSpPr>
          <p:nvPr>
            <p:ph type="title"/>
          </p:nvPr>
        </p:nvSpPr>
        <p:spPr>
          <a:xfrm>
            <a:off x="467544" y="-89530"/>
            <a:ext cx="8229600" cy="1143000"/>
          </a:xfrm>
        </p:spPr>
        <p:txBody>
          <a:bodyPr>
            <a:normAutofit fontScale="90000"/>
          </a:bodyPr>
          <a:lstStyle/>
          <a:p>
            <a:pPr algn="ctr"/>
            <a:r>
              <a:rPr lang="en-US" dirty="0"/>
              <a:t>Year Group Key Skills/Objectives</a:t>
            </a:r>
            <a:endParaRPr lang="en-GB" dirty="0"/>
          </a:p>
        </p:txBody>
      </p:sp>
      <p:pic>
        <p:nvPicPr>
          <p:cNvPr id="5" name="Picture 4" descr="Screen Shot 2021-07-02 at 08.39.1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836712"/>
            <a:ext cx="6120680" cy="2994762"/>
          </a:xfrm>
          <a:prstGeom prst="rect">
            <a:avLst/>
          </a:prstGeom>
        </p:spPr>
      </p:pic>
    </p:spTree>
    <p:extLst>
      <p:ext uri="{BB962C8B-B14F-4D97-AF65-F5344CB8AC3E}">
        <p14:creationId xmlns:p14="http://schemas.microsoft.com/office/powerpoint/2010/main" val="3444152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GB" sz="1000" dirty="0"/>
              <a:t>solve one-step problems involving multiplication and division, by calculating the answer using concrete objects, pictorial representations and arrays with the support of the teacher</a:t>
            </a:r>
          </a:p>
          <a:p>
            <a:pPr lvl="0"/>
            <a:r>
              <a:rPr lang="en-GB" sz="1000" dirty="0"/>
              <a:t>recognise, find and name a half as 1 of 2 equal parts of an object, shape or quantity</a:t>
            </a:r>
          </a:p>
          <a:p>
            <a:pPr lvl="0"/>
            <a:r>
              <a:rPr lang="en-GB" sz="1000" dirty="0"/>
              <a:t>recognise, find and name a quarter as 1 of 4 equal parts of an object, shape or quantity</a:t>
            </a:r>
          </a:p>
          <a:p>
            <a:pPr lvl="0"/>
            <a:r>
              <a:rPr lang="en-GB" sz="1000" dirty="0"/>
              <a:t>compare, describe and solve practical problems for:</a:t>
            </a:r>
          </a:p>
          <a:p>
            <a:pPr lvl="1"/>
            <a:r>
              <a:rPr lang="en-GB" sz="1000" dirty="0"/>
              <a:t>lengths and heights [for example, long/short, longer/shorter, tall/short, double/half]</a:t>
            </a:r>
          </a:p>
          <a:p>
            <a:pPr lvl="1"/>
            <a:r>
              <a:rPr lang="en-GB" sz="1000" dirty="0"/>
              <a:t>mass/weight [for example, heavy/light, heavier than, lighter than]</a:t>
            </a:r>
          </a:p>
          <a:p>
            <a:pPr lvl="1"/>
            <a:r>
              <a:rPr lang="en-GB" sz="1000" dirty="0"/>
              <a:t>capacity and volume [for example, full/empty, more than, less than, half, half full, quarter]</a:t>
            </a:r>
          </a:p>
          <a:p>
            <a:pPr lvl="1"/>
            <a:r>
              <a:rPr lang="en-GB" sz="1000" dirty="0"/>
              <a:t>time [for example, quicker, slower, earlier, later]</a:t>
            </a:r>
          </a:p>
          <a:p>
            <a:pPr lvl="0"/>
            <a:r>
              <a:rPr lang="en-GB" sz="1000" dirty="0"/>
              <a:t>measure and begin to record the following:</a:t>
            </a:r>
          </a:p>
          <a:p>
            <a:pPr lvl="1"/>
            <a:r>
              <a:rPr lang="en-GB" sz="1000" dirty="0"/>
              <a:t>lengths and heights</a:t>
            </a:r>
          </a:p>
          <a:p>
            <a:pPr lvl="1"/>
            <a:r>
              <a:rPr lang="en-GB" sz="1000" dirty="0"/>
              <a:t>mass/weight</a:t>
            </a:r>
          </a:p>
          <a:p>
            <a:pPr lvl="1"/>
            <a:r>
              <a:rPr lang="en-GB" sz="1000" dirty="0"/>
              <a:t>capacity and volume</a:t>
            </a:r>
          </a:p>
          <a:p>
            <a:pPr lvl="1"/>
            <a:r>
              <a:rPr lang="en-GB" sz="1000" dirty="0"/>
              <a:t>time (hours, minutes, seconds)</a:t>
            </a:r>
          </a:p>
          <a:p>
            <a:pPr lvl="1"/>
            <a:r>
              <a:rPr lang="en-GB" sz="1000" dirty="0"/>
              <a:t>recognise and know the value of different denominations of coins and notes</a:t>
            </a:r>
          </a:p>
          <a:p>
            <a:pPr lvl="1"/>
            <a:r>
              <a:rPr lang="en-GB" sz="1000" dirty="0"/>
              <a:t>sequence events in chronological order using language [for example, before and after, next, first, today, yesterday, tomorrow, morning, afternoon and evening]</a:t>
            </a:r>
          </a:p>
          <a:p>
            <a:pPr lvl="0"/>
            <a:r>
              <a:rPr lang="en-GB" sz="1000" dirty="0"/>
              <a:t>recognise and use language relating to dates, including days of the week, weeks, months and years</a:t>
            </a:r>
          </a:p>
          <a:p>
            <a:pPr lvl="0"/>
            <a:r>
              <a:rPr lang="en-GB" sz="1000" dirty="0"/>
              <a:t>tell the time to the hour and half past the hour and draw the hands on a clock face to show these times</a:t>
            </a:r>
          </a:p>
          <a:p>
            <a:pPr lvl="0"/>
            <a:r>
              <a:rPr lang="en-GB" sz="1000" dirty="0"/>
              <a:t>recognise and name common 2-D and 3-D shapes, including:</a:t>
            </a:r>
          </a:p>
          <a:p>
            <a:pPr lvl="1"/>
            <a:r>
              <a:rPr lang="en-GB" sz="1000" dirty="0"/>
              <a:t>2-D shapes [for example, rectangles (including squares), circles and triangles]</a:t>
            </a:r>
          </a:p>
          <a:p>
            <a:pPr lvl="1"/>
            <a:r>
              <a:rPr lang="en-GB" sz="1000" dirty="0"/>
              <a:t>3-D shapes [for example, cuboids (including cubes), pyramids and spheres]</a:t>
            </a:r>
          </a:p>
          <a:p>
            <a:pPr lvl="0"/>
            <a:r>
              <a:rPr lang="en-GB" sz="1000" dirty="0"/>
              <a:t>describe position, direction and movement, including whole, half, quarter and three-quarter turns</a:t>
            </a:r>
          </a:p>
          <a:p>
            <a:endParaRPr lang="en-US" dirty="0"/>
          </a:p>
        </p:txBody>
      </p:sp>
      <p:sp>
        <p:nvSpPr>
          <p:cNvPr id="3" name="Title 2"/>
          <p:cNvSpPr>
            <a:spLocks noGrp="1"/>
          </p:cNvSpPr>
          <p:nvPr>
            <p:ph type="title"/>
          </p:nvPr>
        </p:nvSpPr>
        <p:spPr/>
        <p:txBody>
          <a:bodyPr>
            <a:normAutofit fontScale="90000"/>
          </a:bodyPr>
          <a:lstStyle/>
          <a:p>
            <a:r>
              <a:rPr lang="en-US" dirty="0"/>
              <a:t>Year Group Key Skills/Objectives</a:t>
            </a:r>
          </a:p>
        </p:txBody>
      </p:sp>
    </p:spTree>
    <p:extLst>
      <p:ext uri="{BB962C8B-B14F-4D97-AF65-F5344CB8AC3E}">
        <p14:creationId xmlns:p14="http://schemas.microsoft.com/office/powerpoint/2010/main" val="2012277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p:txBody>
          <a:bodyPr/>
          <a:lstStyle/>
          <a:p>
            <a:pPr lvl="0"/>
            <a:endParaRPr lang="en-GB" sz="2400" dirty="0"/>
          </a:p>
          <a:p>
            <a:pPr lvl="0"/>
            <a:endParaRPr lang="en-GB" sz="2400" dirty="0"/>
          </a:p>
          <a:p>
            <a:pPr eaLnBrk="1" hangingPunct="1">
              <a:buFont typeface="Wingdings 3" panose="05040102010807070707" pitchFamily="18" charset="2"/>
              <a:buNone/>
            </a:pPr>
            <a:endParaRPr lang="en-US" altLang="en-US" dirty="0"/>
          </a:p>
        </p:txBody>
      </p:sp>
      <p:sp>
        <p:nvSpPr>
          <p:cNvPr id="3" name="Title 2"/>
          <p:cNvSpPr>
            <a:spLocks noGrp="1"/>
          </p:cNvSpPr>
          <p:nvPr>
            <p:ph type="title"/>
          </p:nvPr>
        </p:nvSpPr>
        <p:spPr/>
        <p:txBody>
          <a:bodyPr/>
          <a:lstStyle/>
          <a:p>
            <a:pPr algn="ctr" eaLnBrk="1" fontAlgn="auto" hangingPunct="1">
              <a:spcAft>
                <a:spcPts val="0"/>
              </a:spcAft>
              <a:defRPr/>
            </a:pPr>
            <a:r>
              <a:rPr lang="en-US" dirty="0"/>
              <a:t>Curriculum Matrix</a:t>
            </a:r>
          </a:p>
        </p:txBody>
      </p:sp>
      <p:pic>
        <p:nvPicPr>
          <p:cNvPr id="4" name="Picture 3">
            <a:extLst>
              <a:ext uri="{FF2B5EF4-FFF2-40B4-BE49-F238E27FC236}">
                <a16:creationId xmlns:a16="http://schemas.microsoft.com/office/drawing/2014/main" id="{3FC02CC7-3321-49E2-A91D-D96D294361C6}"/>
              </a:ext>
            </a:extLst>
          </p:cNvPr>
          <p:cNvPicPr>
            <a:picLocks noChangeAspect="1"/>
          </p:cNvPicPr>
          <p:nvPr/>
        </p:nvPicPr>
        <p:blipFill>
          <a:blip r:embed="rId3"/>
          <a:stretch>
            <a:fillRect/>
          </a:stretch>
        </p:blipFill>
        <p:spPr>
          <a:xfrm>
            <a:off x="383974" y="1124744"/>
            <a:ext cx="8316416" cy="5544616"/>
          </a:xfrm>
          <a:prstGeom prst="rect">
            <a:avLst/>
          </a:prstGeom>
        </p:spPr>
      </p:pic>
    </p:spTree>
    <p:extLst>
      <p:ext uri="{BB962C8B-B14F-4D97-AF65-F5344CB8AC3E}">
        <p14:creationId xmlns:p14="http://schemas.microsoft.com/office/powerpoint/2010/main" val="32723406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07904" y="5589240"/>
            <a:ext cx="5320687" cy="1200329"/>
          </a:xfrm>
          <a:prstGeom prst="rect">
            <a:avLst/>
          </a:prstGeom>
          <a:noFill/>
        </p:spPr>
        <p:txBody>
          <a:bodyPr wrap="none" rtlCol="0">
            <a:spAutoFit/>
          </a:bodyPr>
          <a:lstStyle/>
          <a:p>
            <a:r>
              <a:rPr lang="en-GB" dirty="0">
                <a:solidFill>
                  <a:srgbClr val="FF0000"/>
                </a:solidFill>
                <a:latin typeface="+mn-lt"/>
              </a:rPr>
              <a:t>A copy of this Year 1 Curriculum Matrix can </a:t>
            </a:r>
          </a:p>
          <a:p>
            <a:r>
              <a:rPr lang="en-GB" dirty="0">
                <a:solidFill>
                  <a:srgbClr val="FF0000"/>
                </a:solidFill>
                <a:latin typeface="+mn-lt"/>
              </a:rPr>
              <a:t>also be found on the school website; this will </a:t>
            </a:r>
          </a:p>
          <a:p>
            <a:r>
              <a:rPr lang="en-GB" dirty="0">
                <a:solidFill>
                  <a:srgbClr val="FF0000"/>
                </a:solidFill>
                <a:latin typeface="+mn-lt"/>
              </a:rPr>
              <a:t>also include any updates and changes for </a:t>
            </a:r>
          </a:p>
          <a:p>
            <a:r>
              <a:rPr lang="en-GB" dirty="0">
                <a:solidFill>
                  <a:srgbClr val="FF0000"/>
                </a:solidFill>
                <a:latin typeface="+mn-lt"/>
              </a:rPr>
              <a:t>the upcoming year 2025-26.</a:t>
            </a:r>
          </a:p>
        </p:txBody>
      </p:sp>
      <p:pic>
        <p:nvPicPr>
          <p:cNvPr id="4" name="Picture 3">
            <a:extLst>
              <a:ext uri="{FF2B5EF4-FFF2-40B4-BE49-F238E27FC236}">
                <a16:creationId xmlns:a16="http://schemas.microsoft.com/office/drawing/2014/main" id="{EF94761D-631E-45F7-B5F5-FFA0FA348FCA}"/>
              </a:ext>
            </a:extLst>
          </p:cNvPr>
          <p:cNvPicPr>
            <a:picLocks noChangeAspect="1"/>
          </p:cNvPicPr>
          <p:nvPr/>
        </p:nvPicPr>
        <p:blipFill>
          <a:blip r:embed="rId2"/>
          <a:stretch>
            <a:fillRect/>
          </a:stretch>
        </p:blipFill>
        <p:spPr>
          <a:xfrm>
            <a:off x="432265" y="260648"/>
            <a:ext cx="8440836" cy="5112568"/>
          </a:xfrm>
          <a:prstGeom prst="rect">
            <a:avLst/>
          </a:prstGeom>
        </p:spPr>
      </p:pic>
    </p:spTree>
    <p:extLst>
      <p:ext uri="{BB962C8B-B14F-4D97-AF65-F5344CB8AC3E}">
        <p14:creationId xmlns:p14="http://schemas.microsoft.com/office/powerpoint/2010/main" val="17631633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1"/>
          <p:cNvSpPr>
            <a:spLocks noGrp="1"/>
          </p:cNvSpPr>
          <p:nvPr>
            <p:ph idx="1"/>
          </p:nvPr>
        </p:nvSpPr>
        <p:spPr>
          <a:xfrm>
            <a:off x="467544" y="1052736"/>
            <a:ext cx="8229600" cy="4608512"/>
          </a:xfrm>
        </p:spPr>
        <p:txBody>
          <a:bodyPr/>
          <a:lstStyle/>
          <a:p>
            <a:r>
              <a:rPr lang="en-US" sz="2000" dirty="0">
                <a:solidFill>
                  <a:srgbClr val="FF0000"/>
                </a:solidFill>
              </a:rPr>
              <a:t>Blackpool Zoo </a:t>
            </a:r>
          </a:p>
          <a:p>
            <a:endParaRPr lang="en-US" sz="2000" dirty="0">
              <a:solidFill>
                <a:srgbClr val="FF0000"/>
              </a:solidFill>
            </a:endParaRPr>
          </a:p>
          <a:p>
            <a:r>
              <a:rPr lang="en-US" sz="2000" dirty="0">
                <a:solidFill>
                  <a:srgbClr val="FF0000"/>
                </a:solidFill>
              </a:rPr>
              <a:t>Poetry performance (for parents)</a:t>
            </a:r>
          </a:p>
          <a:p>
            <a:r>
              <a:rPr lang="en-US" sz="2000" dirty="0">
                <a:solidFill>
                  <a:srgbClr val="FF0000"/>
                </a:solidFill>
              </a:rPr>
              <a:t>Key Stage 1 Sports Day (for parents)</a:t>
            </a:r>
          </a:p>
          <a:p>
            <a:r>
              <a:rPr lang="en-US" sz="2000" dirty="0">
                <a:solidFill>
                  <a:srgbClr val="FF0000"/>
                </a:solidFill>
              </a:rPr>
              <a:t>Arts Week presentation</a:t>
            </a:r>
          </a:p>
          <a:p>
            <a:endParaRPr lang="en-US" sz="2000" dirty="0">
              <a:solidFill>
                <a:srgbClr val="FF0000"/>
              </a:solidFill>
            </a:endParaRPr>
          </a:p>
          <a:p>
            <a:r>
              <a:rPr lang="en-US" sz="2000" dirty="0">
                <a:solidFill>
                  <a:srgbClr val="FF0000"/>
                </a:solidFill>
              </a:rPr>
              <a:t>Specialist sports coaching</a:t>
            </a:r>
          </a:p>
          <a:p>
            <a:r>
              <a:rPr lang="en-US" sz="2000" dirty="0">
                <a:solidFill>
                  <a:srgbClr val="FF0000"/>
                </a:solidFill>
              </a:rPr>
              <a:t>Afterschool club opportunities</a:t>
            </a:r>
          </a:p>
          <a:p>
            <a:r>
              <a:rPr lang="en-US" sz="2000" dirty="0">
                <a:solidFill>
                  <a:srgbClr val="FF0000"/>
                </a:solidFill>
              </a:rPr>
              <a:t>Key Stage 1 Sports competitions with South </a:t>
            </a:r>
            <a:r>
              <a:rPr lang="en-US" sz="2000" dirty="0" err="1">
                <a:solidFill>
                  <a:srgbClr val="FF0000"/>
                </a:solidFill>
              </a:rPr>
              <a:t>Ribble</a:t>
            </a:r>
            <a:r>
              <a:rPr lang="en-US" sz="2000" dirty="0">
                <a:solidFill>
                  <a:srgbClr val="FF0000"/>
                </a:solidFill>
              </a:rPr>
              <a:t> School Sport Partnership</a:t>
            </a:r>
          </a:p>
          <a:p>
            <a:endParaRPr lang="en-US" sz="2000" dirty="0">
              <a:solidFill>
                <a:srgbClr val="FF0000"/>
              </a:solidFill>
            </a:endParaRPr>
          </a:p>
          <a:p>
            <a:r>
              <a:rPr lang="en-US" sz="2000" dirty="0">
                <a:solidFill>
                  <a:srgbClr val="FF0000"/>
                </a:solidFill>
              </a:rPr>
              <a:t>Academic – intervention groups, (phonics, </a:t>
            </a:r>
            <a:r>
              <a:rPr lang="en-US" sz="2000" dirty="0" err="1">
                <a:solidFill>
                  <a:srgbClr val="FF0000"/>
                </a:solidFill>
              </a:rPr>
              <a:t>maths</a:t>
            </a:r>
            <a:r>
              <a:rPr lang="en-US" sz="2000" dirty="0">
                <a:solidFill>
                  <a:srgbClr val="FF0000"/>
                </a:solidFill>
              </a:rPr>
              <a:t> booster, </a:t>
            </a:r>
            <a:r>
              <a:rPr lang="en-US" sz="2000" dirty="0" err="1">
                <a:solidFill>
                  <a:srgbClr val="FF0000"/>
                </a:solidFill>
              </a:rPr>
              <a:t>Talkboost</a:t>
            </a:r>
            <a:r>
              <a:rPr lang="en-US" sz="2000" dirty="0">
                <a:solidFill>
                  <a:srgbClr val="FF0000"/>
                </a:solidFill>
              </a:rPr>
              <a:t>) Precision teaching and </a:t>
            </a:r>
            <a:r>
              <a:rPr lang="en-US" sz="2000" dirty="0" err="1">
                <a:solidFill>
                  <a:srgbClr val="FF0000"/>
                </a:solidFill>
              </a:rPr>
              <a:t>maths</a:t>
            </a:r>
            <a:r>
              <a:rPr lang="en-US" sz="2000" dirty="0">
                <a:solidFill>
                  <a:srgbClr val="FF0000"/>
                </a:solidFill>
              </a:rPr>
              <a:t> enhancements. </a:t>
            </a:r>
          </a:p>
          <a:p>
            <a:r>
              <a:rPr lang="en-US" sz="2000" dirty="0">
                <a:solidFill>
                  <a:srgbClr val="FF0000"/>
                </a:solidFill>
              </a:rPr>
              <a:t>Reading Buddies and streamed phonics intervention groups </a:t>
            </a:r>
          </a:p>
          <a:p>
            <a:endParaRPr lang="en-US" sz="2400" dirty="0">
              <a:solidFill>
                <a:srgbClr val="FF0000"/>
              </a:solidFill>
            </a:endParaRPr>
          </a:p>
          <a:p>
            <a:endParaRPr lang="en-GB" sz="2400" dirty="0"/>
          </a:p>
          <a:p>
            <a:pPr lvl="0"/>
            <a:endParaRPr lang="en-GB" sz="2400" dirty="0"/>
          </a:p>
          <a:p>
            <a:pPr lvl="0"/>
            <a:endParaRPr lang="en-GB" sz="2400" dirty="0"/>
          </a:p>
          <a:p>
            <a:pPr eaLnBrk="1" hangingPunct="1"/>
            <a:endParaRPr lang="en-GB" altLang="en-US" dirty="0"/>
          </a:p>
        </p:txBody>
      </p:sp>
      <p:sp>
        <p:nvSpPr>
          <p:cNvPr id="3" name="Title 2"/>
          <p:cNvSpPr>
            <a:spLocks noGrp="1"/>
          </p:cNvSpPr>
          <p:nvPr>
            <p:ph type="title"/>
          </p:nvPr>
        </p:nvSpPr>
        <p:spPr>
          <a:xfrm>
            <a:off x="228600" y="0"/>
            <a:ext cx="8686800" cy="1143000"/>
          </a:xfrm>
        </p:spPr>
        <p:txBody>
          <a:bodyPr>
            <a:normAutofit fontScale="90000"/>
          </a:bodyPr>
          <a:lstStyle/>
          <a:p>
            <a:pPr algn="ctr" eaLnBrk="1" fontAlgn="auto" hangingPunct="1">
              <a:spcAft>
                <a:spcPts val="0"/>
              </a:spcAft>
              <a:defRPr/>
            </a:pPr>
            <a:r>
              <a:rPr lang="en-US" dirty="0"/>
              <a:t>Trips and Curriculum Enhancements </a:t>
            </a:r>
          </a:p>
        </p:txBody>
      </p:sp>
    </p:spTree>
    <p:extLst>
      <p:ext uri="{BB962C8B-B14F-4D97-AF65-F5344CB8AC3E}">
        <p14:creationId xmlns:p14="http://schemas.microsoft.com/office/powerpoint/2010/main" val="21830362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1"/>
          <p:cNvSpPr>
            <a:spLocks noGrp="1"/>
          </p:cNvSpPr>
          <p:nvPr>
            <p:ph idx="1"/>
          </p:nvPr>
        </p:nvSpPr>
        <p:spPr>
          <a:xfrm>
            <a:off x="457200" y="1340768"/>
            <a:ext cx="8229600" cy="4525962"/>
          </a:xfrm>
        </p:spPr>
        <p:txBody>
          <a:bodyPr/>
          <a:lstStyle/>
          <a:p>
            <a:pPr eaLnBrk="1" hangingPunct="1">
              <a:buNone/>
            </a:pPr>
            <a:r>
              <a:rPr lang="en-GB" altLang="en-US" sz="1800" dirty="0">
                <a:solidFill>
                  <a:srgbClr val="FF0000"/>
                </a:solidFill>
              </a:rPr>
              <a:t>We sincerely hope that this presentation has covered most aspects of </a:t>
            </a:r>
          </a:p>
          <a:p>
            <a:pPr eaLnBrk="1" hangingPunct="1">
              <a:buNone/>
            </a:pPr>
            <a:r>
              <a:rPr lang="en-GB" altLang="en-US" sz="1800" dirty="0">
                <a:solidFill>
                  <a:srgbClr val="FF0000"/>
                </a:solidFill>
              </a:rPr>
              <a:t>Year 1, if however you do have any questions ahead of next year,</a:t>
            </a:r>
          </a:p>
          <a:p>
            <a:pPr eaLnBrk="1" hangingPunct="1">
              <a:buNone/>
            </a:pPr>
            <a:r>
              <a:rPr lang="en-GB" altLang="en-US" sz="1800" dirty="0">
                <a:solidFill>
                  <a:srgbClr val="FF0000"/>
                </a:solidFill>
              </a:rPr>
              <a:t>please do not hesitate to send an email to: </a:t>
            </a:r>
          </a:p>
          <a:p>
            <a:pPr eaLnBrk="1" hangingPunct="1">
              <a:buNone/>
            </a:pPr>
            <a:endParaRPr lang="en-GB" altLang="en-US" sz="1800" dirty="0">
              <a:solidFill>
                <a:srgbClr val="FF0000"/>
              </a:solidFill>
            </a:endParaRPr>
          </a:p>
          <a:p>
            <a:pPr eaLnBrk="1" hangingPunct="1">
              <a:buNone/>
            </a:pPr>
            <a:r>
              <a:rPr lang="en-GB" altLang="en-US" sz="1800" dirty="0">
                <a:solidFill>
                  <a:srgbClr val="FF0000"/>
                </a:solidFill>
              </a:rPr>
              <a:t>year1@lostockhallcps.co.uk</a:t>
            </a:r>
          </a:p>
          <a:p>
            <a:pPr marL="109537" indent="0">
              <a:buNone/>
            </a:pPr>
            <a:endParaRPr lang="en-GB" altLang="en-US" sz="1800" dirty="0">
              <a:solidFill>
                <a:srgbClr val="FF0000"/>
              </a:solidFill>
            </a:endParaRPr>
          </a:p>
          <a:p>
            <a:pPr marL="109537" indent="0">
              <a:buNone/>
            </a:pPr>
            <a:r>
              <a:rPr lang="en-GB" altLang="en-US" sz="1800" dirty="0">
                <a:solidFill>
                  <a:srgbClr val="FF0000"/>
                </a:solidFill>
              </a:rPr>
              <a:t>Should you ever require a formal meeting with your class teacher, speak with them directly (either before school or at home time) and we can arrange a specific date or time to meet. </a:t>
            </a:r>
          </a:p>
          <a:p>
            <a:pPr eaLnBrk="1" hangingPunct="1">
              <a:buNone/>
            </a:pPr>
            <a:endParaRPr lang="en-GB" altLang="en-US" sz="1800" dirty="0">
              <a:solidFill>
                <a:srgbClr val="FF0000"/>
              </a:solidFill>
            </a:endParaRPr>
          </a:p>
          <a:p>
            <a:pPr eaLnBrk="1" hangingPunct="1">
              <a:buFont typeface="Wingdings 3" panose="05040102010807070707" pitchFamily="18" charset="2"/>
              <a:buNone/>
            </a:pPr>
            <a:r>
              <a:rPr lang="en-GB" altLang="en-US" dirty="0"/>
              <a:t>As a Year 1 staff, we are very much looking</a:t>
            </a:r>
          </a:p>
          <a:p>
            <a:pPr eaLnBrk="1" hangingPunct="1">
              <a:buFont typeface="Wingdings 3" panose="05040102010807070707" pitchFamily="18" charset="2"/>
              <a:buNone/>
            </a:pPr>
            <a:r>
              <a:rPr lang="en-GB" altLang="en-US" dirty="0"/>
              <a:t>forward to seeing all of you in September and</a:t>
            </a:r>
          </a:p>
          <a:p>
            <a:pPr eaLnBrk="1" hangingPunct="1">
              <a:buFont typeface="Wingdings 3" panose="05040102010807070707" pitchFamily="18" charset="2"/>
              <a:buNone/>
            </a:pPr>
            <a:r>
              <a:rPr lang="en-GB" altLang="en-US" dirty="0"/>
              <a:t>embarking on an exciting new school year!</a:t>
            </a:r>
          </a:p>
          <a:p>
            <a:pPr eaLnBrk="1" hangingPunct="1">
              <a:buFont typeface="Wingdings 3" panose="05040102010807070707" pitchFamily="18" charset="2"/>
              <a:buNone/>
            </a:pPr>
            <a:endParaRPr lang="en-GB" altLang="en-US" dirty="0"/>
          </a:p>
        </p:txBody>
      </p:sp>
      <p:sp>
        <p:nvSpPr>
          <p:cNvPr id="3" name="Title 2"/>
          <p:cNvSpPr>
            <a:spLocks noGrp="1"/>
          </p:cNvSpPr>
          <p:nvPr>
            <p:ph type="title"/>
          </p:nvPr>
        </p:nvSpPr>
        <p:spPr/>
        <p:txBody>
          <a:bodyPr/>
          <a:lstStyle/>
          <a:p>
            <a:pPr algn="ctr" eaLnBrk="1" fontAlgn="auto" hangingPunct="1">
              <a:spcAft>
                <a:spcPts val="0"/>
              </a:spcAft>
              <a:defRPr/>
            </a:pPr>
            <a:r>
              <a:rPr lang="en-GB" dirty="0"/>
              <a:t>Questions</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ustom 7">
      <a:dk1>
        <a:srgbClr val="002060"/>
      </a:dk1>
      <a:lt1>
        <a:srgbClr val="E3D0F1"/>
      </a:lt1>
      <a:dk2>
        <a:srgbClr val="464646"/>
      </a:dk2>
      <a:lt2>
        <a:srgbClr val="DEF5FA"/>
      </a:lt2>
      <a:accent1>
        <a:srgbClr val="7030A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7">
    <a:dk1>
      <a:srgbClr val="002060"/>
    </a:dk1>
    <a:lt1>
      <a:srgbClr val="E3D0F1"/>
    </a:lt1>
    <a:dk2>
      <a:srgbClr val="464646"/>
    </a:dk2>
    <a:lt2>
      <a:srgbClr val="DEF5FA"/>
    </a:lt2>
    <a:accent1>
      <a:srgbClr val="7030A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ustom 7">
    <a:dk1>
      <a:srgbClr val="002060"/>
    </a:dk1>
    <a:lt1>
      <a:srgbClr val="E3D0F1"/>
    </a:lt1>
    <a:dk2>
      <a:srgbClr val="464646"/>
    </a:dk2>
    <a:lt2>
      <a:srgbClr val="DEF5FA"/>
    </a:lt2>
    <a:accent1>
      <a:srgbClr val="7030A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ustom 7">
    <a:dk1>
      <a:srgbClr val="002060"/>
    </a:dk1>
    <a:lt1>
      <a:srgbClr val="E3D0F1"/>
    </a:lt1>
    <a:dk2>
      <a:srgbClr val="464646"/>
    </a:dk2>
    <a:lt2>
      <a:srgbClr val="DEF5FA"/>
    </a:lt2>
    <a:accent1>
      <a:srgbClr val="7030A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ustom 7">
    <a:dk1>
      <a:srgbClr val="002060"/>
    </a:dk1>
    <a:lt1>
      <a:srgbClr val="E3D0F1"/>
    </a:lt1>
    <a:dk2>
      <a:srgbClr val="464646"/>
    </a:dk2>
    <a:lt2>
      <a:srgbClr val="DEF5FA"/>
    </a:lt2>
    <a:accent1>
      <a:srgbClr val="7030A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864</TotalTime>
  <Words>1670</Words>
  <Application>Microsoft Office PowerPoint</Application>
  <PresentationFormat>On-screen Show (4:3)</PresentationFormat>
  <Paragraphs>196</Paragraphs>
  <Slides>21</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Lucida Sans Unicode</vt:lpstr>
      <vt:lpstr>Times New Roman</vt:lpstr>
      <vt:lpstr>Verdana</vt:lpstr>
      <vt:lpstr>Wingdings 2</vt:lpstr>
      <vt:lpstr>Wingdings 3</vt:lpstr>
      <vt:lpstr>Concourse</vt:lpstr>
      <vt:lpstr>Meet the Teacher Year 1  1J &amp; 1M</vt:lpstr>
      <vt:lpstr>Year 1 Staff</vt:lpstr>
      <vt:lpstr>Year 1 Classrooms </vt:lpstr>
      <vt:lpstr>PowerPoint Presentation</vt:lpstr>
      <vt:lpstr>PowerPoint Presentation</vt:lpstr>
      <vt:lpstr>PowerPoint Presentation</vt:lpstr>
      <vt:lpstr>Timetable</vt:lpstr>
      <vt:lpstr> Daily routines </vt:lpstr>
      <vt:lpstr>Year Group information</vt:lpstr>
      <vt:lpstr>Key Stage Targets</vt:lpstr>
      <vt:lpstr>Year Group Key Skills/Objectives</vt:lpstr>
      <vt:lpstr>English writing  example  (Pre Key Stage)</vt:lpstr>
      <vt:lpstr>English  writing  example  (WT)</vt:lpstr>
      <vt:lpstr>English  writing  example  (WIN)</vt:lpstr>
      <vt:lpstr>English  writing  example (GD)</vt:lpstr>
      <vt:lpstr>Year Group Key Skills/Objectives</vt:lpstr>
      <vt:lpstr>Year Group Key Skills/Objectives</vt:lpstr>
      <vt:lpstr>Curriculum Matrix</vt:lpstr>
      <vt:lpstr>PowerPoint Presentation</vt:lpstr>
      <vt:lpstr>Trips and Curriculum Enhancements </vt:lpstr>
      <vt:lpstr>Questions</vt:lpstr>
    </vt:vector>
  </TitlesOfParts>
  <Company>Westfield Centre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Lostock Hall Teaching School</dc:title>
  <dc:creator>dephead</dc:creator>
  <cp:lastModifiedBy>Anthony Monckton</cp:lastModifiedBy>
  <cp:revision>81</cp:revision>
  <dcterms:created xsi:type="dcterms:W3CDTF">2015-01-22T10:44:33Z</dcterms:created>
  <dcterms:modified xsi:type="dcterms:W3CDTF">2025-07-16T16:34:15Z</dcterms:modified>
</cp:coreProperties>
</file>