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5"/>
  </p:notesMasterIdLst>
  <p:handoutMasterIdLst>
    <p:handoutMasterId r:id="rId36"/>
  </p:handoutMasterIdLst>
  <p:sldIdLst>
    <p:sldId id="305" r:id="rId2"/>
    <p:sldId id="258" r:id="rId3"/>
    <p:sldId id="368" r:id="rId4"/>
    <p:sldId id="362" r:id="rId5"/>
    <p:sldId id="294" r:id="rId6"/>
    <p:sldId id="289" r:id="rId7"/>
    <p:sldId id="295" r:id="rId8"/>
    <p:sldId id="344" r:id="rId9"/>
    <p:sldId id="342" r:id="rId10"/>
    <p:sldId id="343" r:id="rId11"/>
    <p:sldId id="316" r:id="rId12"/>
    <p:sldId id="363" r:id="rId13"/>
    <p:sldId id="364" r:id="rId14"/>
    <p:sldId id="365" r:id="rId15"/>
    <p:sldId id="366" r:id="rId16"/>
    <p:sldId id="290" r:id="rId17"/>
    <p:sldId id="317" r:id="rId18"/>
    <p:sldId id="351" r:id="rId19"/>
    <p:sldId id="352" r:id="rId20"/>
    <p:sldId id="353" r:id="rId21"/>
    <p:sldId id="354" r:id="rId22"/>
    <p:sldId id="355" r:id="rId23"/>
    <p:sldId id="334" r:id="rId24"/>
    <p:sldId id="291" r:id="rId25"/>
    <p:sldId id="318" r:id="rId26"/>
    <p:sldId id="356" r:id="rId27"/>
    <p:sldId id="357" r:id="rId28"/>
    <p:sldId id="360" r:id="rId29"/>
    <p:sldId id="361" r:id="rId30"/>
    <p:sldId id="341" r:id="rId31"/>
    <p:sldId id="359" r:id="rId32"/>
    <p:sldId id="369" r:id="rId33"/>
    <p:sldId id="267" r:id="rId34"/>
  </p:sldIdLst>
  <p:sldSz cx="9144000" cy="6858000" type="screen4x3"/>
  <p:notesSz cx="6858000" cy="9144000"/>
  <p:embeddedFontLst>
    <p:embeddedFont>
      <p:font typeface="Sassoon Infant Rg" panose="02000503030000020003" charset="0"/>
      <p:regular r:id="rId37"/>
      <p:bold r:id="rId38"/>
    </p:embeddedFont>
    <p:embeddedFont>
      <p:font typeface="Tuffy-TTF" panose="020B0603060100000000" charset="0"/>
      <p:regular r:id="rId39"/>
      <p:bold r:id="rId40"/>
      <p:italic r:id="rId41"/>
      <p:boldItalic r:id="rId42"/>
    </p:embeddedFont>
    <p:embeddedFont>
      <p:font typeface="Twinkl" panose="020B0604020202020204" charset="0"/>
      <p:regular r:id="rId43"/>
      <p:bold r:id="rId44"/>
    </p:embeddedFont>
    <p:embeddedFont>
      <p:font typeface="Twinkl SemiBold" charset="0"/>
      <p:bold r:id="rId4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C93"/>
    <a:srgbClr val="47B1E5"/>
    <a:srgbClr val="FDD182"/>
    <a:srgbClr val="7868AC"/>
    <a:srgbClr val="4A3682"/>
    <a:srgbClr val="9D9CCD"/>
    <a:srgbClr val="643C90"/>
    <a:srgbClr val="CFB6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3513" autoAdjust="0"/>
  </p:normalViewPr>
  <p:slideViewPr>
    <p:cSldViewPr>
      <p:cViewPr varScale="1">
        <p:scale>
          <a:sx n="77" d="100"/>
          <a:sy n="77" d="100"/>
        </p:scale>
        <p:origin x="1416"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35E7D9BC-F67D-4359-9D58-2BBDA8CCA129}" type="datetimeFigureOut">
              <a:rPr lang="en-GB"/>
              <a:pPr>
                <a:defRPr/>
              </a:pPr>
              <a:t>03/11/2025</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4D18604E-2616-42C5-BE00-2BFFBF25E836}" type="slidenum">
              <a:rPr lang="en-GB"/>
              <a:pPr>
                <a:defRPr/>
              </a:pPr>
              <a:t>‹#›</a:t>
            </a:fld>
            <a:endParaRPr lang="en-GB" dirty="0"/>
          </a:p>
        </p:txBody>
      </p:sp>
    </p:spTree>
    <p:extLst>
      <p:ext uri="{BB962C8B-B14F-4D97-AF65-F5344CB8AC3E}">
        <p14:creationId xmlns:p14="http://schemas.microsoft.com/office/powerpoint/2010/main" val="30139528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BE20B635-DB28-47A7-82C3-3F6BA7C6000D}" type="datetimeFigureOut">
              <a:rPr lang="en-GB"/>
              <a:pPr>
                <a:defRPr/>
              </a:pPr>
              <a:t>03/11/2025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EBC4D9FC-DA8D-4D3E-BD92-C4747EB7238A}" type="slidenum">
              <a:rPr lang="en-GB"/>
              <a:pPr>
                <a:defRPr/>
              </a:pPr>
              <a:t>‹#›</a:t>
            </a:fld>
            <a:endParaRPr lang="en-GB" dirty="0"/>
          </a:p>
        </p:txBody>
      </p:sp>
    </p:spTree>
    <p:extLst>
      <p:ext uri="{BB962C8B-B14F-4D97-AF65-F5344CB8AC3E}">
        <p14:creationId xmlns:p14="http://schemas.microsoft.com/office/powerpoint/2010/main" val="41583448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E1DED1B9-6A05-4615-8C95-97DF4345CE13}" type="slidenum">
              <a:rPr lang="en-GB" altLang="en-US" smtClean="0">
                <a:latin typeface="Tuffy-TTF" panose="020B0603060100000000" pitchFamily="34" charset="0"/>
              </a:rPr>
              <a:pPr fontAlgn="base">
                <a:spcBef>
                  <a:spcPct val="0"/>
                </a:spcBef>
                <a:spcAft>
                  <a:spcPct val="0"/>
                </a:spcAft>
              </a:pPr>
              <a:t>7</a:t>
            </a:fld>
            <a:endParaRPr lang="en-GB" altLang="en-US">
              <a:latin typeface="Tuffy-TTF" panose="020B0603060100000000" pitchFamily="34" charset="0"/>
            </a:endParaRPr>
          </a:p>
        </p:txBody>
      </p:sp>
    </p:spTree>
    <p:extLst>
      <p:ext uri="{BB962C8B-B14F-4D97-AF65-F5344CB8AC3E}">
        <p14:creationId xmlns:p14="http://schemas.microsoft.com/office/powerpoint/2010/main" val="657497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6B8DD568-6DDC-43D3-AB55-232D941EA65C}" type="slidenum">
              <a:rPr lang="en-GB" altLang="en-US" smtClean="0">
                <a:latin typeface="Tuffy-TTF" panose="020B0603060100000000" pitchFamily="34" charset="0"/>
              </a:rPr>
              <a:pPr fontAlgn="base">
                <a:spcBef>
                  <a:spcPct val="0"/>
                </a:spcBef>
                <a:spcAft>
                  <a:spcPct val="0"/>
                </a:spcAft>
              </a:pPr>
              <a:t>8</a:t>
            </a:fld>
            <a:endParaRPr lang="en-GB" altLang="en-US">
              <a:latin typeface="Tuffy-TTF" panose="020B0603060100000000" pitchFamily="34" charset="0"/>
            </a:endParaRPr>
          </a:p>
        </p:txBody>
      </p:sp>
    </p:spTree>
    <p:extLst>
      <p:ext uri="{BB962C8B-B14F-4D97-AF65-F5344CB8AC3E}">
        <p14:creationId xmlns:p14="http://schemas.microsoft.com/office/powerpoint/2010/main" val="2460209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D706670F-5EF9-470C-8A8D-1280B7A5600F}" type="slidenum">
              <a:rPr lang="en-GB" altLang="en-US" smtClean="0">
                <a:latin typeface="Tuffy-TTF" panose="020B0603060100000000" pitchFamily="34" charset="0"/>
              </a:rPr>
              <a:pPr fontAlgn="base">
                <a:spcBef>
                  <a:spcPct val="0"/>
                </a:spcBef>
                <a:spcAft>
                  <a:spcPct val="0"/>
                </a:spcAft>
              </a:pPr>
              <a:t>9</a:t>
            </a:fld>
            <a:endParaRPr lang="en-GB" altLang="en-US">
              <a:latin typeface="Tuffy-TTF" panose="020B0603060100000000" pitchFamily="34" charset="0"/>
            </a:endParaRPr>
          </a:p>
        </p:txBody>
      </p:sp>
    </p:spTree>
    <p:extLst>
      <p:ext uri="{BB962C8B-B14F-4D97-AF65-F5344CB8AC3E}">
        <p14:creationId xmlns:p14="http://schemas.microsoft.com/office/powerpoint/2010/main" val="174312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49CCEA19-5ABB-4265-A2B0-543C78E58A63}" type="slidenum">
              <a:rPr lang="en-GB" altLang="en-US" smtClean="0">
                <a:latin typeface="Tuffy-TTF" panose="020B0603060100000000" pitchFamily="34" charset="0"/>
              </a:rPr>
              <a:pPr fontAlgn="base">
                <a:spcBef>
                  <a:spcPct val="0"/>
                </a:spcBef>
                <a:spcAft>
                  <a:spcPct val="0"/>
                </a:spcAft>
              </a:pPr>
              <a:t>10</a:t>
            </a:fld>
            <a:endParaRPr lang="en-GB" altLang="en-US">
              <a:latin typeface="Tuffy-TTF" panose="020B0603060100000000" pitchFamily="34" charset="0"/>
            </a:endParaRPr>
          </a:p>
        </p:txBody>
      </p:sp>
    </p:spTree>
    <p:extLst>
      <p:ext uri="{BB962C8B-B14F-4D97-AF65-F5344CB8AC3E}">
        <p14:creationId xmlns:p14="http://schemas.microsoft.com/office/powerpoint/2010/main" val="21976642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4BA2CFE5-4707-4A39-ADBF-873EE9E3C8A3}" type="slidenum">
              <a:rPr lang="en-GB" altLang="en-US" smtClean="0">
                <a:latin typeface="Tuffy-TTF" panose="020B0603060100000000" pitchFamily="34" charset="0"/>
              </a:rPr>
              <a:pPr fontAlgn="base">
                <a:spcBef>
                  <a:spcPct val="0"/>
                </a:spcBef>
                <a:spcAft>
                  <a:spcPct val="0"/>
                </a:spcAft>
              </a:pPr>
              <a:t>11</a:t>
            </a:fld>
            <a:endParaRPr lang="en-GB" altLang="en-US">
              <a:latin typeface="Tuffy-TTF" panose="020B0603060100000000" pitchFamily="34" charset="0"/>
            </a:endParaRPr>
          </a:p>
        </p:txBody>
      </p:sp>
    </p:spTree>
    <p:extLst>
      <p:ext uri="{BB962C8B-B14F-4D97-AF65-F5344CB8AC3E}">
        <p14:creationId xmlns:p14="http://schemas.microsoft.com/office/powerpoint/2010/main" val="3739221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1D5CE7F0-9B26-4F91-8773-0A75DB03B798}" type="slidenum">
              <a:rPr lang="en-GB" altLang="en-US" smtClean="0">
                <a:latin typeface="Tuffy-TTF" panose="020B0603060100000000" pitchFamily="34" charset="0"/>
              </a:rPr>
              <a:pPr fontAlgn="base">
                <a:spcBef>
                  <a:spcPct val="0"/>
                </a:spcBef>
                <a:spcAft>
                  <a:spcPct val="0"/>
                </a:spcAft>
              </a:pPr>
              <a:t>12</a:t>
            </a:fld>
            <a:endParaRPr lang="en-GB" altLang="en-US">
              <a:latin typeface="Tuffy-TTF" panose="020B0603060100000000" pitchFamily="34" charset="0"/>
            </a:endParaRPr>
          </a:p>
        </p:txBody>
      </p:sp>
    </p:spTree>
    <p:extLst>
      <p:ext uri="{BB962C8B-B14F-4D97-AF65-F5344CB8AC3E}">
        <p14:creationId xmlns:p14="http://schemas.microsoft.com/office/powerpoint/2010/main" val="840339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C31CEAB3-BDF1-4184-AC22-E0D432459E5F}" type="slidenum">
              <a:rPr lang="en-GB" altLang="en-US" smtClean="0">
                <a:latin typeface="Tuffy-TTF" panose="020B0603060100000000" pitchFamily="34" charset="0"/>
              </a:rPr>
              <a:pPr fontAlgn="base">
                <a:spcBef>
                  <a:spcPct val="0"/>
                </a:spcBef>
                <a:spcAft>
                  <a:spcPct val="0"/>
                </a:spcAft>
              </a:pPr>
              <a:t>13</a:t>
            </a:fld>
            <a:endParaRPr lang="en-GB" altLang="en-US">
              <a:latin typeface="Tuffy-TTF" panose="020B0603060100000000" pitchFamily="34" charset="0"/>
            </a:endParaRPr>
          </a:p>
        </p:txBody>
      </p:sp>
    </p:spTree>
    <p:extLst>
      <p:ext uri="{BB962C8B-B14F-4D97-AF65-F5344CB8AC3E}">
        <p14:creationId xmlns:p14="http://schemas.microsoft.com/office/powerpoint/2010/main" val="963171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6C8F828A-E34A-41D4-90AD-F69ADAD6A9A7}" type="slidenum">
              <a:rPr lang="en-GB" altLang="en-US" smtClean="0">
                <a:latin typeface="Tuffy-TTF" panose="020B0603060100000000" pitchFamily="34" charset="0"/>
              </a:rPr>
              <a:pPr fontAlgn="base">
                <a:spcBef>
                  <a:spcPct val="0"/>
                </a:spcBef>
                <a:spcAft>
                  <a:spcPct val="0"/>
                </a:spcAft>
              </a:pPr>
              <a:t>14</a:t>
            </a:fld>
            <a:endParaRPr lang="en-GB" altLang="en-US">
              <a:latin typeface="Tuffy-TTF" panose="020B0603060100000000" pitchFamily="34" charset="0"/>
            </a:endParaRPr>
          </a:p>
        </p:txBody>
      </p:sp>
    </p:spTree>
    <p:extLst>
      <p:ext uri="{BB962C8B-B14F-4D97-AF65-F5344CB8AC3E}">
        <p14:creationId xmlns:p14="http://schemas.microsoft.com/office/powerpoint/2010/main" val="4237240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EE307445-9B11-459E-81FA-83798E549877}" type="slidenum">
              <a:rPr lang="en-GB" altLang="en-US" smtClean="0">
                <a:latin typeface="Tuffy-TTF" panose="020B0603060100000000" pitchFamily="34" charset="0"/>
              </a:rPr>
              <a:pPr fontAlgn="base">
                <a:spcBef>
                  <a:spcPct val="0"/>
                </a:spcBef>
                <a:spcAft>
                  <a:spcPct val="0"/>
                </a:spcAft>
              </a:pPr>
              <a:t>15</a:t>
            </a:fld>
            <a:endParaRPr lang="en-GB" altLang="en-US">
              <a:latin typeface="Tuffy-TTF" panose="020B0603060100000000" pitchFamily="34" charset="0"/>
            </a:endParaRPr>
          </a:p>
        </p:txBody>
      </p:sp>
    </p:spTree>
    <p:extLst>
      <p:ext uri="{BB962C8B-B14F-4D97-AF65-F5344CB8AC3E}">
        <p14:creationId xmlns:p14="http://schemas.microsoft.com/office/powerpoint/2010/main" val="2274689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BDC6334B-F2BD-4547-8086-1885BF136F24}" type="slidenum">
              <a:rPr lang="en-GB" altLang="en-US" smtClean="0">
                <a:latin typeface="Tuffy-TTF" panose="020B0603060100000000" pitchFamily="34" charset="0"/>
              </a:rPr>
              <a:pPr fontAlgn="base">
                <a:spcBef>
                  <a:spcPct val="0"/>
                </a:spcBef>
                <a:spcAft>
                  <a:spcPct val="0"/>
                </a:spcAft>
              </a:pPr>
              <a:t>17</a:t>
            </a:fld>
            <a:endParaRPr lang="en-GB" altLang="en-US">
              <a:latin typeface="Tuffy-TTF" panose="020B0603060100000000" pitchFamily="34" charset="0"/>
            </a:endParaRPr>
          </a:p>
        </p:txBody>
      </p:sp>
    </p:spTree>
    <p:extLst>
      <p:ext uri="{BB962C8B-B14F-4D97-AF65-F5344CB8AC3E}">
        <p14:creationId xmlns:p14="http://schemas.microsoft.com/office/powerpoint/2010/main" val="280528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A5F33E9D-CF0E-43DF-A11A-F9155A1E9BB8}" type="slidenum">
              <a:rPr lang="en-GB" altLang="en-US" smtClean="0">
                <a:latin typeface="Tuffy-TTF" panose="020B0603060100000000" pitchFamily="34" charset="0"/>
              </a:rPr>
              <a:pPr fontAlgn="base">
                <a:spcBef>
                  <a:spcPct val="0"/>
                </a:spcBef>
                <a:spcAft>
                  <a:spcPct val="0"/>
                </a:spcAft>
              </a:pPr>
              <a:t>18</a:t>
            </a:fld>
            <a:endParaRPr lang="en-GB" altLang="en-US">
              <a:latin typeface="Tuffy-TTF" panose="020B0603060100000000" pitchFamily="34" charset="0"/>
            </a:endParaRPr>
          </a:p>
        </p:txBody>
      </p:sp>
    </p:spTree>
    <p:extLst>
      <p:ext uri="{BB962C8B-B14F-4D97-AF65-F5344CB8AC3E}">
        <p14:creationId xmlns:p14="http://schemas.microsoft.com/office/powerpoint/2010/main" val="3373450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F6AF1844-6EB1-43DC-9B7C-3E7C209B699E}" type="slidenum">
              <a:rPr lang="en-GB" altLang="en-US" smtClean="0">
                <a:latin typeface="Tuffy-TTF" panose="020B0603060100000000" pitchFamily="34" charset="0"/>
              </a:rPr>
              <a:pPr fontAlgn="base">
                <a:spcBef>
                  <a:spcPct val="0"/>
                </a:spcBef>
                <a:spcAft>
                  <a:spcPct val="0"/>
                </a:spcAft>
              </a:pPr>
              <a:t>19</a:t>
            </a:fld>
            <a:endParaRPr lang="en-GB" altLang="en-US">
              <a:latin typeface="Tuffy-TTF" panose="020B0603060100000000" pitchFamily="34" charset="0"/>
            </a:endParaRPr>
          </a:p>
        </p:txBody>
      </p:sp>
    </p:spTree>
    <p:extLst>
      <p:ext uri="{BB962C8B-B14F-4D97-AF65-F5344CB8AC3E}">
        <p14:creationId xmlns:p14="http://schemas.microsoft.com/office/powerpoint/2010/main" val="4066074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9CBE6B18-A640-476C-96F2-EE073B8C7BE3}" type="slidenum">
              <a:rPr lang="en-GB" altLang="en-US" smtClean="0">
                <a:latin typeface="Tuffy-TTF" panose="020B0603060100000000" pitchFamily="34" charset="0"/>
              </a:rPr>
              <a:pPr fontAlgn="base">
                <a:spcBef>
                  <a:spcPct val="0"/>
                </a:spcBef>
                <a:spcAft>
                  <a:spcPct val="0"/>
                </a:spcAft>
              </a:pPr>
              <a:t>20</a:t>
            </a:fld>
            <a:endParaRPr lang="en-GB" altLang="en-US">
              <a:latin typeface="Tuffy-TTF" panose="020B0603060100000000" pitchFamily="34" charset="0"/>
            </a:endParaRPr>
          </a:p>
        </p:txBody>
      </p:sp>
    </p:spTree>
    <p:extLst>
      <p:ext uri="{BB962C8B-B14F-4D97-AF65-F5344CB8AC3E}">
        <p14:creationId xmlns:p14="http://schemas.microsoft.com/office/powerpoint/2010/main" val="17463410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2B9142D3-2DEA-4E96-AE0F-C16D5EC6966B}" type="slidenum">
              <a:rPr lang="en-GB" altLang="en-US" smtClean="0">
                <a:latin typeface="Tuffy-TTF" panose="020B0603060100000000" pitchFamily="34" charset="0"/>
              </a:rPr>
              <a:pPr fontAlgn="base">
                <a:spcBef>
                  <a:spcPct val="0"/>
                </a:spcBef>
                <a:spcAft>
                  <a:spcPct val="0"/>
                </a:spcAft>
              </a:pPr>
              <a:t>21</a:t>
            </a:fld>
            <a:endParaRPr lang="en-GB" altLang="en-US">
              <a:latin typeface="Tuffy-TTF" panose="020B0603060100000000" pitchFamily="34" charset="0"/>
            </a:endParaRPr>
          </a:p>
        </p:txBody>
      </p:sp>
    </p:spTree>
    <p:extLst>
      <p:ext uri="{BB962C8B-B14F-4D97-AF65-F5344CB8AC3E}">
        <p14:creationId xmlns:p14="http://schemas.microsoft.com/office/powerpoint/2010/main" val="30785631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743C0EB8-E2B1-4FD8-B452-693013B738D3}" type="slidenum">
              <a:rPr lang="en-GB" altLang="en-US" smtClean="0">
                <a:latin typeface="Tuffy-TTF" panose="020B0603060100000000" pitchFamily="34" charset="0"/>
              </a:rPr>
              <a:pPr fontAlgn="base">
                <a:spcBef>
                  <a:spcPct val="0"/>
                </a:spcBef>
                <a:spcAft>
                  <a:spcPct val="0"/>
                </a:spcAft>
              </a:pPr>
              <a:t>22</a:t>
            </a:fld>
            <a:endParaRPr lang="en-GB" altLang="en-US">
              <a:latin typeface="Tuffy-TTF" panose="020B0603060100000000" pitchFamily="34" charset="0"/>
            </a:endParaRPr>
          </a:p>
        </p:txBody>
      </p:sp>
    </p:spTree>
    <p:extLst>
      <p:ext uri="{BB962C8B-B14F-4D97-AF65-F5344CB8AC3E}">
        <p14:creationId xmlns:p14="http://schemas.microsoft.com/office/powerpoint/2010/main" val="1243037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F23F6D6C-2B0D-4DA9-8B3A-8AF2C1F6EE71}" type="slidenum">
              <a:rPr lang="en-GB" altLang="en-US" smtClean="0">
                <a:latin typeface="Tuffy-TTF" panose="020B0603060100000000" pitchFamily="34" charset="0"/>
              </a:rPr>
              <a:pPr fontAlgn="base">
                <a:spcBef>
                  <a:spcPct val="0"/>
                </a:spcBef>
                <a:spcAft>
                  <a:spcPct val="0"/>
                </a:spcAft>
              </a:pPr>
              <a:t>25</a:t>
            </a:fld>
            <a:endParaRPr lang="en-GB" altLang="en-US">
              <a:latin typeface="Tuffy-TTF" panose="020B0603060100000000" pitchFamily="34" charset="0"/>
            </a:endParaRPr>
          </a:p>
        </p:txBody>
      </p:sp>
    </p:spTree>
    <p:extLst>
      <p:ext uri="{BB962C8B-B14F-4D97-AF65-F5344CB8AC3E}">
        <p14:creationId xmlns:p14="http://schemas.microsoft.com/office/powerpoint/2010/main" val="39527083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9B82D44D-C193-49CD-A09E-32845F1261FB}" type="slidenum">
              <a:rPr lang="en-GB" altLang="en-US" smtClean="0">
                <a:latin typeface="Tuffy-TTF" panose="020B0603060100000000" pitchFamily="34" charset="0"/>
              </a:rPr>
              <a:pPr fontAlgn="base">
                <a:spcBef>
                  <a:spcPct val="0"/>
                </a:spcBef>
                <a:spcAft>
                  <a:spcPct val="0"/>
                </a:spcAft>
              </a:pPr>
              <a:t>27</a:t>
            </a:fld>
            <a:endParaRPr lang="en-GB" altLang="en-US">
              <a:latin typeface="Tuffy-TTF" panose="020B0603060100000000" pitchFamily="34" charset="0"/>
            </a:endParaRPr>
          </a:p>
        </p:txBody>
      </p:sp>
    </p:spTree>
    <p:extLst>
      <p:ext uri="{BB962C8B-B14F-4D97-AF65-F5344CB8AC3E}">
        <p14:creationId xmlns:p14="http://schemas.microsoft.com/office/powerpoint/2010/main" val="2818157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531BD333-E4BD-4343-AF8A-1CAE4F3F4E43}" type="slidenum">
              <a:rPr lang="en-GB" altLang="en-US" smtClean="0">
                <a:latin typeface="Tuffy-TTF" panose="020B0603060100000000" pitchFamily="34" charset="0"/>
              </a:rPr>
              <a:pPr fontAlgn="base">
                <a:spcBef>
                  <a:spcPct val="0"/>
                </a:spcBef>
                <a:spcAft>
                  <a:spcPct val="0"/>
                </a:spcAft>
              </a:pPr>
              <a:t>28</a:t>
            </a:fld>
            <a:endParaRPr lang="en-GB" altLang="en-US">
              <a:latin typeface="Tuffy-TTF" panose="020B0603060100000000" pitchFamily="34" charset="0"/>
            </a:endParaRPr>
          </a:p>
        </p:txBody>
      </p:sp>
    </p:spTree>
    <p:extLst>
      <p:ext uri="{BB962C8B-B14F-4D97-AF65-F5344CB8AC3E}">
        <p14:creationId xmlns:p14="http://schemas.microsoft.com/office/powerpoint/2010/main" val="1557923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E6B1CAAE-4EB2-4FD0-92F8-27157CEBF88A}" type="slidenum">
              <a:rPr lang="en-GB" altLang="en-US" smtClean="0">
                <a:latin typeface="Tuffy-TTF" panose="020B0603060100000000" pitchFamily="34" charset="0"/>
              </a:rPr>
              <a:pPr fontAlgn="base">
                <a:spcBef>
                  <a:spcPct val="0"/>
                </a:spcBef>
                <a:spcAft>
                  <a:spcPct val="0"/>
                </a:spcAft>
              </a:pPr>
              <a:t>29</a:t>
            </a:fld>
            <a:endParaRPr lang="en-GB" altLang="en-US">
              <a:latin typeface="Tuffy-TTF" panose="020B0603060100000000" pitchFamily="34" charset="0"/>
            </a:endParaRPr>
          </a:p>
        </p:txBody>
      </p:sp>
    </p:spTree>
    <p:extLst>
      <p:ext uri="{BB962C8B-B14F-4D97-AF65-F5344CB8AC3E}">
        <p14:creationId xmlns:p14="http://schemas.microsoft.com/office/powerpoint/2010/main" val="192029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1075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4067944" y="5517232"/>
            <a:ext cx="1008112"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35220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9130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34826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1908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4067944" y="3140968"/>
            <a:ext cx="1008112"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8948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936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0"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winkl.co.uk/resources/twinkl-lif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31.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8.tiff"/><Relationship Id="rId7"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3.tiff"/><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46.tiff"/><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8.png"/><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51.png"/><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52.tiff"/><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42.pn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54.tiff"/><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42.png"/><Relationship Id="rId4" Type="http://schemas.openxmlformats.org/officeDocument/2006/relationships/image" Target="../media/image55.png"/></Relationships>
</file>

<file path=ppt/slides/_rels/slide2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56.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slide" Target="slide18.xml"/><Relationship Id="rId4" Type="http://schemas.openxmlformats.org/officeDocument/2006/relationships/slide" Target="slide26.xml"/></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61.png"/><Relationship Id="rId5" Type="http://schemas.openxmlformats.org/officeDocument/2006/relationships/image" Target="../media/image60.emf"/><Relationship Id="rId4" Type="http://schemas.openxmlformats.org/officeDocument/2006/relationships/oleObject" Target="../embeddings/oleObject1.bin"/></Relationships>
</file>

<file path=ppt/slides/_rels/slide2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64.pn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66.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0.png"/><Relationship Id="rId1" Type="http://schemas.openxmlformats.org/officeDocument/2006/relationships/slideLayout" Target="../slideLayouts/slideLayout4.xml"/><Relationship Id="rId4" Type="http://schemas.openxmlformats.org/officeDocument/2006/relationships/image" Target="../media/image7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239963" y="6464300"/>
            <a:ext cx="4664075"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KS1 | Anti-Bullying</a:t>
            </a:r>
            <a:endParaRPr lang="en-GB" altLang="en-US" sz="80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10245" name="Picture 4">
            <a:hlinkClick r:id="rId2"/>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p:cNvSpPr>
            <a:spLocks/>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a:solidFill>
                  <a:schemeClr val="bg1"/>
                </a:solidFill>
                <a:latin typeface="Tuffy-TTF" panose="020B0603060100000000" pitchFamily="34" charset="0"/>
                <a:ea typeface="Sassoon Infant Rg" panose="02000503030000020003" pitchFamily="50" charset="0"/>
                <a:cs typeface="Arial" panose="020B0604020202020204" pitchFamily="34" charset="0"/>
              </a:rPr>
              <a:t>Anti-bullying</a:t>
            </a:r>
          </a:p>
        </p:txBody>
      </p:sp>
      <p:sp>
        <p:nvSpPr>
          <p:cNvPr id="10247" name="Title 17"/>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a:solidFill>
                  <a:schemeClr val="bg1"/>
                </a:solidFill>
                <a:latin typeface="Tuffy-TTF" panose="020B0603060100000000" pitchFamily="34"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a:t>Aim</a:t>
            </a:r>
          </a:p>
        </p:txBody>
      </p:sp>
      <p:sp>
        <p:nvSpPr>
          <p:cNvPr id="11270" name="Content Placeholder 15"/>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I can talk about unkind behaviour like teasing and bullying.</a:t>
            </a:r>
          </a:p>
          <a:p>
            <a:endParaRPr lang="en-GB" altLang="en-US">
              <a:latin typeface="Twinkl" pitchFamily="2" charset="0"/>
            </a:endParaRPr>
          </a:p>
        </p:txBody>
      </p:sp>
      <p:sp>
        <p:nvSpPr>
          <p:cNvPr id="11271" name="Content Placeholder 15"/>
          <p:cNvSpPr txBox="1">
            <a:spLocks/>
          </p:cNvSpPr>
          <p:nvPr/>
        </p:nvSpPr>
        <p:spPr bwMode="auto">
          <a:xfrm>
            <a:off x="628650" y="3467100"/>
            <a:ext cx="788670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50" charset="0"/>
                <a:cs typeface="Sassoon Infant Rg" panose="02000503030000020003" pitchFamily="50" charset="0"/>
              </a:rPr>
              <a:t>I can say if behaviour is joking, teasing or bullying.</a:t>
            </a:r>
          </a:p>
          <a:p>
            <a:pPr eaLnBrk="1" hangingPunct="1"/>
            <a:r>
              <a:rPr lang="en-GB" altLang="en-US">
                <a:ea typeface="Sassoon Infant Rg" panose="02000503030000020003" pitchFamily="50" charset="0"/>
                <a:cs typeface="Sassoon Infant Rg" panose="02000503030000020003" pitchFamily="50" charset="0"/>
              </a:rPr>
              <a:t>I can describe what to do if I see teasing or bulling</a:t>
            </a:r>
            <a:r>
              <a:rPr lang="en-GB" altLang="en-US">
                <a:latin typeface="Sassoon Infant Rg" panose="02000503030000020003" pitchFamily="50" charset="0"/>
                <a:ea typeface="Sassoon Infant Rg" panose="02000503030000020003" pitchFamily="50" charset="0"/>
                <a:cs typeface="Sassoon Infant Rg" panose="02000503030000020003" pitchFamily="50" charset="0"/>
              </a:rPr>
              <a:t>.</a:t>
            </a:r>
          </a:p>
        </p:txBody>
      </p:sp>
      <p:sp>
        <p:nvSpPr>
          <p:cNvPr id="11272" name="TextBox 21"/>
          <p:cNvSpPr txBox="1">
            <a:spLocks noChangeArrowheads="1"/>
          </p:cNvSpPr>
          <p:nvPr/>
        </p:nvSpPr>
        <p:spPr bwMode="auto">
          <a:xfrm>
            <a:off x="2627313" y="6245225"/>
            <a:ext cx="388937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altLang="en-US" sz="800" b="1" u="sng" baseline="30000">
                <a:solidFill>
                  <a:schemeClr val="accent1"/>
                </a:solidFill>
                <a:latin typeface="Tuffy-TTF" panose="020B0603060100000000" pitchFamily="34" charset="0"/>
                <a:cs typeface="Arial" panose="020B0604020202020204" pitchFamily="34" charset="0"/>
                <a:hlinkClick r:id="rId2"/>
              </a:rPr>
              <a:t>Programme of Study</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00225" y="404664"/>
            <a:ext cx="5532438" cy="577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57200" y="2349500"/>
            <a:ext cx="8218488" cy="846138"/>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2" name="Title 15"/>
          <p:cNvSpPr>
            <a:spLocks noGrp="1"/>
          </p:cNvSpPr>
          <p:nvPr>
            <p:ph type="title"/>
          </p:nvPr>
        </p:nvSpPr>
        <p:spPr>
          <a:xfrm>
            <a:off x="468313" y="2249488"/>
            <a:ext cx="8237537" cy="995362"/>
          </a:xfrm>
        </p:spPr>
        <p:txBody>
          <a:bodyPr/>
          <a:lstStyle/>
          <a:p>
            <a:r>
              <a:rPr lang="en-GB" altLang="en-US" sz="5400">
                <a:latin typeface="Twinkl" pitchFamily="2" charset="0"/>
              </a:rPr>
              <a:t>The Big Questions</a:t>
            </a:r>
            <a:endParaRPr lang="en-GB" altLang="en-US" sz="5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795588" y="2493963"/>
            <a:ext cx="5332412" cy="376872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p:cNvSpPr>
            <a:spLocks noGrp="1"/>
          </p:cNvSpPr>
          <p:nvPr>
            <p:ph type="title"/>
          </p:nvPr>
        </p:nvSpPr>
        <p:spPr>
          <a:xfrm>
            <a:off x="457200" y="450850"/>
            <a:ext cx="8220075" cy="993775"/>
          </a:xfrm>
        </p:spPr>
        <p:txBody>
          <a:bodyPr/>
          <a:lstStyle/>
          <a:p>
            <a:pPr eaLnBrk="1" hangingPunct="1"/>
            <a:r>
              <a:rPr lang="en-GB" altLang="en-US">
                <a:latin typeface="Twinkl" pitchFamily="2" charset="0"/>
              </a:rPr>
              <a:t>The Big Questions</a:t>
            </a:r>
          </a:p>
        </p:txBody>
      </p:sp>
      <p:pic>
        <p:nvPicPr>
          <p:cNvPr id="13316"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0" y="5476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entagon 10"/>
          <p:cNvSpPr/>
          <p:nvPr/>
        </p:nvSpPr>
        <p:spPr>
          <a:xfrm>
            <a:off x="457200" y="1473200"/>
            <a:ext cx="4678363" cy="792163"/>
          </a:xfrm>
          <a:prstGeom prst="homePlat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eaLnBrk="1" fontAlgn="auto" hangingPunct="1">
              <a:spcBef>
                <a:spcPts val="0"/>
              </a:spcBef>
              <a:spcAft>
                <a:spcPts val="0"/>
              </a:spcAft>
              <a:defRPr/>
            </a:pPr>
            <a:r>
              <a:rPr lang="en-GB" dirty="0"/>
              <a:t>Talk about these questions in pairs before sharing your thoughts. </a:t>
            </a:r>
          </a:p>
        </p:txBody>
      </p:sp>
      <p:sp>
        <p:nvSpPr>
          <p:cNvPr id="8" name="Rounded Rectangle 7"/>
          <p:cNvSpPr/>
          <p:nvPr/>
        </p:nvSpPr>
        <p:spPr>
          <a:xfrm>
            <a:off x="4768850" y="2595563"/>
            <a:ext cx="2952750" cy="1090612"/>
          </a:xfrm>
          <a:prstGeom prst="roundRect">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a:p>
            <a:pPr algn="ctr">
              <a:defRPr/>
            </a:pPr>
            <a:r>
              <a:rPr lang="en-GB" sz="2000" b="1" dirty="0">
                <a:solidFill>
                  <a:schemeClr val="bg1"/>
                </a:solidFill>
              </a:rPr>
              <a:t>What types</a:t>
            </a:r>
          </a:p>
          <a:p>
            <a:pPr algn="ctr">
              <a:defRPr/>
            </a:pPr>
            <a:r>
              <a:rPr lang="en-GB" sz="2000" b="1" dirty="0">
                <a:solidFill>
                  <a:schemeClr val="bg1"/>
                </a:solidFill>
              </a:rPr>
              <a:t> of unkind behaviour </a:t>
            </a:r>
          </a:p>
          <a:p>
            <a:pPr algn="ctr">
              <a:defRPr/>
            </a:pPr>
            <a:r>
              <a:rPr lang="en-GB" sz="2000" b="1" dirty="0">
                <a:solidFill>
                  <a:schemeClr val="bg1"/>
                </a:solidFill>
              </a:rPr>
              <a:t>are there?</a:t>
            </a:r>
          </a:p>
          <a:p>
            <a:pPr algn="ctr">
              <a:defRPr/>
            </a:pPr>
            <a:endParaRPr lang="en-GB" dirty="0"/>
          </a:p>
        </p:txBody>
      </p:sp>
      <p:sp>
        <p:nvSpPr>
          <p:cNvPr id="9" name="Rounded Rectangle 8"/>
          <p:cNvSpPr/>
          <p:nvPr/>
        </p:nvSpPr>
        <p:spPr>
          <a:xfrm>
            <a:off x="755650" y="2636838"/>
            <a:ext cx="2952750" cy="1584325"/>
          </a:xfrm>
          <a:prstGeom prst="round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a:p>
            <a:pPr algn="ctr">
              <a:defRPr/>
            </a:pPr>
            <a:r>
              <a:rPr lang="en-GB" altLang="en-US" sz="2000" b="1" dirty="0">
                <a:solidFill>
                  <a:schemeClr val="bg1"/>
                </a:solidFill>
              </a:rPr>
              <a:t>What can we do if we see someone being teased or bullied, or if it happens to us?</a:t>
            </a:r>
          </a:p>
          <a:p>
            <a:pPr algn="ctr">
              <a:defRPr/>
            </a:pPr>
            <a:endParaRPr lang="en-GB" dirty="0"/>
          </a:p>
        </p:txBody>
      </p:sp>
      <p:pic>
        <p:nvPicPr>
          <p:cNvPr id="13320" name="Picture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84550" y="3286125"/>
            <a:ext cx="5219700"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259013" y="3067050"/>
            <a:ext cx="4625975"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0163" y="1497013"/>
            <a:ext cx="384175"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52750" y="584200"/>
            <a:ext cx="384175"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06988" y="614363"/>
            <a:ext cx="382587"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79850" y="1149350"/>
            <a:ext cx="217488"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1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872163" y="600075"/>
            <a:ext cx="215900"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29013" y="1930400"/>
            <a:ext cx="217487"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794375" y="1528763"/>
            <a:ext cx="144463"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770313" y="419100"/>
            <a:ext cx="144462"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18"/>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679700" y="1674813"/>
            <a:ext cx="144463"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20"/>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62450" y="1527175"/>
            <a:ext cx="782638"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19"/>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57513" y="2012950"/>
            <a:ext cx="144462"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2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273550" y="493713"/>
            <a:ext cx="2159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Title 15"/>
          <p:cNvSpPr>
            <a:spLocks/>
          </p:cNvSpPr>
          <p:nvPr/>
        </p:nvSpPr>
        <p:spPr bwMode="auto">
          <a:xfrm>
            <a:off x="468313" y="2249488"/>
            <a:ext cx="8237537" cy="995362"/>
          </a:xfrm>
          <a:prstGeom prst="roundRect">
            <a:avLst>
              <a:gd name="adj" fmla="val 0"/>
            </a:avLst>
          </a:prstGeom>
          <a:solidFill>
            <a:srgbClr val="C0DFC3"/>
          </a:solidFill>
          <a:ln>
            <a:noFill/>
          </a:ln>
          <a:extLst>
            <a:ext uri="{91240B29-F687-4F45-9708-019B960494DF}">
              <a14:hiddenLine xmlns:a14="http://schemas.microsoft.com/office/drawing/2010/main" w="9525">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spcBef>
                <a:spcPct val="0"/>
              </a:spcBef>
              <a:buFontTx/>
              <a:buNone/>
            </a:pPr>
            <a:r>
              <a:rPr lang="en-GB" altLang="en-US" sz="5400" b="1"/>
              <a:t>Reconnecting</a:t>
            </a:r>
            <a:endParaRPr lang="en-GB" altLang="en-US" sz="5400" b="1">
              <a:latin typeface="Twinkl SemiBold" pitchFamily="2" charset="0"/>
            </a:endParaRPr>
          </a:p>
        </p:txBody>
      </p:sp>
      <p:pic>
        <p:nvPicPr>
          <p:cNvPr id="14352" name="Picture 2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92588" y="1639888"/>
            <a:ext cx="144462"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42988" y="2420938"/>
            <a:ext cx="5435600" cy="3843337"/>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Whole Clas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7200" y="3429000"/>
            <a:ext cx="4474840" cy="2970684"/>
          </a:xfrm>
          <a:prstGeom prst="roundRect">
            <a:avLst>
              <a:gd name="adj" fmla="val 5014"/>
            </a:avLst>
          </a:prstGeom>
        </p:spPr>
      </p:pic>
      <p:sp>
        <p:nvSpPr>
          <p:cNvPr id="15" name="Rounded Rectangle 14"/>
          <p:cNvSpPr/>
          <p:nvPr/>
        </p:nvSpPr>
        <p:spPr>
          <a:xfrm>
            <a:off x="3244850" y="2563813"/>
            <a:ext cx="2951163" cy="52546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000" b="1" dirty="0">
              <a:solidFill>
                <a:schemeClr val="bg1"/>
              </a:solidFill>
            </a:endParaRPr>
          </a:p>
          <a:p>
            <a:pPr algn="ctr" eaLnBrk="1" fontAlgn="auto" hangingPunct="1">
              <a:spcBef>
                <a:spcPts val="0"/>
              </a:spcBef>
              <a:spcAft>
                <a:spcPts val="0"/>
              </a:spcAft>
              <a:defRPr/>
            </a:pPr>
            <a:r>
              <a:rPr lang="en-GB" sz="2000" b="1" dirty="0">
                <a:solidFill>
                  <a:schemeClr val="bg1"/>
                </a:solidFill>
              </a:rPr>
              <a:t>Friendly Joking</a:t>
            </a:r>
          </a:p>
          <a:p>
            <a:pPr algn="ctr">
              <a:defRPr/>
            </a:pPr>
            <a:endParaRPr lang="en-GB" dirty="0"/>
          </a:p>
        </p:txBody>
      </p:sp>
      <p:sp>
        <p:nvSpPr>
          <p:cNvPr id="16" name="Rounded Rectangle 15"/>
          <p:cNvSpPr/>
          <p:nvPr/>
        </p:nvSpPr>
        <p:spPr>
          <a:xfrm>
            <a:off x="4305300" y="3387725"/>
            <a:ext cx="2952750" cy="525463"/>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000" b="1" dirty="0">
              <a:solidFill>
                <a:schemeClr val="bg1"/>
              </a:solidFill>
            </a:endParaRPr>
          </a:p>
          <a:p>
            <a:pPr algn="ctr" eaLnBrk="1" fontAlgn="auto" hangingPunct="1">
              <a:spcBef>
                <a:spcPts val="0"/>
              </a:spcBef>
              <a:spcAft>
                <a:spcPts val="0"/>
              </a:spcAft>
              <a:defRPr/>
            </a:pPr>
            <a:r>
              <a:rPr lang="en-GB" sz="2000" b="1" dirty="0">
                <a:solidFill>
                  <a:schemeClr val="bg1"/>
                </a:solidFill>
              </a:rPr>
              <a:t>Teasing</a:t>
            </a:r>
          </a:p>
          <a:p>
            <a:pPr algn="ctr">
              <a:defRPr/>
            </a:pPr>
            <a:endParaRPr lang="en-GB" dirty="0"/>
          </a:p>
        </p:txBody>
      </p:sp>
      <p:sp>
        <p:nvSpPr>
          <p:cNvPr id="17" name="Rounded Rectangle 16"/>
          <p:cNvSpPr/>
          <p:nvPr/>
        </p:nvSpPr>
        <p:spPr>
          <a:xfrm>
            <a:off x="5365750" y="4211638"/>
            <a:ext cx="2952750" cy="525462"/>
          </a:xfrm>
          <a:prstGeom prst="round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000" b="1" dirty="0">
              <a:solidFill>
                <a:schemeClr val="bg1"/>
              </a:solidFill>
            </a:endParaRPr>
          </a:p>
          <a:p>
            <a:pPr algn="ctr" eaLnBrk="1" fontAlgn="auto" hangingPunct="1">
              <a:spcBef>
                <a:spcPts val="0"/>
              </a:spcBef>
              <a:spcAft>
                <a:spcPts val="0"/>
              </a:spcAft>
              <a:defRPr/>
            </a:pPr>
            <a:r>
              <a:rPr lang="en-GB" sz="2000" b="1" dirty="0">
                <a:solidFill>
                  <a:schemeClr val="bg1"/>
                </a:solidFill>
              </a:rPr>
              <a:t>Bullying</a:t>
            </a:r>
          </a:p>
          <a:p>
            <a:pPr algn="ctr">
              <a:defRPr/>
            </a:pPr>
            <a:endParaRPr lang="en-GB" dirty="0"/>
          </a:p>
        </p:txBody>
      </p:sp>
      <p:sp>
        <p:nvSpPr>
          <p:cNvPr id="19" name="Pentagon 18"/>
          <p:cNvSpPr/>
          <p:nvPr/>
        </p:nvSpPr>
        <p:spPr>
          <a:xfrm>
            <a:off x="457200" y="1473200"/>
            <a:ext cx="4678363" cy="792163"/>
          </a:xfrm>
          <a:prstGeom prst="homePlate">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Do you know the difference between friendly joking, teasing and bullying? </a:t>
            </a:r>
          </a:p>
        </p:txBody>
      </p:sp>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childTnLst>
                          </p:cTn>
                        </p:par>
                        <p:par>
                          <p:cTn id="9" fill="hold" nodeType="withGroup">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nodeType="withGroup">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par>
                          <p:cTn id="17" fill="hold" nodeType="withGroup">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5148064" y="2603500"/>
            <a:ext cx="3364111" cy="1169988"/>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lIns="612000" tIns="108000" rIns="108000" bIns="108000" anchor="ctr"/>
          <a:lstStyle/>
          <a:p>
            <a:pPr algn="ctr" eaLnBrk="1" fontAlgn="auto" hangingPunct="1">
              <a:spcBef>
                <a:spcPts val="0"/>
              </a:spcBef>
              <a:spcAft>
                <a:spcPts val="0"/>
              </a:spcAft>
              <a:defRPr/>
            </a:pPr>
            <a:endParaRPr lang="en-GB" sz="2000" b="1" dirty="0">
              <a:solidFill>
                <a:schemeClr val="bg1"/>
              </a:solidFill>
            </a:endParaRPr>
          </a:p>
          <a:p>
            <a:pPr algn="ctr" eaLnBrk="1" fontAlgn="auto" hangingPunct="1">
              <a:spcBef>
                <a:spcPts val="0"/>
              </a:spcBef>
              <a:spcAft>
                <a:spcPts val="0"/>
              </a:spcAft>
              <a:defRPr/>
            </a:pPr>
            <a:r>
              <a:rPr lang="en-GB" sz="2000" b="1" dirty="0">
                <a:solidFill>
                  <a:schemeClr val="bg1"/>
                </a:solidFill>
              </a:rPr>
              <a:t>Can you think of an example of friendly joking? </a:t>
            </a:r>
          </a:p>
          <a:p>
            <a:pPr algn="ctr">
              <a:defRPr/>
            </a:pPr>
            <a:endParaRPr lang="en-GB" dirty="0"/>
          </a:p>
        </p:txBody>
      </p:sp>
      <p:pic>
        <p:nvPicPr>
          <p:cNvPr id="17411"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Rectangle 3"/>
          <p:cNvSpPr>
            <a:spLocks noChangeArrowheads="1"/>
          </p:cNvSpPr>
          <p:nvPr/>
        </p:nvSpPr>
        <p:spPr bwMode="auto">
          <a:xfrm>
            <a:off x="466725" y="4968875"/>
            <a:ext cx="8220075" cy="1200150"/>
          </a:xfrm>
          <a:prstGeom prst="rect">
            <a:avLst/>
          </a:prstGeom>
          <a:solidFill>
            <a:srgbClr val="C0DFC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 typeface="Arial" panose="020B0604020202020204" pitchFamily="34" charset="0"/>
              <a:buNone/>
            </a:pPr>
            <a:r>
              <a:rPr lang="en-GB" altLang="en-US" dirty="0"/>
              <a:t>Friendly joking is where someone says something funny or plays a trick on someone to make that person laugh. </a:t>
            </a:r>
            <a:r>
              <a:rPr lang="en-GB" altLang="en-US" dirty="0">
                <a:solidFill>
                  <a:schemeClr val="tx1"/>
                </a:solidFill>
              </a:rPr>
              <a:t>Joking is between friends and it isn’t meant to be cruel or unkind. Joking doesn’t make anybody feel bad and always stops before anyone gets upset. </a:t>
            </a:r>
          </a:p>
        </p:txBody>
      </p:sp>
      <p:pic>
        <p:nvPicPr>
          <p:cNvPr id="17415" name="Picture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284663" y="2154238"/>
            <a:ext cx="165576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798763" y="2227263"/>
            <a:ext cx="1647825" cy="263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entagon 10"/>
          <p:cNvSpPr/>
          <p:nvPr/>
        </p:nvSpPr>
        <p:spPr>
          <a:xfrm>
            <a:off x="446088" y="1441450"/>
            <a:ext cx="5113337" cy="595313"/>
          </a:xfrm>
          <a:prstGeom prst="homePlat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What kind of behaviour is friendly joking? </a:t>
            </a:r>
          </a:p>
        </p:txBody>
      </p:sp>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nodeType="afterGroup">
                            <p:stCondLst>
                              <p:cond delay="500"/>
                            </p:stCondLst>
                            <p:childTnLst>
                              <p:par>
                                <p:cTn id="15" presetID="32" presetClass="emph" presetSubtype="0" fill="hold" nodeType="afterEffect">
                                  <p:stCondLst>
                                    <p:cond delay="0"/>
                                  </p:stCondLst>
                                  <p:childTnLst>
                                    <p:animRot by="120000">
                                      <p:cBhvr>
                                        <p:cTn id="16" dur="80" fill="hold">
                                          <p:stCondLst>
                                            <p:cond delay="0"/>
                                          </p:stCondLst>
                                        </p:cTn>
                                        <p:tgtEl>
                                          <p:spTgt spid="17416"/>
                                        </p:tgtEl>
                                        <p:attrNameLst>
                                          <p:attrName>r</p:attrName>
                                        </p:attrNameLst>
                                      </p:cBhvr>
                                    </p:animRot>
                                    <p:animRot by="-240000">
                                      <p:cBhvr>
                                        <p:cTn id="17" dur="160" fill="hold">
                                          <p:stCondLst>
                                            <p:cond delay="160"/>
                                          </p:stCondLst>
                                        </p:cTn>
                                        <p:tgtEl>
                                          <p:spTgt spid="17416"/>
                                        </p:tgtEl>
                                        <p:attrNameLst>
                                          <p:attrName>r</p:attrName>
                                        </p:attrNameLst>
                                      </p:cBhvr>
                                    </p:animRot>
                                    <p:animRot by="240000">
                                      <p:cBhvr>
                                        <p:cTn id="18" dur="160" fill="hold">
                                          <p:stCondLst>
                                            <p:cond delay="320"/>
                                          </p:stCondLst>
                                        </p:cTn>
                                        <p:tgtEl>
                                          <p:spTgt spid="17416"/>
                                        </p:tgtEl>
                                        <p:attrNameLst>
                                          <p:attrName>r</p:attrName>
                                        </p:attrNameLst>
                                      </p:cBhvr>
                                    </p:animRot>
                                    <p:animRot by="-240000">
                                      <p:cBhvr>
                                        <p:cTn id="19" dur="160" fill="hold">
                                          <p:stCondLst>
                                            <p:cond delay="480"/>
                                          </p:stCondLst>
                                        </p:cTn>
                                        <p:tgtEl>
                                          <p:spTgt spid="17416"/>
                                        </p:tgtEl>
                                        <p:attrNameLst>
                                          <p:attrName>r</p:attrName>
                                        </p:attrNameLst>
                                      </p:cBhvr>
                                    </p:animRot>
                                    <p:animRot by="120000">
                                      <p:cBhvr>
                                        <p:cTn id="20" dur="160" fill="hold">
                                          <p:stCondLst>
                                            <p:cond delay="640"/>
                                          </p:stCondLst>
                                        </p:cTn>
                                        <p:tgtEl>
                                          <p:spTgt spid="17416"/>
                                        </p:tgtEl>
                                        <p:attrNameLst>
                                          <p:attrName>r</p:attrName>
                                        </p:attrNameLst>
                                      </p:cBhvr>
                                    </p:animRot>
                                  </p:childTnLst>
                                </p:cTn>
                              </p:par>
                            </p:childTnLst>
                          </p:cTn>
                        </p:par>
                        <p:par>
                          <p:cTn id="21" fill="hold" nodeType="afterGroup">
                            <p:stCondLst>
                              <p:cond delay="1300"/>
                            </p:stCondLst>
                            <p:childTnLst>
                              <p:par>
                                <p:cTn id="22" presetID="32" presetClass="emph" presetSubtype="0" fill="hold" nodeType="afterEffect">
                                  <p:stCondLst>
                                    <p:cond delay="0"/>
                                  </p:stCondLst>
                                  <p:childTnLst>
                                    <p:animRot by="120000">
                                      <p:cBhvr>
                                        <p:cTn id="23" dur="80" fill="hold">
                                          <p:stCondLst>
                                            <p:cond delay="0"/>
                                          </p:stCondLst>
                                        </p:cTn>
                                        <p:tgtEl>
                                          <p:spTgt spid="17415"/>
                                        </p:tgtEl>
                                        <p:attrNameLst>
                                          <p:attrName>r</p:attrName>
                                        </p:attrNameLst>
                                      </p:cBhvr>
                                    </p:animRot>
                                    <p:animRot by="-240000">
                                      <p:cBhvr>
                                        <p:cTn id="24" dur="160" fill="hold">
                                          <p:stCondLst>
                                            <p:cond delay="160"/>
                                          </p:stCondLst>
                                        </p:cTn>
                                        <p:tgtEl>
                                          <p:spTgt spid="17415"/>
                                        </p:tgtEl>
                                        <p:attrNameLst>
                                          <p:attrName>r</p:attrName>
                                        </p:attrNameLst>
                                      </p:cBhvr>
                                    </p:animRot>
                                    <p:animRot by="240000">
                                      <p:cBhvr>
                                        <p:cTn id="25" dur="160" fill="hold">
                                          <p:stCondLst>
                                            <p:cond delay="320"/>
                                          </p:stCondLst>
                                        </p:cTn>
                                        <p:tgtEl>
                                          <p:spTgt spid="17415"/>
                                        </p:tgtEl>
                                        <p:attrNameLst>
                                          <p:attrName>r</p:attrName>
                                        </p:attrNameLst>
                                      </p:cBhvr>
                                    </p:animRot>
                                    <p:animRot by="-240000">
                                      <p:cBhvr>
                                        <p:cTn id="26" dur="160" fill="hold">
                                          <p:stCondLst>
                                            <p:cond delay="480"/>
                                          </p:stCondLst>
                                        </p:cTn>
                                        <p:tgtEl>
                                          <p:spTgt spid="17415"/>
                                        </p:tgtEl>
                                        <p:attrNameLst>
                                          <p:attrName>r</p:attrName>
                                        </p:attrNameLst>
                                      </p:cBhvr>
                                    </p:animRot>
                                    <p:animRot by="120000">
                                      <p:cBhvr>
                                        <p:cTn id="27" dur="160" fill="hold">
                                          <p:stCondLst>
                                            <p:cond delay="640"/>
                                          </p:stCondLst>
                                        </p:cTn>
                                        <p:tgtEl>
                                          <p:spTgt spid="17415"/>
                                        </p:tgtEl>
                                        <p:attrNameLst>
                                          <p:attrName>r</p:attrName>
                                        </p:attrNameLst>
                                      </p:cBhvr>
                                    </p:animRot>
                                  </p:childTnLst>
                                </p:cTn>
                              </p:par>
                            </p:childTnLst>
                          </p:cTn>
                        </p:par>
                      </p:childTnLst>
                    </p:cTn>
                  </p:par>
                  <p:par>
                    <p:cTn id="28" fill="hold">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412"/>
                                        </p:tgtEl>
                                        <p:attrNameLst>
                                          <p:attrName>style.visibility</p:attrName>
                                        </p:attrNameLst>
                                      </p:cBhvr>
                                      <p:to>
                                        <p:strVal val="visible"/>
                                      </p:to>
                                    </p:set>
                                    <p:animEffect transition="in" filter="fade">
                                      <p:cBhvr>
                                        <p:cTn id="3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412"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3"/>
          <p:cNvSpPr>
            <a:spLocks noChangeArrowheads="1"/>
          </p:cNvSpPr>
          <p:nvPr/>
        </p:nvSpPr>
        <p:spPr bwMode="auto">
          <a:xfrm>
            <a:off x="457200" y="4638675"/>
            <a:ext cx="8220075" cy="1477963"/>
          </a:xfrm>
          <a:prstGeom prst="rect">
            <a:avLst/>
          </a:prstGeom>
          <a:solidFill>
            <a:srgbClr val="C0DFC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r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Teasing is where a person makes fun of another person, annoys them or says something unkind to them in a playful way. Sometimes teasing is friendly but it can easily hurt people’s feelings. Teasing can become bullying if it carries on when the person being teased is upset. </a:t>
            </a:r>
            <a:r>
              <a:rPr lang="en-GB" altLang="en-US" dirty="0"/>
              <a:t>Teasing someone to hurt and upset them is never OK.</a:t>
            </a:r>
            <a:endParaRPr lang="en-GB" altLang="en-US" dirty="0">
              <a:solidFill>
                <a:schemeClr val="tx1"/>
              </a:solidFill>
            </a:endParaRPr>
          </a:p>
        </p:txBody>
      </p:sp>
      <p:sp>
        <p:nvSpPr>
          <p:cNvPr id="12" name="Pentagon 11"/>
          <p:cNvSpPr/>
          <p:nvPr/>
        </p:nvSpPr>
        <p:spPr>
          <a:xfrm>
            <a:off x="458788" y="1431925"/>
            <a:ext cx="4257675" cy="558800"/>
          </a:xfrm>
          <a:prstGeom prst="homePlat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What kind of behaviour is teasing?</a:t>
            </a:r>
          </a:p>
        </p:txBody>
      </p:sp>
      <p:sp>
        <p:nvSpPr>
          <p:cNvPr id="13" name="Rounded Rectangle 12"/>
          <p:cNvSpPr/>
          <p:nvPr/>
        </p:nvSpPr>
        <p:spPr>
          <a:xfrm>
            <a:off x="5413375" y="3289300"/>
            <a:ext cx="2951163" cy="792163"/>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000" b="1" dirty="0">
              <a:solidFill>
                <a:schemeClr val="bg1"/>
              </a:solidFill>
            </a:endParaRPr>
          </a:p>
          <a:p>
            <a:pPr algn="ctr" eaLnBrk="1" fontAlgn="auto" hangingPunct="1">
              <a:spcBef>
                <a:spcPts val="0"/>
              </a:spcBef>
              <a:spcAft>
                <a:spcPts val="0"/>
              </a:spcAft>
              <a:defRPr/>
            </a:pPr>
            <a:r>
              <a:rPr lang="en-GB" sz="2000" b="1" dirty="0">
                <a:solidFill>
                  <a:schemeClr val="bg1"/>
                </a:solidFill>
              </a:rPr>
              <a:t>Can you think of an example of teasing?</a:t>
            </a:r>
          </a:p>
          <a:p>
            <a:pPr algn="ctr">
              <a:defRPr/>
            </a:pPr>
            <a:endParaRPr lang="en-GB" dirty="0"/>
          </a:p>
        </p:txBody>
      </p:sp>
      <p:pic>
        <p:nvPicPr>
          <p:cNvPr id="19464" name="Picture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84438" y="1773238"/>
            <a:ext cx="4276725"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nodeType="afterGroup">
                            <p:stCondLst>
                              <p:cond delay="500"/>
                            </p:stCondLst>
                            <p:childTnLst>
                              <p:par>
                                <p:cTn id="15" presetID="26" presetClass="emph" presetSubtype="0" fill="hold" nodeType="afterEffect">
                                  <p:stCondLst>
                                    <p:cond delay="0"/>
                                  </p:stCondLst>
                                  <p:childTnLst>
                                    <p:animEffect transition="out" filter="fade">
                                      <p:cBhvr>
                                        <p:cTn id="16" dur="500" tmFilter="0, 0; .2, .5; .8, .5; 1, 0"/>
                                        <p:tgtEl>
                                          <p:spTgt spid="19464"/>
                                        </p:tgtEl>
                                      </p:cBhvr>
                                    </p:animEffect>
                                    <p:animScale>
                                      <p:cBhvr>
                                        <p:cTn id="17" dur="250" autoRev="1" fill="hold"/>
                                        <p:tgtEl>
                                          <p:spTgt spid="19464"/>
                                        </p:tgtEl>
                                      </p:cBhvr>
                                      <p:by x="105000" y="105000"/>
                                    </p:animScale>
                                  </p:childTnLst>
                                </p:cTn>
                              </p:par>
                            </p:childTnLst>
                          </p:cTn>
                        </p:par>
                      </p:childTnLst>
                    </p:cTn>
                  </p:par>
                  <p:par>
                    <p:cTn id="18" fill="hold">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461"/>
                                        </p:tgtEl>
                                        <p:attrNameLst>
                                          <p:attrName>style.visibility</p:attrName>
                                        </p:attrNameLst>
                                      </p:cBhvr>
                                      <p:to>
                                        <p:strVal val="visible"/>
                                      </p:to>
                                    </p:set>
                                    <p:animEffect transition="in" filter="fade">
                                      <p:cBhvr>
                                        <p:cTn id="22"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3"/>
          <p:cNvSpPr>
            <a:spLocks noChangeArrowheads="1"/>
          </p:cNvSpPr>
          <p:nvPr/>
        </p:nvSpPr>
        <p:spPr bwMode="auto">
          <a:xfrm>
            <a:off x="457200" y="4652963"/>
            <a:ext cx="8220075" cy="1476375"/>
          </a:xfrm>
          <a:prstGeom prst="rect">
            <a:avLst/>
          </a:prstGeom>
          <a:solidFill>
            <a:srgbClr val="C0DFC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Bullying is where a person hurts another person with their body or their words.</a:t>
            </a:r>
            <a:r>
              <a:rPr lang="en-GB" altLang="en-US" dirty="0"/>
              <a:t> It can happen more than once </a:t>
            </a:r>
            <a:r>
              <a:rPr lang="en-GB" altLang="en-US" dirty="0">
                <a:solidFill>
                  <a:schemeClr val="tx1"/>
                </a:solidFill>
              </a:rPr>
              <a:t>and the person who is doing it knows that their actions are hurtful. Bullying can include leaving people out, making people feel silly on purpose, hurting people, calling them names or making them feel bad about themselves. </a:t>
            </a:r>
            <a:r>
              <a:rPr lang="en-GB" altLang="en-US" dirty="0"/>
              <a:t>Bullying is never OK.</a:t>
            </a:r>
            <a:endParaRPr lang="en-GB" altLang="en-US" dirty="0">
              <a:solidFill>
                <a:schemeClr val="tx1"/>
              </a:solidFill>
            </a:endParaRPr>
          </a:p>
        </p:txBody>
      </p:sp>
      <p:sp>
        <p:nvSpPr>
          <p:cNvPr id="12" name="Pentagon 11"/>
          <p:cNvSpPr/>
          <p:nvPr/>
        </p:nvSpPr>
        <p:spPr>
          <a:xfrm>
            <a:off x="458788" y="1431925"/>
            <a:ext cx="4257675" cy="558800"/>
          </a:xfrm>
          <a:prstGeom prst="homePlat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What kind of behaviour is bullying?</a:t>
            </a:r>
          </a:p>
        </p:txBody>
      </p:sp>
      <p:sp>
        <p:nvSpPr>
          <p:cNvPr id="13" name="Rounded Rectangle 12"/>
          <p:cNvSpPr/>
          <p:nvPr/>
        </p:nvSpPr>
        <p:spPr>
          <a:xfrm>
            <a:off x="1476375" y="2660650"/>
            <a:ext cx="2951163" cy="922338"/>
          </a:xfrm>
          <a:prstGeom prst="round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000" b="1" dirty="0">
              <a:solidFill>
                <a:schemeClr val="bg1"/>
              </a:solidFill>
            </a:endParaRPr>
          </a:p>
          <a:p>
            <a:pPr algn="ctr" eaLnBrk="1" fontAlgn="auto" hangingPunct="1">
              <a:spcBef>
                <a:spcPts val="0"/>
              </a:spcBef>
              <a:spcAft>
                <a:spcPts val="0"/>
              </a:spcAft>
              <a:defRPr/>
            </a:pPr>
            <a:r>
              <a:rPr lang="en-GB" sz="2000" b="1" dirty="0">
                <a:solidFill>
                  <a:schemeClr val="bg1"/>
                </a:solidFill>
              </a:rPr>
              <a:t>Can you think of an example of bullying? </a:t>
            </a:r>
          </a:p>
          <a:p>
            <a:pPr algn="ctr">
              <a:defRPr/>
            </a:pPr>
            <a:endParaRPr lang="en-GB" dirty="0"/>
          </a:p>
        </p:txBody>
      </p:sp>
      <p:pic>
        <p:nvPicPr>
          <p:cNvPr id="21512" name="Picture 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859338" y="1408113"/>
            <a:ext cx="3101975" cy="342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nodeType="afterGroup">
                            <p:stCondLst>
                              <p:cond delay="500"/>
                            </p:stCondLst>
                            <p:childTnLst>
                              <p:par>
                                <p:cTn id="15" presetID="26" presetClass="emph" presetSubtype="0" fill="hold" nodeType="afterEffect">
                                  <p:stCondLst>
                                    <p:cond delay="0"/>
                                  </p:stCondLst>
                                  <p:childTnLst>
                                    <p:animEffect transition="out" filter="fade">
                                      <p:cBhvr>
                                        <p:cTn id="16" dur="500" tmFilter="0, 0; .2, .5; .8, .5; 1, 0"/>
                                        <p:tgtEl>
                                          <p:spTgt spid="21512"/>
                                        </p:tgtEl>
                                      </p:cBhvr>
                                    </p:animEffect>
                                    <p:animScale>
                                      <p:cBhvr>
                                        <p:cTn id="17" dur="250" autoRev="1" fill="hold"/>
                                        <p:tgtEl>
                                          <p:spTgt spid="21512"/>
                                        </p:tgtEl>
                                      </p:cBhvr>
                                      <p:by x="105000" y="105000"/>
                                    </p:animScale>
                                  </p:childTnLst>
                                </p:cTn>
                              </p:par>
                            </p:childTnLst>
                          </p:cTn>
                        </p:par>
                      </p:childTnLst>
                    </p:cTn>
                  </p:par>
                  <p:par>
                    <p:cTn id="18" fill="hold">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507"/>
                                        </p:tgtEl>
                                        <p:attrNameLst>
                                          <p:attrName>style.visibility</p:attrName>
                                        </p:attrNameLst>
                                      </p:cBhvr>
                                      <p:to>
                                        <p:strVal val="visible"/>
                                      </p:to>
                                    </p:set>
                                    <p:animEffect transition="in" filter="fade">
                                      <p:cBhvr>
                                        <p:cTn id="22"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p:cNvSpPr>
            <a:spLocks noChangeArrowheads="1"/>
          </p:cNvSpPr>
          <p:nvPr/>
        </p:nvSpPr>
        <p:spPr bwMode="auto">
          <a:xfrm>
            <a:off x="754063" y="1504950"/>
            <a:ext cx="5843587" cy="1571625"/>
          </a:xfrm>
          <a:prstGeom prst="roundRect">
            <a:avLst>
              <a:gd name="adj" fmla="val 16667"/>
            </a:avLst>
          </a:prstGeom>
          <a:solidFill>
            <a:srgbClr val="C0DFC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dirty="0"/>
              <a:t>We are going to play a game where we look at and sort different behaviours.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Some of the behaviour will be ‘friendly joking’, some will be ‘teasing’ and some will be ‘bullying’. </a:t>
            </a:r>
          </a:p>
        </p:txBody>
      </p:sp>
      <p:sp>
        <p:nvSpPr>
          <p:cNvPr id="4" name="Rounded Rectangle 3"/>
          <p:cNvSpPr/>
          <p:nvPr/>
        </p:nvSpPr>
        <p:spPr>
          <a:xfrm>
            <a:off x="754063" y="3662363"/>
            <a:ext cx="3819525" cy="2214562"/>
          </a:xfrm>
          <a:prstGeom prst="round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sz="2000" b="1" dirty="0"/>
              <a:t>Around the classroom there are three signs. When you hear one of these types of behaviour, go and stand by the sign that you think best describes what is happening.</a:t>
            </a:r>
          </a:p>
        </p:txBody>
      </p:sp>
      <p:pic>
        <p:nvPicPr>
          <p:cNvPr id="23558" name="Picture 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59363" y="3184525"/>
            <a:ext cx="2405062"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540375" y="3846513"/>
            <a:ext cx="2413000"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5"/>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026150" y="4516438"/>
            <a:ext cx="2405063"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23558"/>
                                        </p:tgtEl>
                                        <p:attrNameLst>
                                          <p:attrName>style.visibility</p:attrName>
                                        </p:attrNameLst>
                                      </p:cBhvr>
                                      <p:to>
                                        <p:strVal val="visible"/>
                                      </p:to>
                                    </p:set>
                                    <p:animEffect transition="in" filter="wipe(up)">
                                      <p:cBhvr>
                                        <p:cTn id="12" dur="500"/>
                                        <p:tgtEl>
                                          <p:spTgt spid="23558"/>
                                        </p:tgtEl>
                                      </p:cBhvr>
                                    </p:animEffect>
                                  </p:childTnLst>
                                </p:cTn>
                              </p:par>
                            </p:childTnLst>
                          </p:cTn>
                        </p:par>
                        <p:par>
                          <p:cTn id="13" fill="hold" nodeType="afterGroup">
                            <p:stCondLst>
                              <p:cond delay="500"/>
                            </p:stCondLst>
                            <p:childTnLst>
                              <p:par>
                                <p:cTn id="14" presetID="22" presetClass="entr" presetSubtype="1" fill="hold" nodeType="afterEffect">
                                  <p:stCondLst>
                                    <p:cond delay="0"/>
                                  </p:stCondLst>
                                  <p:childTnLst>
                                    <p:set>
                                      <p:cBhvr>
                                        <p:cTn id="15" dur="1" fill="hold">
                                          <p:stCondLst>
                                            <p:cond delay="0"/>
                                          </p:stCondLst>
                                        </p:cTn>
                                        <p:tgtEl>
                                          <p:spTgt spid="23559"/>
                                        </p:tgtEl>
                                        <p:attrNameLst>
                                          <p:attrName>style.visibility</p:attrName>
                                        </p:attrNameLst>
                                      </p:cBhvr>
                                      <p:to>
                                        <p:strVal val="visible"/>
                                      </p:to>
                                    </p:set>
                                    <p:animEffect transition="in" filter="wipe(up)">
                                      <p:cBhvr>
                                        <p:cTn id="16" dur="500"/>
                                        <p:tgtEl>
                                          <p:spTgt spid="23559"/>
                                        </p:tgtEl>
                                      </p:cBhvr>
                                    </p:animEffect>
                                  </p:child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23560"/>
                                        </p:tgtEl>
                                        <p:attrNameLst>
                                          <p:attrName>style.visibility</p:attrName>
                                        </p:attrNameLst>
                                      </p:cBhvr>
                                      <p:to>
                                        <p:strVal val="visible"/>
                                      </p:to>
                                    </p:set>
                                    <p:animEffect transition="in" filter="wipe(up)">
                                      <p:cBhvr>
                                        <p:cTn id="20" dur="500"/>
                                        <p:tgtEl>
                                          <p:spTgt spid="23560"/>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4716464" y="2370139"/>
            <a:ext cx="3697156" cy="1778942"/>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20071" y="2032001"/>
            <a:ext cx="3193547" cy="2325548"/>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746125" y="2370138"/>
            <a:ext cx="3735388" cy="3579812"/>
          </a:xfrm>
          <a:prstGeom prst="round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GB" altLang="en-US" dirty="0">
                <a:solidFill>
                  <a:schemeClr val="tx1"/>
                </a:solidFill>
              </a:rPr>
              <a:t>At carpet time, Susie sits behind Jacob. Each day Susie taps Jacob on the back but when he turns around she just laughs about it. Jacob has asked Susie to stop and said he doesn’t like it but Susie carries on doing it. Jacob doesn’t like sitting on the carpet anymore because he can’t concentrate on what his teacher is saying.</a:t>
            </a:r>
          </a:p>
        </p:txBody>
      </p:sp>
      <p:sp>
        <p:nvSpPr>
          <p:cNvPr id="11" name="Rounded Rectangle 10"/>
          <p:cNvSpPr/>
          <p:nvPr/>
        </p:nvSpPr>
        <p:spPr>
          <a:xfrm>
            <a:off x="4716463" y="4405313"/>
            <a:ext cx="3697287" cy="1797050"/>
          </a:xfrm>
          <a:prstGeom prst="round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r>
              <a:rPr lang="en-GB" sz="2000" b="1" dirty="0"/>
              <a:t>Susie knows that she is being unkind and that Jacob wants her to stop. However, she continues with her behaviour. </a:t>
            </a:r>
            <a:r>
              <a:rPr lang="en-GB" altLang="en-US" sz="2000" b="1" dirty="0">
                <a:solidFill>
                  <a:schemeClr val="bg1"/>
                </a:solidFill>
              </a:rPr>
              <a:t>This is bullying.</a:t>
            </a:r>
            <a:endParaRPr lang="en-GB" b="1" dirty="0"/>
          </a:p>
        </p:txBody>
      </p:sp>
      <p:sp>
        <p:nvSpPr>
          <p:cNvPr id="12" name="Pentagon 11"/>
          <p:cNvSpPr/>
          <p:nvPr/>
        </p:nvSpPr>
        <p:spPr>
          <a:xfrm>
            <a:off x="446088" y="1422400"/>
            <a:ext cx="7005637" cy="595313"/>
          </a:xfrm>
          <a:prstGeom prst="homePlat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Is this friendly joking, teasing or bullying? What do you think?</a:t>
            </a:r>
          </a:p>
        </p:txBody>
      </p:sp>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6" presetClass="emph" presetSubtype="0" fill="hold" nodeType="clickEffect">
                                  <p:stCondLst>
                                    <p:cond delay="0"/>
                                  </p:stCondLst>
                                  <p:childTnLst>
                                    <p:animEffect transition="out" filter="fade">
                                      <p:cBhvr>
                                        <p:cTn id="12" dur="500" tmFilter="0, 0; .2, .5; .8, .5; 1, 0"/>
                                        <p:tgtEl>
                                          <p:spTgt spid="27651"/>
                                        </p:tgtEl>
                                      </p:cBhvr>
                                    </p:animEffect>
                                    <p:animScale>
                                      <p:cBhvr>
                                        <p:cTn id="13" dur="250" autoRev="1" fill="hold"/>
                                        <p:tgtEl>
                                          <p:spTgt spid="27651"/>
                                        </p:tgtEl>
                                      </p:cBhvr>
                                      <p:by x="105000" y="105000"/>
                                    </p:animScale>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6463" y="2298427"/>
            <a:ext cx="3744912" cy="249872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Whole Clas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684213" y="2276475"/>
            <a:ext cx="3797300" cy="1995488"/>
          </a:xfrm>
          <a:prstGeom prst="round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GB" altLang="en-US" dirty="0">
                <a:solidFill>
                  <a:schemeClr val="tx1"/>
                </a:solidFill>
              </a:rPr>
              <a:t>Every day, Caitlin pushes Edward out of the line so he has to go to the back. This makes Edward cry but Caitlin carries on doing it. Today Caitlin pushes Edward hard and he falls over.</a:t>
            </a:r>
          </a:p>
        </p:txBody>
      </p:sp>
      <p:sp>
        <p:nvSpPr>
          <p:cNvPr id="12" name="Pentagon 11"/>
          <p:cNvSpPr/>
          <p:nvPr/>
        </p:nvSpPr>
        <p:spPr>
          <a:xfrm>
            <a:off x="446088" y="1422400"/>
            <a:ext cx="7005637" cy="595313"/>
          </a:xfrm>
          <a:prstGeom prst="homePlat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Is this friendly joking, teasing or bullying? What do you think?</a:t>
            </a:r>
          </a:p>
        </p:txBody>
      </p:sp>
      <p:pic>
        <p:nvPicPr>
          <p:cNvPr id="29703" name="Picture 1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427663" y="2555875"/>
            <a:ext cx="3079750" cy="362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82625" y="4508500"/>
            <a:ext cx="3798888" cy="1703388"/>
          </a:xfrm>
          <a:prstGeom prst="round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altLang="en-US" sz="2000" b="1" dirty="0">
                <a:solidFill>
                  <a:schemeClr val="bg1"/>
                </a:solidFill>
                <a:ea typeface="Twinkl" pitchFamily="2" charset="0"/>
                <a:cs typeface="Twinkl" pitchFamily="2" charset="0"/>
              </a:rPr>
              <a:t>Caitlin knows that she is being unkind but every day she keeps upsetting and hurting Edward on purpose. This is bullying.</a:t>
            </a:r>
          </a:p>
        </p:txBody>
      </p:sp>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2" presetClass="emph" presetSubtype="0" fill="hold" nodeType="clickEffect">
                                  <p:stCondLst>
                                    <p:cond delay="0"/>
                                  </p:stCondLst>
                                  <p:childTnLst>
                                    <p:animRot by="120000">
                                      <p:cBhvr>
                                        <p:cTn id="12" dur="100" fill="hold">
                                          <p:stCondLst>
                                            <p:cond delay="0"/>
                                          </p:stCondLst>
                                        </p:cTn>
                                        <p:tgtEl>
                                          <p:spTgt spid="29703"/>
                                        </p:tgtEl>
                                        <p:attrNameLst>
                                          <p:attrName>r</p:attrName>
                                        </p:attrNameLst>
                                      </p:cBhvr>
                                    </p:animRot>
                                    <p:animRot by="-240000">
                                      <p:cBhvr>
                                        <p:cTn id="13" dur="200" fill="hold">
                                          <p:stCondLst>
                                            <p:cond delay="200"/>
                                          </p:stCondLst>
                                        </p:cTn>
                                        <p:tgtEl>
                                          <p:spTgt spid="29703"/>
                                        </p:tgtEl>
                                        <p:attrNameLst>
                                          <p:attrName>r</p:attrName>
                                        </p:attrNameLst>
                                      </p:cBhvr>
                                    </p:animRot>
                                    <p:animRot by="240000">
                                      <p:cBhvr>
                                        <p:cTn id="14" dur="200" fill="hold">
                                          <p:stCondLst>
                                            <p:cond delay="400"/>
                                          </p:stCondLst>
                                        </p:cTn>
                                        <p:tgtEl>
                                          <p:spTgt spid="29703"/>
                                        </p:tgtEl>
                                        <p:attrNameLst>
                                          <p:attrName>r</p:attrName>
                                        </p:attrNameLst>
                                      </p:cBhvr>
                                    </p:animRot>
                                    <p:animRot by="-240000">
                                      <p:cBhvr>
                                        <p:cTn id="15" dur="200" fill="hold">
                                          <p:stCondLst>
                                            <p:cond delay="600"/>
                                          </p:stCondLst>
                                        </p:cTn>
                                        <p:tgtEl>
                                          <p:spTgt spid="29703"/>
                                        </p:tgtEl>
                                        <p:attrNameLst>
                                          <p:attrName>r</p:attrName>
                                        </p:attrNameLst>
                                      </p:cBhvr>
                                    </p:animRot>
                                    <p:animRot by="120000">
                                      <p:cBhvr>
                                        <p:cTn id="16" dur="200" fill="hold">
                                          <p:stCondLst>
                                            <p:cond delay="800"/>
                                          </p:stCondLst>
                                        </p:cTn>
                                        <p:tgtEl>
                                          <p:spTgt spid="29703"/>
                                        </p:tgtEl>
                                        <p:attrNameLst>
                                          <p:attrName>r</p:attrName>
                                        </p:attrNameLst>
                                      </p:cBhvr>
                                    </p:animRo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2"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618038" y="2370138"/>
            <a:ext cx="2951162" cy="2227262"/>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altLang="en-US" sz="2000" b="1" dirty="0">
                <a:solidFill>
                  <a:schemeClr val="bg1"/>
                </a:solidFill>
                <a:ea typeface="Twinkl" pitchFamily="2" charset="0"/>
                <a:cs typeface="Twinkl" pitchFamily="2" charset="0"/>
              </a:rPr>
              <a:t>Savannah played </a:t>
            </a:r>
          </a:p>
          <a:p>
            <a:pPr algn="ctr" eaLnBrk="1" hangingPunct="1">
              <a:defRPr/>
            </a:pPr>
            <a:r>
              <a:rPr lang="en-GB" altLang="en-US" sz="2000" b="1" dirty="0">
                <a:solidFill>
                  <a:schemeClr val="bg1"/>
                </a:solidFill>
                <a:ea typeface="Twinkl" pitchFamily="2" charset="0"/>
                <a:cs typeface="Twinkl" pitchFamily="2" charset="0"/>
              </a:rPr>
              <a:t>a trick on Bobby </a:t>
            </a:r>
          </a:p>
          <a:p>
            <a:pPr algn="ctr" eaLnBrk="1" hangingPunct="1">
              <a:defRPr/>
            </a:pPr>
            <a:r>
              <a:rPr lang="en-GB" altLang="en-US" sz="2000" b="1" dirty="0">
                <a:solidFill>
                  <a:schemeClr val="bg1"/>
                </a:solidFill>
                <a:ea typeface="Twinkl" pitchFamily="2" charset="0"/>
                <a:cs typeface="Twinkl" pitchFamily="2" charset="0"/>
              </a:rPr>
              <a:t>to annoy him. </a:t>
            </a:r>
          </a:p>
          <a:p>
            <a:pPr algn="ctr" eaLnBrk="1" hangingPunct="1">
              <a:defRPr/>
            </a:pPr>
            <a:r>
              <a:rPr lang="en-GB" altLang="en-US" sz="2000" b="1" dirty="0">
                <a:solidFill>
                  <a:schemeClr val="bg1"/>
                </a:solidFill>
                <a:ea typeface="Twinkl" pitchFamily="2" charset="0"/>
                <a:cs typeface="Twinkl" pitchFamily="2" charset="0"/>
              </a:rPr>
              <a:t>It made him cross </a:t>
            </a:r>
          </a:p>
          <a:p>
            <a:pPr algn="ctr" eaLnBrk="1" hangingPunct="1">
              <a:defRPr/>
            </a:pPr>
            <a:r>
              <a:rPr lang="en-GB" altLang="en-US" sz="2000" b="1" dirty="0">
                <a:solidFill>
                  <a:schemeClr val="bg1"/>
                </a:solidFill>
                <a:ea typeface="Twinkl" pitchFamily="2" charset="0"/>
                <a:cs typeface="Twinkl" pitchFamily="2" charset="0"/>
              </a:rPr>
              <a:t>but she is sorry. </a:t>
            </a:r>
          </a:p>
          <a:p>
            <a:pPr algn="ctr" eaLnBrk="1" hangingPunct="1">
              <a:defRPr/>
            </a:pPr>
            <a:r>
              <a:rPr lang="en-GB" altLang="en-US" sz="2000" b="1" dirty="0">
                <a:solidFill>
                  <a:schemeClr val="bg1"/>
                </a:solidFill>
                <a:ea typeface="Twinkl" pitchFamily="2" charset="0"/>
                <a:cs typeface="Twinkl" pitchFamily="2" charset="0"/>
              </a:rPr>
              <a:t>This is teasing.</a:t>
            </a:r>
            <a:r>
              <a:rPr lang="en-GB" altLang="en-US" sz="2000" b="1" dirty="0">
                <a:solidFill>
                  <a:schemeClr val="tx1"/>
                </a:solidFill>
                <a:ea typeface="Twinkl" pitchFamily="2" charset="0"/>
                <a:cs typeface="Twinkl" pitchFamily="2" charset="0"/>
              </a:rPr>
              <a:t> </a:t>
            </a:r>
          </a:p>
        </p:txBody>
      </p:sp>
      <p:pic>
        <p:nvPicPr>
          <p:cNvPr id="31746"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09825" y="4724400"/>
            <a:ext cx="6049963" cy="1512888"/>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Whole Clas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684213" y="2370138"/>
            <a:ext cx="3671887" cy="2138362"/>
          </a:xfrm>
          <a:prstGeom prst="round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GB" altLang="en-US" dirty="0">
                <a:solidFill>
                  <a:schemeClr val="tx1"/>
                </a:solidFill>
              </a:rPr>
              <a:t>Savannah tells Bobby that he has to go inside to speak to the teacher. When Bobby goes in, Savannah laughs and says that he didn’t really have to go in. Bobby is cross. Savannah </a:t>
            </a:r>
            <a:br>
              <a:rPr lang="en-GB" altLang="en-US" dirty="0">
                <a:solidFill>
                  <a:schemeClr val="tx1"/>
                </a:solidFill>
              </a:rPr>
            </a:br>
            <a:r>
              <a:rPr lang="en-GB" altLang="en-US" dirty="0">
                <a:solidFill>
                  <a:schemeClr val="tx1"/>
                </a:solidFill>
              </a:rPr>
              <a:t>says sorry.</a:t>
            </a:r>
          </a:p>
        </p:txBody>
      </p:sp>
      <p:sp>
        <p:nvSpPr>
          <p:cNvPr id="12" name="Pentagon 11"/>
          <p:cNvSpPr/>
          <p:nvPr/>
        </p:nvSpPr>
        <p:spPr>
          <a:xfrm>
            <a:off x="446088" y="1422400"/>
            <a:ext cx="7005637" cy="595313"/>
          </a:xfrm>
          <a:prstGeom prst="homePlat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Is this friendly joking, teasing or bullying? What do you think?</a:t>
            </a:r>
          </a:p>
        </p:txBody>
      </p:sp>
      <p:pic>
        <p:nvPicPr>
          <p:cNvPr id="31752" name="Picture 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629025" y="3605213"/>
            <a:ext cx="2392363" cy="251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3" name="Picture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26313" y="2636838"/>
            <a:ext cx="1069975"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6" presetClass="emph" presetSubtype="0" fill="hold" nodeType="clickEffect">
                                  <p:stCondLst>
                                    <p:cond delay="0"/>
                                  </p:stCondLst>
                                  <p:childTnLst>
                                    <p:animEffect transition="out" filter="fade">
                                      <p:cBhvr>
                                        <p:cTn id="12" dur="500" tmFilter="0, 0; .2, .5; .8, .5; 1, 0"/>
                                        <p:tgtEl>
                                          <p:spTgt spid="31753"/>
                                        </p:tgtEl>
                                      </p:cBhvr>
                                    </p:animEffect>
                                    <p:animScale>
                                      <p:cBhvr>
                                        <p:cTn id="13" dur="250" autoRev="1" fill="hold"/>
                                        <p:tgtEl>
                                          <p:spTgt spid="31753"/>
                                        </p:tgtEl>
                                      </p:cBhvr>
                                      <p:by x="105000" y="105000"/>
                                    </p:animScale>
                                  </p:childTnLst>
                                </p:cTn>
                              </p:par>
                            </p:childTnLst>
                          </p:cTn>
                        </p:par>
                        <p:par>
                          <p:cTn id="14" fill="hold" nodeType="afterGroup">
                            <p:stCondLst>
                              <p:cond delay="500"/>
                            </p:stCondLst>
                            <p:childTnLst>
                              <p:par>
                                <p:cTn id="15" presetID="32" presetClass="emph" presetSubtype="0" fill="hold" nodeType="afterEffect">
                                  <p:stCondLst>
                                    <p:cond delay="0"/>
                                  </p:stCondLst>
                                  <p:childTnLst>
                                    <p:animRot by="120000">
                                      <p:cBhvr>
                                        <p:cTn id="16" dur="100" fill="hold">
                                          <p:stCondLst>
                                            <p:cond delay="0"/>
                                          </p:stCondLst>
                                        </p:cTn>
                                        <p:tgtEl>
                                          <p:spTgt spid="31752"/>
                                        </p:tgtEl>
                                        <p:attrNameLst>
                                          <p:attrName>r</p:attrName>
                                        </p:attrNameLst>
                                      </p:cBhvr>
                                    </p:animRot>
                                    <p:animRot by="-240000">
                                      <p:cBhvr>
                                        <p:cTn id="17" dur="200" fill="hold">
                                          <p:stCondLst>
                                            <p:cond delay="200"/>
                                          </p:stCondLst>
                                        </p:cTn>
                                        <p:tgtEl>
                                          <p:spTgt spid="31752"/>
                                        </p:tgtEl>
                                        <p:attrNameLst>
                                          <p:attrName>r</p:attrName>
                                        </p:attrNameLst>
                                      </p:cBhvr>
                                    </p:animRot>
                                    <p:animRot by="240000">
                                      <p:cBhvr>
                                        <p:cTn id="18" dur="200" fill="hold">
                                          <p:stCondLst>
                                            <p:cond delay="400"/>
                                          </p:stCondLst>
                                        </p:cTn>
                                        <p:tgtEl>
                                          <p:spTgt spid="31752"/>
                                        </p:tgtEl>
                                        <p:attrNameLst>
                                          <p:attrName>r</p:attrName>
                                        </p:attrNameLst>
                                      </p:cBhvr>
                                    </p:animRot>
                                    <p:animRot by="-240000">
                                      <p:cBhvr>
                                        <p:cTn id="19" dur="200" fill="hold">
                                          <p:stCondLst>
                                            <p:cond delay="600"/>
                                          </p:stCondLst>
                                        </p:cTn>
                                        <p:tgtEl>
                                          <p:spTgt spid="31752"/>
                                        </p:tgtEl>
                                        <p:attrNameLst>
                                          <p:attrName>r</p:attrName>
                                        </p:attrNameLst>
                                      </p:cBhvr>
                                    </p:animRot>
                                    <p:animRot by="120000">
                                      <p:cBhvr>
                                        <p:cTn id="20" dur="200" fill="hold">
                                          <p:stCondLst>
                                            <p:cond delay="800"/>
                                          </p:stCondLst>
                                        </p:cTn>
                                        <p:tgtEl>
                                          <p:spTgt spid="31752"/>
                                        </p:tgtEl>
                                        <p:attrNameLst>
                                          <p:attrName>r</p:attrName>
                                        </p:attrNameLst>
                                      </p:cBhvr>
                                    </p:animRo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684213" y="2370138"/>
            <a:ext cx="3797300" cy="1141412"/>
          </a:xfrm>
          <a:prstGeom prst="round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GB" altLang="en-US" dirty="0">
                <a:solidFill>
                  <a:schemeClr val="tx1"/>
                </a:solidFill>
              </a:rPr>
              <a:t>William says to Farrah that she is so good at jumping that she could be a frog. They both laugh.</a:t>
            </a:r>
          </a:p>
        </p:txBody>
      </p:sp>
      <p:sp>
        <p:nvSpPr>
          <p:cNvPr id="12" name="Pentagon 11"/>
          <p:cNvSpPr/>
          <p:nvPr/>
        </p:nvSpPr>
        <p:spPr>
          <a:xfrm>
            <a:off x="446088" y="1422400"/>
            <a:ext cx="7005637" cy="595313"/>
          </a:xfrm>
          <a:prstGeom prst="homePlate">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algn="ctr" eaLnBrk="1" hangingPunct="1">
              <a:defRPr/>
            </a:pPr>
            <a:r>
              <a:rPr lang="en-GB" altLang="en-US" dirty="0">
                <a:solidFill>
                  <a:schemeClr val="bg1"/>
                </a:solidFill>
              </a:rPr>
              <a:t>Is this friendly joking, teasing or bullying? What do you think?</a:t>
            </a:r>
          </a:p>
        </p:txBody>
      </p:sp>
      <p:sp>
        <p:nvSpPr>
          <p:cNvPr id="11" name="Rounded Rectangle 10"/>
          <p:cNvSpPr/>
          <p:nvPr/>
        </p:nvSpPr>
        <p:spPr>
          <a:xfrm>
            <a:off x="1528763" y="3716338"/>
            <a:ext cx="2952750" cy="1581150"/>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ltLang="en-US" sz="2000" b="1" dirty="0">
              <a:solidFill>
                <a:schemeClr val="bg1"/>
              </a:solidFill>
              <a:ea typeface="Twinkl" pitchFamily="2" charset="0"/>
              <a:cs typeface="Twinkl" pitchFamily="2" charset="0"/>
            </a:endParaRPr>
          </a:p>
          <a:p>
            <a:pPr algn="ctr" eaLnBrk="1" hangingPunct="1">
              <a:defRPr/>
            </a:pPr>
            <a:r>
              <a:rPr lang="en-GB" altLang="en-US" sz="2000" b="1" dirty="0">
                <a:solidFill>
                  <a:schemeClr val="bg1"/>
                </a:solidFill>
                <a:ea typeface="Twinkl" pitchFamily="2" charset="0"/>
                <a:cs typeface="Twinkl" pitchFamily="2" charset="0"/>
              </a:rPr>
              <a:t>William said something funny to make Farrah laugh. This is friendly joking. </a:t>
            </a:r>
          </a:p>
          <a:p>
            <a:pPr algn="ctr" eaLnBrk="1" hangingPunct="1">
              <a:defRPr/>
            </a:pPr>
            <a:endParaRPr lang="en-GB" altLang="en-US" sz="2000" b="1" dirty="0">
              <a:solidFill>
                <a:schemeClr val="bg1"/>
              </a:solidFill>
              <a:ea typeface="Twinkl" pitchFamily="2" charset="0"/>
              <a:cs typeface="Twinkl" pitchFamily="2" charset="0"/>
            </a:endParaRPr>
          </a:p>
        </p:txBody>
      </p:sp>
      <p:pic>
        <p:nvPicPr>
          <p:cNvPr id="33799" name="Picture 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716463" y="2370138"/>
            <a:ext cx="3671887" cy="2211387"/>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97438" y="2465388"/>
            <a:ext cx="3251200" cy="348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What Type of Behaviour?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2" presetClass="emph" presetSubtype="0" fill="hold" nodeType="clickEffect">
                                  <p:stCondLst>
                                    <p:cond delay="0"/>
                                  </p:stCondLst>
                                  <p:childTnLst>
                                    <p:animRot by="120000">
                                      <p:cBhvr>
                                        <p:cTn id="12" dur="100" fill="hold">
                                          <p:stCondLst>
                                            <p:cond delay="0"/>
                                          </p:stCondLst>
                                        </p:cTn>
                                        <p:tgtEl>
                                          <p:spTgt spid="33800"/>
                                        </p:tgtEl>
                                        <p:attrNameLst>
                                          <p:attrName>r</p:attrName>
                                        </p:attrNameLst>
                                      </p:cBhvr>
                                    </p:animRot>
                                    <p:animRot by="-240000">
                                      <p:cBhvr>
                                        <p:cTn id="13" dur="200" fill="hold">
                                          <p:stCondLst>
                                            <p:cond delay="200"/>
                                          </p:stCondLst>
                                        </p:cTn>
                                        <p:tgtEl>
                                          <p:spTgt spid="33800"/>
                                        </p:tgtEl>
                                        <p:attrNameLst>
                                          <p:attrName>r</p:attrName>
                                        </p:attrNameLst>
                                      </p:cBhvr>
                                    </p:animRot>
                                    <p:animRot by="240000">
                                      <p:cBhvr>
                                        <p:cTn id="14" dur="200" fill="hold">
                                          <p:stCondLst>
                                            <p:cond delay="400"/>
                                          </p:stCondLst>
                                        </p:cTn>
                                        <p:tgtEl>
                                          <p:spTgt spid="33800"/>
                                        </p:tgtEl>
                                        <p:attrNameLst>
                                          <p:attrName>r</p:attrName>
                                        </p:attrNameLst>
                                      </p:cBhvr>
                                    </p:animRot>
                                    <p:animRot by="-240000">
                                      <p:cBhvr>
                                        <p:cTn id="15" dur="200" fill="hold">
                                          <p:stCondLst>
                                            <p:cond delay="600"/>
                                          </p:stCondLst>
                                        </p:cTn>
                                        <p:tgtEl>
                                          <p:spTgt spid="33800"/>
                                        </p:tgtEl>
                                        <p:attrNameLst>
                                          <p:attrName>r</p:attrName>
                                        </p:attrNameLst>
                                      </p:cBhvr>
                                    </p:animRot>
                                    <p:animRot by="120000">
                                      <p:cBhvr>
                                        <p:cTn id="16" dur="200" fill="hold">
                                          <p:stCondLst>
                                            <p:cond delay="800"/>
                                          </p:stCondLst>
                                        </p:cTn>
                                        <p:tgtEl>
                                          <p:spTgt spid="33800"/>
                                        </p:tgtEl>
                                        <p:attrNameLst>
                                          <p:attrName>r</p:attrName>
                                        </p:attrNameLst>
                                      </p:cBhvr>
                                    </p:animRo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2"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335213" y="692150"/>
            <a:ext cx="4503737" cy="570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Title 15"/>
          <p:cNvSpPr>
            <a:spLocks/>
          </p:cNvSpPr>
          <p:nvPr/>
        </p:nvSpPr>
        <p:spPr bwMode="auto">
          <a:xfrm>
            <a:off x="468313" y="2249488"/>
            <a:ext cx="8237537" cy="995362"/>
          </a:xfrm>
          <a:prstGeom prst="roundRect">
            <a:avLst>
              <a:gd name="adj" fmla="val 0"/>
            </a:avLst>
          </a:prstGeom>
          <a:solidFill>
            <a:srgbClr val="F9C4BF"/>
          </a:solidFill>
          <a:ln>
            <a:noFill/>
          </a:ln>
          <a:extLst>
            <a:ext uri="{91240B29-F687-4F45-9708-019B960494DF}">
              <a14:hiddenLine xmlns:a14="http://schemas.microsoft.com/office/drawing/2010/main" w="9525">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spcBef>
                <a:spcPct val="0"/>
              </a:spcBef>
              <a:buFontTx/>
              <a:buNone/>
            </a:pPr>
            <a:r>
              <a:rPr lang="en-GB" altLang="en-US" sz="5400" b="1"/>
              <a:t>Exploring</a:t>
            </a:r>
            <a:endParaRPr lang="en-GB" altLang="en-US" sz="5400" b="1">
              <a:latin typeface="Twinkl SemiBold" pitchFamily="2"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199" y="453976"/>
            <a:ext cx="8220075" cy="5976664"/>
          </a:xfrm>
          <a:prstGeom prst="roundRect">
            <a:avLst>
              <a:gd name="adj" fmla="val 2447"/>
            </a:avLst>
          </a:prstGeom>
        </p:spPr>
      </p:pic>
      <p:sp>
        <p:nvSpPr>
          <p:cNvPr id="2" name="Rectangle 1"/>
          <p:cNvSpPr/>
          <p:nvPr/>
        </p:nvSpPr>
        <p:spPr>
          <a:xfrm>
            <a:off x="457200" y="2349500"/>
            <a:ext cx="8226425" cy="939800"/>
          </a:xfrm>
          <a:prstGeom prst="rect">
            <a:avLst/>
          </a:prstGeom>
          <a:solidFill>
            <a:srgbClr val="C0DFC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GB" altLang="en-US" dirty="0">
              <a:solidFill>
                <a:schemeClr val="tx1"/>
              </a:solidFill>
            </a:endParaRPr>
          </a:p>
          <a:p>
            <a:pPr eaLnBrk="1" hangingPunct="1">
              <a:defRPr/>
            </a:pPr>
            <a:r>
              <a:rPr lang="en-GB" altLang="en-US" dirty="0">
                <a:solidFill>
                  <a:schemeClr val="tx1"/>
                </a:solidFill>
              </a:rPr>
              <a:t>We are going to hear a story about a Cheetah called Chase.</a:t>
            </a:r>
          </a:p>
          <a:p>
            <a:pPr eaLnBrk="1" hangingPunct="1">
              <a:defRPr/>
            </a:pPr>
            <a:r>
              <a:rPr lang="en-GB" dirty="0">
                <a:solidFill>
                  <a:schemeClr val="tx1"/>
                </a:solidFill>
              </a:rPr>
              <a:t>While we listen to the story, think about this question.</a:t>
            </a:r>
          </a:p>
          <a:p>
            <a:pPr eaLnBrk="1" hangingPunct="1">
              <a:defRPr/>
            </a:pPr>
            <a:endParaRPr lang="en-GB" altLang="en-US" dirty="0">
              <a:solidFill>
                <a:schemeClr val="tx1"/>
              </a:solidFill>
            </a:endParaRPr>
          </a:p>
        </p:txBody>
      </p:sp>
      <p:sp>
        <p:nvSpPr>
          <p:cNvPr id="4" name="Rounded Rectangle 3"/>
          <p:cNvSpPr/>
          <p:nvPr/>
        </p:nvSpPr>
        <p:spPr>
          <a:xfrm>
            <a:off x="5611813" y="3638550"/>
            <a:ext cx="2951162" cy="1546225"/>
          </a:xfrm>
          <a:prstGeom prst="roundRect">
            <a:avLst/>
          </a:prstGeom>
          <a:solidFill>
            <a:srgbClr val="F39C9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a:p>
            <a:pPr algn="ctr">
              <a:defRPr/>
            </a:pPr>
            <a:r>
              <a:rPr lang="en-GB" sz="2000" b="1" dirty="0"/>
              <a:t>What can we do if we see someone being teased or bullied, or if it happens to us?</a:t>
            </a:r>
          </a:p>
          <a:p>
            <a:pPr algn="ctr">
              <a:defRPr/>
            </a:pPr>
            <a:endParaRPr lang="en-GB" dirty="0"/>
          </a:p>
        </p:txBody>
      </p:sp>
      <p:pic>
        <p:nvPicPr>
          <p:cNvPr id="36871" name="Picture 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4213" y="3638550"/>
            <a:ext cx="4813300"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p:cNvPicPr>
            <a:picLocks noChangeAspect="1"/>
          </p:cNvPicPr>
          <p:nvPr/>
        </p:nvPicPr>
        <p:blipFill>
          <a:blip r:embed="rId5" cstate="screen">
            <a:extLst>
              <a:ext uri="{28A0092B-C50C-407E-A947-70E740481C1C}">
                <a14:useLocalDpi xmlns:a14="http://schemas.microsoft.com/office/drawing/2010/main"/>
              </a:ext>
            </a:extLst>
          </a:blip>
          <a:srcRect l="-7333" r="-8890" b="-3468"/>
          <a:stretch>
            <a:fillRect/>
          </a:stretch>
        </p:blipFill>
        <p:spPr bwMode="auto">
          <a:xfrm>
            <a:off x="1265238" y="3436938"/>
            <a:ext cx="1141412"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6" cstate="screen">
            <a:extLst>
              <a:ext uri="{28A0092B-C50C-407E-A947-70E740481C1C}">
                <a14:useLocalDpi xmlns:a14="http://schemas.microsoft.com/office/drawing/2010/main"/>
              </a:ext>
            </a:extLst>
          </a:blip>
          <a:srcRect l="-2589" r="-4243" b="-5788"/>
          <a:stretch>
            <a:fillRect/>
          </a:stretch>
        </p:blipFill>
        <p:spPr bwMode="auto">
          <a:xfrm>
            <a:off x="3481388" y="3670300"/>
            <a:ext cx="2016125"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p:txBody>
          <a:bodyPr/>
          <a:lstStyle/>
          <a:p>
            <a:r>
              <a:rPr lang="en-GB" altLang="en-US" dirty="0">
                <a:latin typeface="Twinkl" pitchFamily="2" charset="0"/>
              </a:rPr>
              <a:t>Chase the Cheetah</a:t>
            </a:r>
            <a:endParaRPr lang="en-GB" dirty="0"/>
          </a:p>
        </p:txBody>
      </p:sp>
      <p:pic>
        <p:nvPicPr>
          <p:cNvPr id="11" name="Talking Partners"/>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740650" y="4841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1"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par>
                          <p:cTn id="18" fill="hold" nodeType="afterGroup">
                            <p:stCondLst>
                              <p:cond delay="1000"/>
                            </p:stCondLst>
                            <p:childTnLst>
                              <p:par>
                                <p:cTn id="19" presetID="1" presetClass="exit" presetSubtype="0" fill="hold" nodeType="afterEffect">
                                  <p:stCondLst>
                                    <p:cond delay="800"/>
                                  </p:stCondLst>
                                  <p:childTnLst>
                                    <p:set>
                                      <p:cBhvr>
                                        <p:cTn id="20" dur="1" fill="hold">
                                          <p:stCondLst>
                                            <p:cond delay="0"/>
                                          </p:stCondLst>
                                        </p:cTn>
                                        <p:tgtEl>
                                          <p:spTgt spid="8"/>
                                        </p:tgtEl>
                                        <p:attrNameLst>
                                          <p:attrName>style.visibility</p:attrName>
                                        </p:attrNameLst>
                                      </p:cBhvr>
                                      <p:to>
                                        <p:strVal val="hidden"/>
                                      </p:to>
                                    </p:set>
                                  </p:childTnLst>
                                </p:cTn>
                              </p:par>
                              <p:par>
                                <p:cTn id="21" presetID="1" presetClass="entr" presetSubtype="0" fill="hold" nodeType="withEffect">
                                  <p:stCondLst>
                                    <p:cond delay="8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nodeType="afterGroup">
                            <p:stCondLst>
                              <p:cond delay="1800"/>
                            </p:stCondLst>
                            <p:childTnLst>
                              <p:par>
                                <p:cTn id="24" presetID="1" presetClass="exit" presetSubtype="0" fill="hold" nodeType="afterEffect">
                                  <p:stCondLst>
                                    <p:cond delay="800"/>
                                  </p:stCondLst>
                                  <p:childTnLst>
                                    <p:set>
                                      <p:cBhvr>
                                        <p:cTn id="25" dur="1" fill="hold">
                                          <p:stCondLst>
                                            <p:cond delay="0"/>
                                          </p:stCondLst>
                                        </p:cTn>
                                        <p:tgtEl>
                                          <p:spTgt spid="10"/>
                                        </p:tgtEl>
                                        <p:attrNameLst>
                                          <p:attrName>style.visibility</p:attrName>
                                        </p:attrNameLst>
                                      </p:cBhvr>
                                      <p:to>
                                        <p:strVal val="hidden"/>
                                      </p:to>
                                    </p:set>
                                  </p:childTnLst>
                                </p:cTn>
                              </p:par>
                              <p:par>
                                <p:cTn id="26" presetID="1" presetClass="entr" presetSubtype="0" fill="hold" nodeType="withEffect">
                                  <p:stCondLst>
                                    <p:cond delay="800"/>
                                  </p:stCondLst>
                                  <p:childTnLst>
                                    <p:set>
                                      <p:cBhvr>
                                        <p:cTn id="27" dur="1" fill="hold">
                                          <p:stCondLst>
                                            <p:cond delay="0"/>
                                          </p:stCondLst>
                                        </p:cTn>
                                        <p:tgtEl>
                                          <p:spTgt spid="368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5566" y="2924945"/>
            <a:ext cx="4114802" cy="3488292"/>
          </a:xfrm>
          <a:prstGeom prst="roundRect">
            <a:avLst>
              <a:gd name="adj" fmla="val 4927"/>
            </a:avLst>
          </a:prstGeom>
        </p:spPr>
      </p:pic>
      <p:sp>
        <p:nvSpPr>
          <p:cNvPr id="38916" name="Rectangle 12"/>
          <p:cNvSpPr>
            <a:spLocks noChangeArrowheads="1"/>
          </p:cNvSpPr>
          <p:nvPr/>
        </p:nvSpPr>
        <p:spPr bwMode="auto">
          <a:xfrm>
            <a:off x="755650" y="1420813"/>
            <a:ext cx="3819525"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sz="1600" dirty="0"/>
              <a:t>In Africa, there lived a coalition of cheetahs. Cheetahs have long legs and strong muscles that make them run fantastically fast. What cheetahs love best of all is to run as fast as they can.</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One of the cheetah cubs in Cheetah School was called Chase. Chase had shorter legs than all the other cubs in his class so he couldn’t run nearly </a:t>
            </a:r>
          </a:p>
          <a:p>
            <a:pPr eaLnBrk="1" hangingPunct="1">
              <a:lnSpc>
                <a:spcPct val="100000"/>
              </a:lnSpc>
              <a:spcBef>
                <a:spcPct val="0"/>
              </a:spcBef>
              <a:buFontTx/>
              <a:buNone/>
            </a:pPr>
            <a:r>
              <a:rPr lang="en-GB" altLang="en-US" sz="1600" dirty="0">
                <a:solidFill>
                  <a:schemeClr val="tx1"/>
                </a:solidFill>
              </a:rPr>
              <a:t>as fast. </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The other cubs in the class loved to play running races but they didn’t let Chase join in. They said he was too slow. </a:t>
            </a:r>
          </a:p>
          <a:p>
            <a:pPr eaLnBrk="1" hangingPunct="1">
              <a:lnSpc>
                <a:spcPct val="100000"/>
              </a:lnSpc>
              <a:spcBef>
                <a:spcPct val="0"/>
              </a:spcBef>
              <a:buFontTx/>
              <a:buNone/>
            </a:pPr>
            <a:endParaRPr lang="en-GB" altLang="en-US" sz="1600" dirty="0">
              <a:solidFill>
                <a:schemeClr val="tx1"/>
              </a:solidFill>
            </a:endParaRPr>
          </a:p>
        </p:txBody>
      </p:sp>
      <p:pic>
        <p:nvPicPr>
          <p:cNvPr id="38917" name="Talking Partner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4841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335463" y="4537075"/>
            <a:ext cx="1306512" cy="183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499225" y="4797425"/>
            <a:ext cx="1673225"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5156200" y="1708150"/>
            <a:ext cx="2952750" cy="1073150"/>
          </a:xfrm>
          <a:prstGeom prst="roundRect">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a:p>
            <a:pPr algn="ctr" eaLnBrk="1" fontAlgn="auto" hangingPunct="1">
              <a:spcBef>
                <a:spcPts val="0"/>
              </a:spcBef>
              <a:spcAft>
                <a:spcPts val="0"/>
              </a:spcAft>
              <a:defRPr/>
            </a:pPr>
            <a:r>
              <a:rPr lang="en-GB" sz="2000" b="1" dirty="0">
                <a:solidFill>
                  <a:schemeClr val="bg1"/>
                </a:solidFill>
              </a:rPr>
              <a:t>How do you think this made Chase feel? </a:t>
            </a:r>
          </a:p>
          <a:p>
            <a:pPr algn="ctr">
              <a:defRPr/>
            </a:pPr>
            <a:endParaRPr lang="en-GB" dirty="0"/>
          </a:p>
        </p:txBody>
      </p:sp>
      <p:sp>
        <p:nvSpPr>
          <p:cNvPr id="10" name="Title 6"/>
          <p:cNvSpPr>
            <a:spLocks noGrp="1"/>
          </p:cNvSpPr>
          <p:nvPr>
            <p:ph type="title"/>
          </p:nvPr>
        </p:nvSpPr>
        <p:spPr/>
        <p:txBody>
          <a:bodyPr/>
          <a:lstStyle/>
          <a:p>
            <a:pPr eaLnBrk="1" hangingPunct="1"/>
            <a:r>
              <a:rPr lang="en-GB" altLang="en-US" dirty="0">
                <a:latin typeface="Twinkl" pitchFamily="2" charset="0"/>
              </a:rPr>
              <a:t>Chase the Cheetah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916">
                                            <p:txEl>
                                              <p:pRg st="0" end="0"/>
                                            </p:txEl>
                                          </p:spTgt>
                                        </p:tgtEl>
                                        <p:attrNameLst>
                                          <p:attrName>style.visibility</p:attrName>
                                        </p:attrNameLst>
                                      </p:cBhvr>
                                      <p:to>
                                        <p:strVal val="visible"/>
                                      </p:to>
                                    </p:set>
                                    <p:animEffect transition="in" filter="fade">
                                      <p:cBhvr>
                                        <p:cTn id="7" dur="500"/>
                                        <p:tgtEl>
                                          <p:spTgt spid="389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916">
                                            <p:txEl>
                                              <p:pRg st="2" end="2"/>
                                            </p:txEl>
                                          </p:spTgt>
                                        </p:tgtEl>
                                        <p:attrNameLst>
                                          <p:attrName>style.visibility</p:attrName>
                                        </p:attrNameLst>
                                      </p:cBhvr>
                                      <p:to>
                                        <p:strVal val="visible"/>
                                      </p:to>
                                    </p:set>
                                    <p:animEffect transition="in" filter="fade">
                                      <p:cBhvr>
                                        <p:cTn id="12" dur="500"/>
                                        <p:tgtEl>
                                          <p:spTgt spid="38916">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8916">
                                            <p:txEl>
                                              <p:pRg st="3" end="3"/>
                                            </p:txEl>
                                          </p:spTgt>
                                        </p:tgtEl>
                                        <p:attrNameLst>
                                          <p:attrName>style.visibility</p:attrName>
                                        </p:attrNameLst>
                                      </p:cBhvr>
                                      <p:to>
                                        <p:strVal val="visible"/>
                                      </p:to>
                                    </p:set>
                                    <p:animEffect transition="in" filter="fade">
                                      <p:cBhvr>
                                        <p:cTn id="15" dur="500"/>
                                        <p:tgtEl>
                                          <p:spTgt spid="38916">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8916">
                                            <p:txEl>
                                              <p:pRg st="5" end="5"/>
                                            </p:txEl>
                                          </p:spTgt>
                                        </p:tgtEl>
                                        <p:attrNameLst>
                                          <p:attrName>style.visibility</p:attrName>
                                        </p:attrNameLst>
                                      </p:cBhvr>
                                      <p:to>
                                        <p:strVal val="visible"/>
                                      </p:to>
                                    </p:set>
                                    <p:animEffect transition="in" filter="fade">
                                      <p:cBhvr>
                                        <p:cTn id="20" dur="500"/>
                                        <p:tgtEl>
                                          <p:spTgt spid="38916">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8919"/>
                                        </p:tgtEl>
                                      </p:cBhvr>
                                    </p:animEffect>
                                    <p:set>
                                      <p:cBhvr>
                                        <p:cTn id="32" dur="1" fill="hold">
                                          <p:stCondLst>
                                            <p:cond delay="499"/>
                                          </p:stCondLst>
                                        </p:cTn>
                                        <p:tgtEl>
                                          <p:spTgt spid="389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552" y="3429000"/>
            <a:ext cx="8064698" cy="2982951"/>
          </a:xfrm>
          <a:prstGeom prst="roundRect">
            <a:avLst/>
          </a:prstGeom>
        </p:spPr>
      </p:pic>
      <p:pic>
        <p:nvPicPr>
          <p:cNvPr id="40964"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bwMode="auto">
          <a:xfrm>
            <a:off x="3625552" y="3717032"/>
            <a:ext cx="5050904" cy="2694919"/>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455613" y="1397000"/>
            <a:ext cx="8231187" cy="1846659"/>
          </a:xfrm>
          <a:prstGeom prst="rect">
            <a:avLst/>
          </a:prstGeom>
          <a:solidFill>
            <a:srgbClr val="C0DFC3"/>
          </a:solidFill>
        </p:spPr>
        <p:txBody>
          <a:bodyPr>
            <a:spAutoFit/>
          </a:bodyPr>
          <a:lstStyle/>
          <a:p>
            <a:pPr eaLnBrk="1" fontAlgn="auto" hangingPunct="1">
              <a:spcBef>
                <a:spcPts val="0"/>
              </a:spcBef>
              <a:spcAft>
                <a:spcPts val="0"/>
              </a:spcAft>
              <a:defRPr/>
            </a:pPr>
            <a:r>
              <a:rPr lang="en-GB" sz="1600" dirty="0"/>
              <a:t>As the cheetah cubs grew, their legs became longer. </a:t>
            </a:r>
            <a:r>
              <a:rPr lang="en-GB" sz="1600" spc="-20" dirty="0">
                <a:latin typeface="+mn-lt"/>
              </a:rPr>
              <a:t>They spent their play times running further and faster. </a:t>
            </a:r>
            <a:r>
              <a:rPr lang="en-GB" sz="1600" dirty="0"/>
              <a:t>Chase couldn't keep up at all and he was often left on his own.</a:t>
            </a:r>
            <a:endParaRPr lang="en-GB" sz="1600" spc="-20" dirty="0">
              <a:latin typeface="+mn-lt"/>
            </a:endParaRPr>
          </a:p>
          <a:p>
            <a:pPr eaLnBrk="1" fontAlgn="auto" hangingPunct="1">
              <a:spcBef>
                <a:spcPts val="0"/>
              </a:spcBef>
              <a:spcAft>
                <a:spcPts val="0"/>
              </a:spcAft>
              <a:defRPr/>
            </a:pPr>
            <a:endParaRPr lang="en-GB" sz="1600" dirty="0">
              <a:latin typeface="+mn-lt"/>
            </a:endParaRPr>
          </a:p>
          <a:p>
            <a:pPr eaLnBrk="1" fontAlgn="auto" hangingPunct="1">
              <a:spcBef>
                <a:spcPts val="0"/>
              </a:spcBef>
              <a:spcAft>
                <a:spcPts val="0"/>
              </a:spcAft>
              <a:defRPr/>
            </a:pPr>
            <a:r>
              <a:rPr lang="en-GB" sz="1600" dirty="0">
                <a:latin typeface="+mn-lt"/>
              </a:rPr>
              <a:t>One day, one of the cheetah cubs, Flo, noticed that Chase was looking lonely. She asked the other cubs if they could let Chase join in with their race. </a:t>
            </a:r>
          </a:p>
          <a:p>
            <a:pPr eaLnBrk="1" fontAlgn="auto" hangingPunct="1">
              <a:spcBef>
                <a:spcPts val="0"/>
              </a:spcBef>
              <a:spcAft>
                <a:spcPts val="0"/>
              </a:spcAft>
              <a:defRPr/>
            </a:pPr>
            <a:endParaRPr lang="en-GB" sz="1600" dirty="0">
              <a:latin typeface="+mn-lt"/>
            </a:endParaRPr>
          </a:p>
          <a:p>
            <a:pPr eaLnBrk="1" fontAlgn="auto" hangingPunct="1">
              <a:spcBef>
                <a:spcPts val="0"/>
              </a:spcBef>
              <a:spcAft>
                <a:spcPts val="0"/>
              </a:spcAft>
              <a:defRPr/>
            </a:pPr>
            <a:r>
              <a:rPr lang="en-GB" sz="1600" dirty="0">
                <a:latin typeface="+mn-lt"/>
              </a:rPr>
              <a:t>All of the other cheetahs said no. They ran off together and Flo followed.</a:t>
            </a:r>
          </a:p>
        </p:txBody>
      </p:sp>
      <p:pic>
        <p:nvPicPr>
          <p:cNvPr id="40966" name="Picture 10"/>
          <p:cNvPicPr>
            <a:picLocks noChangeAspect="1"/>
          </p:cNvPicPr>
          <p:nvPr/>
        </p:nvPicPr>
        <p:blipFill>
          <a:blip r:embed="rId5" cstate="screen">
            <a:extLst>
              <a:ext uri="{28A0092B-C50C-407E-A947-70E740481C1C}">
                <a14:useLocalDpi xmlns:a14="http://schemas.microsoft.com/office/drawing/2010/main"/>
              </a:ext>
            </a:extLst>
          </a:blip>
          <a:srcRect l="-28794"/>
          <a:stretch>
            <a:fillRect/>
          </a:stretch>
        </p:blipFill>
        <p:spPr bwMode="auto">
          <a:xfrm>
            <a:off x="388938" y="4100513"/>
            <a:ext cx="2736850"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3090863" y="3357563"/>
            <a:ext cx="2951162" cy="98901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Do you think that Flo did the right thing? </a:t>
            </a:r>
          </a:p>
        </p:txBody>
      </p:sp>
      <p:pic>
        <p:nvPicPr>
          <p:cNvPr id="40968" name="Talking Partners"/>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740650" y="4794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Chase the Cheetah</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fade">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Effect transition="in" filter="fade">
                                      <p:cBhvr>
                                        <p:cTn id="17" dur="500"/>
                                        <p:tgtEl>
                                          <p:spTgt spid="1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000"/>
                            </p:stCondLst>
                            <p:childTnLst>
                              <p:par>
                                <p:cTn id="26" presetID="32" presetClass="emph" presetSubtype="0" fill="hold" nodeType="afterEffect">
                                  <p:stCondLst>
                                    <p:cond delay="0"/>
                                  </p:stCondLst>
                                  <p:childTnLst>
                                    <p:animRot by="120000">
                                      <p:cBhvr>
                                        <p:cTn id="27" dur="100" fill="hold">
                                          <p:stCondLst>
                                            <p:cond delay="0"/>
                                          </p:stCondLst>
                                        </p:cTn>
                                        <p:tgtEl>
                                          <p:spTgt spid="40966"/>
                                        </p:tgtEl>
                                        <p:attrNameLst>
                                          <p:attrName>r</p:attrName>
                                        </p:attrNameLst>
                                      </p:cBhvr>
                                    </p:animRot>
                                    <p:animRot by="-240000">
                                      <p:cBhvr>
                                        <p:cTn id="28" dur="200" fill="hold">
                                          <p:stCondLst>
                                            <p:cond delay="200"/>
                                          </p:stCondLst>
                                        </p:cTn>
                                        <p:tgtEl>
                                          <p:spTgt spid="40966"/>
                                        </p:tgtEl>
                                        <p:attrNameLst>
                                          <p:attrName>r</p:attrName>
                                        </p:attrNameLst>
                                      </p:cBhvr>
                                    </p:animRot>
                                    <p:animRot by="240000">
                                      <p:cBhvr>
                                        <p:cTn id="29" dur="200" fill="hold">
                                          <p:stCondLst>
                                            <p:cond delay="400"/>
                                          </p:stCondLst>
                                        </p:cTn>
                                        <p:tgtEl>
                                          <p:spTgt spid="40966"/>
                                        </p:tgtEl>
                                        <p:attrNameLst>
                                          <p:attrName>r</p:attrName>
                                        </p:attrNameLst>
                                      </p:cBhvr>
                                    </p:animRot>
                                    <p:animRot by="-240000">
                                      <p:cBhvr>
                                        <p:cTn id="30" dur="200" fill="hold">
                                          <p:stCondLst>
                                            <p:cond delay="600"/>
                                          </p:stCondLst>
                                        </p:cTn>
                                        <p:tgtEl>
                                          <p:spTgt spid="40966"/>
                                        </p:tgtEl>
                                        <p:attrNameLst>
                                          <p:attrName>r</p:attrName>
                                        </p:attrNameLst>
                                      </p:cBhvr>
                                    </p:animRot>
                                    <p:animRot by="120000">
                                      <p:cBhvr>
                                        <p:cTn id="31" dur="200" fill="hold">
                                          <p:stCondLst>
                                            <p:cond delay="800"/>
                                          </p:stCondLst>
                                        </p:cTn>
                                        <p:tgtEl>
                                          <p:spTgt spid="4096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3429000"/>
            <a:ext cx="4330824" cy="2982951"/>
          </a:xfrm>
          <a:prstGeom prst="roundRect">
            <a:avLst>
              <a:gd name="adj" fmla="val 4927"/>
            </a:avLst>
          </a:prstGeom>
        </p:spPr>
      </p:pic>
      <p:sp>
        <p:nvSpPr>
          <p:cNvPr id="14" name="Rectangle 13"/>
          <p:cNvSpPr/>
          <p:nvPr/>
        </p:nvSpPr>
        <p:spPr>
          <a:xfrm>
            <a:off x="4787900" y="1420813"/>
            <a:ext cx="3600450" cy="2554287"/>
          </a:xfrm>
          <a:prstGeom prst="rect">
            <a:avLst/>
          </a:prstGeom>
        </p:spPr>
        <p:txBody>
          <a:bodyPr>
            <a:spAutoFit/>
          </a:bodyPr>
          <a:lstStyle/>
          <a:p>
            <a:pPr eaLnBrk="1" fontAlgn="auto" hangingPunct="1">
              <a:spcBef>
                <a:spcPts val="0"/>
              </a:spcBef>
              <a:spcAft>
                <a:spcPts val="0"/>
              </a:spcAft>
              <a:defRPr/>
            </a:pPr>
            <a:r>
              <a:rPr lang="en-GB" sz="1600" dirty="0">
                <a:latin typeface="+mn-lt"/>
              </a:rPr>
              <a:t>Every day, the cheetah cubs raced through the jungle. Every day, Flo asked the other cubs in the class if Chase could join in with their games. The other cheetahs always said no. Sometimes they called Chase </a:t>
            </a:r>
            <a:br>
              <a:rPr lang="en-GB" sz="1600" dirty="0">
                <a:latin typeface="+mn-lt"/>
              </a:rPr>
            </a:br>
            <a:r>
              <a:rPr lang="en-GB" sz="1600" dirty="0">
                <a:latin typeface="+mn-lt"/>
              </a:rPr>
              <a:t>nasty names.</a:t>
            </a:r>
          </a:p>
          <a:p>
            <a:pPr eaLnBrk="1" fontAlgn="auto" hangingPunct="1">
              <a:spcBef>
                <a:spcPts val="0"/>
              </a:spcBef>
              <a:spcAft>
                <a:spcPts val="0"/>
              </a:spcAft>
              <a:defRPr/>
            </a:pPr>
            <a:endParaRPr lang="en-GB" sz="1600" spc="-20" dirty="0">
              <a:latin typeface="+mn-lt"/>
            </a:endParaRPr>
          </a:p>
          <a:p>
            <a:pPr eaLnBrk="1" fontAlgn="auto" hangingPunct="1">
              <a:spcBef>
                <a:spcPts val="0"/>
              </a:spcBef>
              <a:spcAft>
                <a:spcPts val="0"/>
              </a:spcAft>
              <a:defRPr/>
            </a:pPr>
            <a:r>
              <a:rPr lang="en-GB" sz="1600" dirty="0">
                <a:latin typeface="+mn-lt"/>
              </a:rPr>
              <a:t>Flo felt bad for Chase but she didn’t know how she could help.</a:t>
            </a:r>
          </a:p>
        </p:txBody>
      </p:sp>
      <p:sp>
        <p:nvSpPr>
          <p:cNvPr id="17" name="Rounded Rectangle 16"/>
          <p:cNvSpPr/>
          <p:nvPr/>
        </p:nvSpPr>
        <p:spPr>
          <a:xfrm>
            <a:off x="898525" y="2946400"/>
            <a:ext cx="2952750" cy="781050"/>
          </a:xfrm>
          <a:prstGeom prst="roundRect">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What could Flo do </a:t>
            </a:r>
          </a:p>
          <a:p>
            <a:pPr algn="ctr" eaLnBrk="1" fontAlgn="auto" hangingPunct="1">
              <a:spcBef>
                <a:spcPts val="0"/>
              </a:spcBef>
              <a:spcAft>
                <a:spcPts val="0"/>
              </a:spcAft>
              <a:defRPr/>
            </a:pPr>
            <a:r>
              <a:rPr lang="en-GB" sz="2000" b="1" dirty="0">
                <a:solidFill>
                  <a:schemeClr val="bg1"/>
                </a:solidFill>
              </a:rPr>
              <a:t>to help? </a:t>
            </a:r>
          </a:p>
        </p:txBody>
      </p:sp>
      <p:sp>
        <p:nvSpPr>
          <p:cNvPr id="18" name="Rounded Rectangle 17"/>
          <p:cNvSpPr/>
          <p:nvPr/>
        </p:nvSpPr>
        <p:spPr>
          <a:xfrm>
            <a:off x="893763" y="1658938"/>
            <a:ext cx="2957512" cy="1143000"/>
          </a:xfrm>
          <a:prstGeom prst="roundRect">
            <a:avLst/>
          </a:prstGeom>
          <a:solidFill>
            <a:srgbClr val="F39C9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How do you think the cubs’ behaviour makes Chase feel? </a:t>
            </a:r>
          </a:p>
        </p:txBody>
      </p:sp>
      <p:pic>
        <p:nvPicPr>
          <p:cNvPr id="43016" name="Picture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284663" y="4116388"/>
            <a:ext cx="2592387"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7" name="Picture 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622550" y="4708525"/>
            <a:ext cx="661988"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Chase the Cheetah</a:t>
            </a:r>
            <a:endParaRPr lang="en-GB" dirty="0"/>
          </a:p>
        </p:txBody>
      </p:sp>
      <p:pic>
        <p:nvPicPr>
          <p:cNvPr id="13" name="Talking Partners"/>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740650" y="4841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fade">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1000"/>
                            </p:stCondLst>
                            <p:childTnLst>
                              <p:par>
                                <p:cTn id="28" presetID="32" presetClass="emph" presetSubtype="0" fill="hold" nodeType="afterEffect">
                                  <p:stCondLst>
                                    <p:cond delay="0"/>
                                  </p:stCondLst>
                                  <p:childTnLst>
                                    <p:animRot by="120000">
                                      <p:cBhvr>
                                        <p:cTn id="29" dur="100" fill="hold">
                                          <p:stCondLst>
                                            <p:cond delay="0"/>
                                          </p:stCondLst>
                                        </p:cTn>
                                        <p:tgtEl>
                                          <p:spTgt spid="43016"/>
                                        </p:tgtEl>
                                        <p:attrNameLst>
                                          <p:attrName>r</p:attrName>
                                        </p:attrNameLst>
                                      </p:cBhvr>
                                    </p:animRot>
                                    <p:animRot by="-240000">
                                      <p:cBhvr>
                                        <p:cTn id="30" dur="200" fill="hold">
                                          <p:stCondLst>
                                            <p:cond delay="200"/>
                                          </p:stCondLst>
                                        </p:cTn>
                                        <p:tgtEl>
                                          <p:spTgt spid="43016"/>
                                        </p:tgtEl>
                                        <p:attrNameLst>
                                          <p:attrName>r</p:attrName>
                                        </p:attrNameLst>
                                      </p:cBhvr>
                                    </p:animRot>
                                    <p:animRot by="240000">
                                      <p:cBhvr>
                                        <p:cTn id="31" dur="200" fill="hold">
                                          <p:stCondLst>
                                            <p:cond delay="400"/>
                                          </p:stCondLst>
                                        </p:cTn>
                                        <p:tgtEl>
                                          <p:spTgt spid="43016"/>
                                        </p:tgtEl>
                                        <p:attrNameLst>
                                          <p:attrName>r</p:attrName>
                                        </p:attrNameLst>
                                      </p:cBhvr>
                                    </p:animRot>
                                    <p:animRot by="-240000">
                                      <p:cBhvr>
                                        <p:cTn id="32" dur="200" fill="hold">
                                          <p:stCondLst>
                                            <p:cond delay="600"/>
                                          </p:stCondLst>
                                        </p:cTn>
                                        <p:tgtEl>
                                          <p:spTgt spid="43016"/>
                                        </p:tgtEl>
                                        <p:attrNameLst>
                                          <p:attrName>r</p:attrName>
                                        </p:attrNameLst>
                                      </p:cBhvr>
                                    </p:animRot>
                                    <p:animRot by="120000">
                                      <p:cBhvr>
                                        <p:cTn id="33" dur="200" fill="hold">
                                          <p:stCondLst>
                                            <p:cond delay="800"/>
                                          </p:stCondLst>
                                        </p:cTn>
                                        <p:tgtEl>
                                          <p:spTgt spid="43016"/>
                                        </p:tgtEl>
                                        <p:attrNameLst>
                                          <p:attrName>r</p:attrName>
                                        </p:attrNameLst>
                                      </p:cBhvr>
                                    </p:animRot>
                                  </p:childTnLst>
                                </p:cTn>
                              </p:par>
                            </p:childTnLst>
                          </p:cTn>
                        </p:par>
                        <p:par>
                          <p:cTn id="34" fill="hold" nodeType="afterGroup">
                            <p:stCondLst>
                              <p:cond delay="2000"/>
                            </p:stCondLst>
                            <p:childTnLst>
                              <p:par>
                                <p:cTn id="35" presetID="32" presetClass="emph" presetSubtype="0" fill="hold" nodeType="afterEffect">
                                  <p:stCondLst>
                                    <p:cond delay="0"/>
                                  </p:stCondLst>
                                  <p:childTnLst>
                                    <p:animRot by="120000">
                                      <p:cBhvr>
                                        <p:cTn id="36" dur="100" fill="hold">
                                          <p:stCondLst>
                                            <p:cond delay="0"/>
                                          </p:stCondLst>
                                        </p:cTn>
                                        <p:tgtEl>
                                          <p:spTgt spid="43017"/>
                                        </p:tgtEl>
                                        <p:attrNameLst>
                                          <p:attrName>r</p:attrName>
                                        </p:attrNameLst>
                                      </p:cBhvr>
                                    </p:animRot>
                                    <p:animRot by="-240000">
                                      <p:cBhvr>
                                        <p:cTn id="37" dur="200" fill="hold">
                                          <p:stCondLst>
                                            <p:cond delay="200"/>
                                          </p:stCondLst>
                                        </p:cTn>
                                        <p:tgtEl>
                                          <p:spTgt spid="43017"/>
                                        </p:tgtEl>
                                        <p:attrNameLst>
                                          <p:attrName>r</p:attrName>
                                        </p:attrNameLst>
                                      </p:cBhvr>
                                    </p:animRot>
                                    <p:animRot by="240000">
                                      <p:cBhvr>
                                        <p:cTn id="38" dur="200" fill="hold">
                                          <p:stCondLst>
                                            <p:cond delay="400"/>
                                          </p:stCondLst>
                                        </p:cTn>
                                        <p:tgtEl>
                                          <p:spTgt spid="43017"/>
                                        </p:tgtEl>
                                        <p:attrNameLst>
                                          <p:attrName>r</p:attrName>
                                        </p:attrNameLst>
                                      </p:cBhvr>
                                    </p:animRot>
                                    <p:animRot by="-240000">
                                      <p:cBhvr>
                                        <p:cTn id="39" dur="200" fill="hold">
                                          <p:stCondLst>
                                            <p:cond delay="600"/>
                                          </p:stCondLst>
                                        </p:cTn>
                                        <p:tgtEl>
                                          <p:spTgt spid="43017"/>
                                        </p:tgtEl>
                                        <p:attrNameLst>
                                          <p:attrName>r</p:attrName>
                                        </p:attrNameLst>
                                      </p:cBhvr>
                                    </p:animRot>
                                    <p:animRot by="120000">
                                      <p:cBhvr>
                                        <p:cTn id="40" dur="200" fill="hold">
                                          <p:stCondLst>
                                            <p:cond delay="800"/>
                                          </p:stCondLst>
                                        </p:cTn>
                                        <p:tgtEl>
                                          <p:spTgt spid="430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cstate="screen">
            <a:extLst>
              <a:ext uri="{28A0092B-C50C-407E-A947-70E740481C1C}">
                <a14:useLocalDpi xmlns:a14="http://schemas.microsoft.com/office/drawing/2010/main"/>
              </a:ext>
            </a:extLst>
          </a:blip>
          <a:srcRect t="-14750"/>
          <a:stretch/>
        </p:blipFill>
        <p:spPr>
          <a:xfrm>
            <a:off x="446049" y="2832437"/>
            <a:ext cx="8231226" cy="3581426"/>
          </a:xfrm>
          <a:prstGeom prst="roundRect">
            <a:avLst>
              <a:gd name="adj" fmla="val 4927"/>
            </a:avLst>
          </a:prstGeom>
        </p:spPr>
      </p:pic>
      <p:pic>
        <p:nvPicPr>
          <p:cNvPr id="45059" name="Picture 2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846638" y="3713163"/>
            <a:ext cx="3541712" cy="235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755650" y="1404938"/>
            <a:ext cx="7632700" cy="2308225"/>
          </a:xfrm>
          <a:prstGeom prst="rect">
            <a:avLst/>
          </a:prstGeom>
        </p:spPr>
        <p:txBody>
          <a:bodyPr>
            <a:spAutoFit/>
          </a:bodyPr>
          <a:lstStyle/>
          <a:p>
            <a:pPr eaLnBrk="1" fontAlgn="auto" hangingPunct="1">
              <a:spcBef>
                <a:spcPts val="0"/>
              </a:spcBef>
              <a:spcAft>
                <a:spcPts val="0"/>
              </a:spcAft>
              <a:defRPr/>
            </a:pPr>
            <a:r>
              <a:rPr lang="en-GB" sz="1600" dirty="0">
                <a:latin typeface="+mn-lt"/>
              </a:rPr>
              <a:t>One day, Flo thought hard about how it must feel for Chase to be left out at play time every day. She knew he must be feeling very sad.</a:t>
            </a:r>
          </a:p>
          <a:p>
            <a:pPr eaLnBrk="1" fontAlgn="auto" hangingPunct="1">
              <a:spcBef>
                <a:spcPts val="0"/>
              </a:spcBef>
              <a:spcAft>
                <a:spcPts val="0"/>
              </a:spcAft>
              <a:defRPr/>
            </a:pPr>
            <a:endParaRPr lang="en-GB" sz="1600" dirty="0">
              <a:latin typeface="+mn-lt"/>
            </a:endParaRPr>
          </a:p>
          <a:p>
            <a:pPr eaLnBrk="1" fontAlgn="auto" hangingPunct="1">
              <a:spcBef>
                <a:spcPts val="0"/>
              </a:spcBef>
              <a:spcAft>
                <a:spcPts val="0"/>
              </a:spcAft>
              <a:defRPr/>
            </a:pPr>
            <a:r>
              <a:rPr lang="en-GB" sz="1600" dirty="0">
                <a:latin typeface="+mn-lt"/>
              </a:rPr>
              <a:t>So, Flo did something very brave. She told the other cheetah cubs that they were being very unkind by leaving Chase out of all of their games. </a:t>
            </a:r>
          </a:p>
          <a:p>
            <a:pPr eaLnBrk="1" fontAlgn="auto" hangingPunct="1">
              <a:spcBef>
                <a:spcPts val="0"/>
              </a:spcBef>
              <a:spcAft>
                <a:spcPts val="0"/>
              </a:spcAft>
              <a:defRPr/>
            </a:pPr>
            <a:endParaRPr lang="en-GB" sz="1600" dirty="0">
              <a:latin typeface="+mn-lt"/>
            </a:endParaRPr>
          </a:p>
          <a:p>
            <a:pPr eaLnBrk="1" fontAlgn="auto" hangingPunct="1">
              <a:spcBef>
                <a:spcPts val="0"/>
              </a:spcBef>
              <a:spcAft>
                <a:spcPts val="0"/>
              </a:spcAft>
              <a:defRPr/>
            </a:pPr>
            <a:r>
              <a:rPr lang="en-GB" sz="1600" spc="-50" dirty="0">
                <a:latin typeface="+mn-lt"/>
              </a:rPr>
              <a:t>Flo knew that she should also tell a grown-up what she had seen. She raced back to Cheetah School to tell her teacher how the other cubs had been behaving </a:t>
            </a:r>
            <a:br>
              <a:rPr lang="en-GB" sz="1600" spc="-50" dirty="0">
                <a:latin typeface="+mn-lt"/>
              </a:rPr>
            </a:br>
            <a:r>
              <a:rPr lang="en-GB" sz="1600" spc="-50" dirty="0">
                <a:latin typeface="+mn-lt"/>
              </a:rPr>
              <a:t>towards Chase. </a:t>
            </a:r>
          </a:p>
        </p:txBody>
      </p:sp>
      <p:sp>
        <p:nvSpPr>
          <p:cNvPr id="11" name="Rounded Rectangle 10"/>
          <p:cNvSpPr/>
          <p:nvPr/>
        </p:nvSpPr>
        <p:spPr>
          <a:xfrm>
            <a:off x="893763" y="4673600"/>
            <a:ext cx="2952750" cy="654050"/>
          </a:xfrm>
          <a:prstGeom prst="roundRect">
            <a:avLst/>
          </a:prstGeom>
          <a:solidFill>
            <a:srgbClr val="F39C9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What could Flo </a:t>
            </a:r>
          </a:p>
          <a:p>
            <a:pPr algn="ctr" eaLnBrk="1" fontAlgn="auto" hangingPunct="1">
              <a:spcBef>
                <a:spcPts val="0"/>
              </a:spcBef>
              <a:spcAft>
                <a:spcPts val="0"/>
              </a:spcAft>
              <a:defRPr/>
            </a:pPr>
            <a:r>
              <a:rPr lang="en-GB" sz="2000" b="1" dirty="0">
                <a:solidFill>
                  <a:schemeClr val="bg1"/>
                </a:solidFill>
              </a:rPr>
              <a:t>do next? </a:t>
            </a:r>
          </a:p>
        </p:txBody>
      </p:sp>
      <p:sp>
        <p:nvSpPr>
          <p:cNvPr id="16" name="Rounded Rectangle 15"/>
          <p:cNvSpPr/>
          <p:nvPr/>
        </p:nvSpPr>
        <p:spPr>
          <a:xfrm>
            <a:off x="890588" y="3870325"/>
            <a:ext cx="2952750" cy="668338"/>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What do you think the teacher will do? </a:t>
            </a:r>
          </a:p>
        </p:txBody>
      </p:sp>
      <p:sp>
        <p:nvSpPr>
          <p:cNvPr id="19" name="Rounded Rectangle 18"/>
          <p:cNvSpPr/>
          <p:nvPr/>
        </p:nvSpPr>
        <p:spPr>
          <a:xfrm>
            <a:off x="890588" y="5464175"/>
            <a:ext cx="2955925" cy="606425"/>
          </a:xfrm>
          <a:prstGeom prst="roundRect">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What might happen? </a:t>
            </a:r>
          </a:p>
        </p:txBody>
      </p:sp>
      <p:sp>
        <p:nvSpPr>
          <p:cNvPr id="2" name="Title 1"/>
          <p:cNvSpPr>
            <a:spLocks noGrp="1"/>
          </p:cNvSpPr>
          <p:nvPr>
            <p:ph type="title"/>
          </p:nvPr>
        </p:nvSpPr>
        <p:spPr/>
        <p:txBody>
          <a:bodyPr/>
          <a:lstStyle/>
          <a:p>
            <a:r>
              <a:rPr lang="en-GB" altLang="en-US" dirty="0">
                <a:latin typeface="Twinkl" pitchFamily="2" charset="0"/>
              </a:rPr>
              <a:t>Chase the Cheetah</a:t>
            </a:r>
            <a:endParaRPr lang="en-GB" dirty="0"/>
          </a:p>
        </p:txBody>
      </p:sp>
      <p:pic>
        <p:nvPicPr>
          <p:cNvPr id="12" name="Talking Partner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40650" y="4841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fade">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Effect transition="in" filter="fade">
                                      <p:cBhvr>
                                        <p:cTn id="17" dur="500"/>
                                        <p:tgtEl>
                                          <p:spTgt spid="1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6049" y="3429000"/>
            <a:ext cx="8240751" cy="2982951"/>
          </a:xfrm>
          <a:prstGeom prst="roundRect">
            <a:avLst>
              <a:gd name="adj" fmla="val 4927"/>
            </a:avLst>
          </a:prstGeom>
        </p:spPr>
      </p:pic>
      <p:sp>
        <p:nvSpPr>
          <p:cNvPr id="47108" name="Rectangle 12"/>
          <p:cNvSpPr>
            <a:spLocks noChangeArrowheads="1"/>
          </p:cNvSpPr>
          <p:nvPr/>
        </p:nvSpPr>
        <p:spPr bwMode="auto">
          <a:xfrm>
            <a:off x="755650" y="1420813"/>
            <a:ext cx="76327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dirty="0">
                <a:solidFill>
                  <a:schemeClr val="tx1"/>
                </a:solidFill>
              </a:rPr>
              <a:t>Flo felt much better when she had told the teacher what had been happening.</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That day, Flo played with Chase instead of the other cubs. Flo found that Chase had great ideas for games to play in the jungle and they both had lots of fun.</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Flo and Chase became good friends and played together often. After a while, the other cheetahs joined in with their games and they all had fun together.</a:t>
            </a:r>
          </a:p>
        </p:txBody>
      </p:sp>
      <p:pic>
        <p:nvPicPr>
          <p:cNvPr id="47109" name="Picture 1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93963" y="3578225"/>
            <a:ext cx="3336925" cy="241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le 14"/>
          <p:cNvSpPr/>
          <p:nvPr/>
        </p:nvSpPr>
        <p:spPr>
          <a:xfrm>
            <a:off x="755650" y="5346700"/>
            <a:ext cx="2736230" cy="733425"/>
          </a:xfrm>
          <a:prstGeom prst="roundRect">
            <a:avLst/>
          </a:prstGeom>
          <a:solidFill>
            <a:srgbClr val="00938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How do you think Chase feels now? </a:t>
            </a:r>
          </a:p>
        </p:txBody>
      </p:sp>
      <p:sp>
        <p:nvSpPr>
          <p:cNvPr id="2" name="Title 1"/>
          <p:cNvSpPr>
            <a:spLocks noGrp="1"/>
          </p:cNvSpPr>
          <p:nvPr>
            <p:ph type="title"/>
          </p:nvPr>
        </p:nvSpPr>
        <p:spPr/>
        <p:txBody>
          <a:bodyPr/>
          <a:lstStyle/>
          <a:p>
            <a:r>
              <a:rPr lang="en-GB" altLang="en-US" dirty="0">
                <a:latin typeface="Twinkl" pitchFamily="2" charset="0"/>
              </a:rPr>
              <a:t>Chase the Cheetah</a:t>
            </a:r>
            <a:endParaRPr lang="en-GB" dirty="0"/>
          </a:p>
        </p:txBody>
      </p:sp>
      <p:pic>
        <p:nvPicPr>
          <p:cNvPr id="10" name="Talking Partner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40650" y="4841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7108">
                                            <p:txEl>
                                              <p:pRg st="0" end="0"/>
                                            </p:txEl>
                                          </p:spTgt>
                                        </p:tgtEl>
                                        <p:attrNameLst>
                                          <p:attrName>style.visibility</p:attrName>
                                        </p:attrNameLst>
                                      </p:cBhvr>
                                      <p:to>
                                        <p:strVal val="visible"/>
                                      </p:to>
                                    </p:set>
                                    <p:animEffect transition="in" filter="fade">
                                      <p:cBhvr>
                                        <p:cTn id="7" dur="500"/>
                                        <p:tgtEl>
                                          <p:spTgt spid="4710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108">
                                            <p:txEl>
                                              <p:pRg st="2" end="2"/>
                                            </p:txEl>
                                          </p:spTgt>
                                        </p:tgtEl>
                                        <p:attrNameLst>
                                          <p:attrName>style.visibility</p:attrName>
                                        </p:attrNameLst>
                                      </p:cBhvr>
                                      <p:to>
                                        <p:strVal val="visible"/>
                                      </p:to>
                                    </p:set>
                                    <p:animEffect transition="in" filter="fade">
                                      <p:cBhvr>
                                        <p:cTn id="12" dur="500"/>
                                        <p:tgtEl>
                                          <p:spTgt spid="4710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7108">
                                            <p:txEl>
                                              <p:pRg st="4" end="4"/>
                                            </p:txEl>
                                          </p:spTgt>
                                        </p:tgtEl>
                                        <p:attrNameLst>
                                          <p:attrName>style.visibility</p:attrName>
                                        </p:attrNameLst>
                                      </p:cBhvr>
                                      <p:to>
                                        <p:strVal val="visible"/>
                                      </p:to>
                                    </p:set>
                                    <p:animEffect transition="in" filter="fade">
                                      <p:cBhvr>
                                        <p:cTn id="17" dur="500"/>
                                        <p:tgtEl>
                                          <p:spTgt spid="4710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000"/>
                            </p:stCondLst>
                            <p:childTnLst>
                              <p:par>
                                <p:cTn id="26" presetID="26" presetClass="emph" presetSubtype="0" fill="hold" nodeType="afterEffect">
                                  <p:stCondLst>
                                    <p:cond delay="0"/>
                                  </p:stCondLst>
                                  <p:childTnLst>
                                    <p:animEffect transition="out" filter="fade">
                                      <p:cBhvr>
                                        <p:cTn id="27" dur="2000" tmFilter="0, 0; .2, .5; .8, .5; 1, 0"/>
                                        <p:tgtEl>
                                          <p:spTgt spid="47109"/>
                                        </p:tgtEl>
                                      </p:cBhvr>
                                    </p:animEffect>
                                    <p:animScale>
                                      <p:cBhvr>
                                        <p:cTn id="28" dur="1000" autoRev="1" fill="hold"/>
                                        <p:tgtEl>
                                          <p:spTgt spid="4710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9"/>
          <p:cNvSpPr>
            <a:spLocks noChangeArrowheads="1"/>
          </p:cNvSpPr>
          <p:nvPr/>
        </p:nvSpPr>
        <p:spPr bwMode="auto">
          <a:xfrm>
            <a:off x="755650" y="1425575"/>
            <a:ext cx="762793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a:t>What can we do if we see someone being teased or bullied, or if it happens to us?</a:t>
            </a:r>
          </a:p>
        </p:txBody>
      </p:sp>
      <p:pic>
        <p:nvPicPr>
          <p:cNvPr id="49157"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12925" y="2133600"/>
            <a:ext cx="5499100" cy="3887788"/>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p:cNvGrpSpPr/>
          <p:nvPr/>
        </p:nvGrpSpPr>
        <p:grpSpPr>
          <a:xfrm>
            <a:off x="1027929" y="2991502"/>
            <a:ext cx="1569992" cy="1569992"/>
            <a:chOff x="4788025" y="4522833"/>
            <a:chExt cx="1569992" cy="1569992"/>
          </a:xfrm>
          <a:solidFill>
            <a:srgbClr val="47B1E5"/>
          </a:solidFill>
        </p:grpSpPr>
        <p:sp>
          <p:nvSpPr>
            <p:cNvPr id="9" name="Oval 8">
              <a:hlinkClick r:id="rId3" action="ppaction://hlinksldjump"/>
            </p:cNvPr>
            <p:cNvSpPr/>
            <p:nvPr/>
          </p:nvSpPr>
          <p:spPr>
            <a:xfrm>
              <a:off x="4788025" y="4522833"/>
              <a:ext cx="1569992" cy="15699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600" b="1" dirty="0">
                  <a:solidFill>
                    <a:schemeClr val="bg1"/>
                  </a:solidFill>
                  <a:hlinkClick r:id="rId3" action="ppaction://hlinksldjump"/>
                </a:rPr>
                <a:t>Slide 25</a:t>
              </a:r>
              <a:endParaRPr lang="en-GB" sz="1600" b="1" dirty="0">
                <a:solidFill>
                  <a:schemeClr val="bg1"/>
                </a:solidFill>
              </a:endParaRPr>
            </a:p>
          </p:txBody>
        </p:sp>
        <p:sp>
          <p:nvSpPr>
            <p:cNvPr id="10" name="Rectangle 9">
              <a:hlinkClick r:id="rId3" action="ppaction://hlinksldjump"/>
            </p:cNvPr>
            <p:cNvSpPr/>
            <p:nvPr/>
          </p:nvSpPr>
          <p:spPr>
            <a:xfrm>
              <a:off x="4788025" y="5184718"/>
              <a:ext cx="1569992" cy="246221"/>
            </a:xfrm>
            <a:prstGeom prst="rect">
              <a:avLst/>
            </a:prstGeom>
            <a:noFill/>
          </p:spPr>
          <p:txBody>
            <a:bodyPr lIns="0" tIns="0" rIns="0" bIns="0">
              <a:spAutoFit/>
            </a:bodyPr>
            <a:lstStyle/>
            <a:p>
              <a:pPr algn="ctr">
                <a:defRPr/>
              </a:pPr>
              <a:r>
                <a:rPr lang="en-GB" sz="1600" b="1" dirty="0">
                  <a:solidFill>
                    <a:schemeClr val="bg1"/>
                  </a:solidFill>
                </a:rPr>
                <a:t>Consolidating</a:t>
              </a:r>
            </a:p>
          </p:txBody>
        </p:sp>
      </p:grpSp>
      <p:grpSp>
        <p:nvGrpSpPr>
          <p:cNvPr id="11" name="Group 10"/>
          <p:cNvGrpSpPr/>
          <p:nvPr/>
        </p:nvGrpSpPr>
        <p:grpSpPr>
          <a:xfrm>
            <a:off x="6493888" y="2991501"/>
            <a:ext cx="1577281" cy="1569992"/>
            <a:chOff x="6574042" y="4512842"/>
            <a:chExt cx="1577281" cy="1569992"/>
          </a:xfrm>
          <a:solidFill>
            <a:srgbClr val="F39C93"/>
          </a:solidFill>
        </p:grpSpPr>
        <p:sp>
          <p:nvSpPr>
            <p:cNvPr id="12" name="Oval 11">
              <a:hlinkClick r:id="rId4" action="ppaction://hlinksldjump"/>
            </p:cNvPr>
            <p:cNvSpPr/>
            <p:nvPr/>
          </p:nvSpPr>
          <p:spPr>
            <a:xfrm>
              <a:off x="6574042" y="4512842"/>
              <a:ext cx="1569992" cy="15699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en-GB" sz="1600" b="1" dirty="0">
                <a:solidFill>
                  <a:schemeClr val="bg1"/>
                </a:solidFill>
              </a:endParaRPr>
            </a:p>
          </p:txBody>
        </p:sp>
        <p:sp>
          <p:nvSpPr>
            <p:cNvPr id="13" name="Rectangle 12">
              <a:hlinkClick r:id="rId5" action="ppaction://hlinksldjump"/>
            </p:cNvPr>
            <p:cNvSpPr/>
            <p:nvPr/>
          </p:nvSpPr>
          <p:spPr>
            <a:xfrm>
              <a:off x="6581331" y="5184718"/>
              <a:ext cx="1569992" cy="246221"/>
            </a:xfrm>
            <a:prstGeom prst="rect">
              <a:avLst/>
            </a:prstGeom>
            <a:noFill/>
          </p:spPr>
          <p:txBody>
            <a:bodyPr lIns="0" tIns="0" rIns="0" bIns="0">
              <a:spAutoFit/>
            </a:bodyPr>
            <a:lstStyle/>
            <a:p>
              <a:pPr algn="ctr">
                <a:defRPr/>
              </a:pPr>
              <a:r>
                <a:rPr lang="en-GB" sz="1600" b="1" dirty="0">
                  <a:solidFill>
                    <a:schemeClr val="bg1"/>
                  </a:solidFill>
                </a:rPr>
                <a:t>Reflecting </a:t>
              </a:r>
            </a:p>
          </p:txBody>
        </p:sp>
      </p:grpSp>
      <p:sp>
        <p:nvSpPr>
          <p:cNvPr id="2" name="Title 1"/>
          <p:cNvSpPr>
            <a:spLocks noGrp="1"/>
          </p:cNvSpPr>
          <p:nvPr>
            <p:ph type="title"/>
          </p:nvPr>
        </p:nvSpPr>
        <p:spPr/>
        <p:txBody>
          <a:bodyPr/>
          <a:lstStyle/>
          <a:p>
            <a:r>
              <a:rPr lang="en-GB" altLang="en-US" dirty="0">
                <a:latin typeface="Twinkl" pitchFamily="2" charset="0"/>
              </a:rPr>
              <a:t>Chase the Cheetah</a:t>
            </a:r>
            <a:endParaRPr lang="en-GB" dirty="0"/>
          </a:p>
        </p:txBody>
      </p:sp>
      <p:pic>
        <p:nvPicPr>
          <p:cNvPr id="14" name="Talking Partners"/>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740650" y="48418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fade">
                                      <p:cBhvr>
                                        <p:cTn id="7" dur="500"/>
                                        <p:tgtEl>
                                          <p:spTgt spid="491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6"/>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268538" y="4508500"/>
            <a:ext cx="415607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9" name="Picture 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68538" y="404813"/>
            <a:ext cx="4156075"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Title 15"/>
          <p:cNvSpPr>
            <a:spLocks/>
          </p:cNvSpPr>
          <p:nvPr/>
        </p:nvSpPr>
        <p:spPr bwMode="auto">
          <a:xfrm>
            <a:off x="468313" y="2249488"/>
            <a:ext cx="8237537" cy="995362"/>
          </a:xfrm>
          <a:prstGeom prst="roundRect">
            <a:avLst>
              <a:gd name="adj" fmla="val 0"/>
            </a:avLst>
          </a:prstGeom>
          <a:solidFill>
            <a:srgbClr val="CFB6D8"/>
          </a:solidFill>
          <a:ln>
            <a:noFill/>
          </a:ln>
          <a:extLst>
            <a:ext uri="{91240B29-F687-4F45-9708-019B960494DF}">
              <a14:hiddenLine xmlns:a14="http://schemas.microsoft.com/office/drawing/2010/main" w="9525">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spcBef>
                <a:spcPct val="0"/>
              </a:spcBef>
              <a:buFontTx/>
              <a:buNone/>
            </a:pPr>
            <a:r>
              <a:rPr lang="en-GB" altLang="en-US" sz="5400" b="1"/>
              <a:t>Consolidating</a:t>
            </a:r>
            <a:endParaRPr lang="en-GB" altLang="en-US" sz="5400" b="1">
              <a:latin typeface="Twinkl SemiBold" pitchFamily="2"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755650" y="1824038"/>
            <a:ext cx="6203950" cy="4587875"/>
          </a:xfrm>
          <a:prstGeom prst="roundRect">
            <a:avLst>
              <a:gd name="adj" fmla="val 0"/>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204" name="Individual Work"/>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0" y="509588"/>
            <a:ext cx="863600"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Pentagon 9"/>
          <p:cNvSpPr/>
          <p:nvPr/>
        </p:nvSpPr>
        <p:spPr>
          <a:xfrm>
            <a:off x="457200" y="1431925"/>
            <a:ext cx="6502400" cy="784225"/>
          </a:xfrm>
          <a:prstGeom prst="homePlate">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eaLnBrk="1" hangingPunct="1">
              <a:defRPr/>
            </a:pPr>
            <a:r>
              <a:rPr lang="en-GB" altLang="en-US" dirty="0"/>
              <a:t>Bullying is never OK. </a:t>
            </a:r>
          </a:p>
          <a:p>
            <a:pPr eaLnBrk="1" hangingPunct="1">
              <a:defRPr/>
            </a:pPr>
            <a:r>
              <a:rPr lang="en-GB" altLang="en-US" dirty="0"/>
              <a:t>We can make a difference. We can help to stop bullying.</a:t>
            </a:r>
            <a:endParaRPr lang="en-GB" altLang="en-US" dirty="0">
              <a:solidFill>
                <a:schemeClr val="tx1"/>
              </a:solidFill>
            </a:endParaRPr>
          </a:p>
        </p:txBody>
      </p:sp>
      <p:sp>
        <p:nvSpPr>
          <p:cNvPr id="11" name="Rounded Rectangle 10"/>
          <p:cNvSpPr/>
          <p:nvPr/>
        </p:nvSpPr>
        <p:spPr>
          <a:xfrm>
            <a:off x="5143500" y="2870200"/>
            <a:ext cx="2952750" cy="1089025"/>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ltLang="en-US" sz="2000" b="1" dirty="0">
              <a:solidFill>
                <a:schemeClr val="bg1"/>
              </a:solidFill>
              <a:ea typeface="Twinkl" pitchFamily="2" charset="0"/>
              <a:cs typeface="Twinkl" pitchFamily="2" charset="0"/>
            </a:endParaRPr>
          </a:p>
          <a:p>
            <a:pPr algn="ctr" eaLnBrk="1" fontAlgn="auto" hangingPunct="1">
              <a:spcBef>
                <a:spcPts val="0"/>
              </a:spcBef>
              <a:spcAft>
                <a:spcPts val="0"/>
              </a:spcAft>
              <a:defRPr/>
            </a:pPr>
            <a:r>
              <a:rPr lang="en-GB" sz="2000" b="1" dirty="0"/>
              <a:t>Show your ideas on the activity sheet. </a:t>
            </a:r>
          </a:p>
          <a:p>
            <a:pPr algn="ctr" eaLnBrk="1" hangingPunct="1">
              <a:defRPr/>
            </a:pPr>
            <a:endParaRPr lang="en-GB" altLang="en-US" sz="2000" b="1" dirty="0">
              <a:solidFill>
                <a:schemeClr val="bg1"/>
              </a:solidFill>
              <a:ea typeface="Twinkl" pitchFamily="2" charset="0"/>
              <a:cs typeface="Twinkl" pitchFamily="2" charset="0"/>
            </a:endParaRPr>
          </a:p>
        </p:txBody>
      </p:sp>
      <p:graphicFrame>
        <p:nvGraphicFramePr>
          <p:cNvPr id="51207" name="Object 1"/>
          <p:cNvGraphicFramePr>
            <a:graphicFrameLocks noChangeAspect="1"/>
          </p:cNvGraphicFramePr>
          <p:nvPr/>
        </p:nvGraphicFramePr>
        <p:xfrm>
          <a:off x="1312863" y="2419350"/>
          <a:ext cx="2693987" cy="3811588"/>
        </p:xfrm>
        <a:graphic>
          <a:graphicData uri="http://schemas.openxmlformats.org/presentationml/2006/ole">
            <mc:AlternateContent xmlns:mc="http://schemas.openxmlformats.org/markup-compatibility/2006">
              <mc:Choice xmlns:v="urn:schemas-microsoft-com:vml" Requires="v">
                <p:oleObj name="Acrobat Document" r:id="rId4" imgW="5667214" imgH="8019731" progId="Acrobat.Document.DC">
                  <p:embed/>
                </p:oleObj>
              </mc:Choice>
              <mc:Fallback>
                <p:oleObj name="Acrobat Document" r:id="rId4" imgW="5667214" imgH="8019731" progId="Acrobat.Document.DC">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2863" y="2419350"/>
                        <a:ext cx="2693987"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51208" name="Picture 3"/>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84500" y="3744913"/>
            <a:ext cx="3027363"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What Can We Do?</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nodeType="afterEffect">
                                  <p:stCondLst>
                                    <p:cond delay="0"/>
                                  </p:stCondLst>
                                  <p:childTnLst>
                                    <p:set>
                                      <p:cBhvr>
                                        <p:cTn id="11" dur="1" fill="hold">
                                          <p:stCondLst>
                                            <p:cond delay="0"/>
                                          </p:stCondLst>
                                        </p:cTn>
                                        <p:tgtEl>
                                          <p:spTgt spid="51208"/>
                                        </p:tgtEl>
                                        <p:attrNameLst>
                                          <p:attrName>style.visibility</p:attrName>
                                        </p:attrNameLst>
                                      </p:cBhvr>
                                      <p:to>
                                        <p:strVal val="visible"/>
                                      </p:to>
                                    </p:set>
                                    <p:animEffect transition="in" filter="fade">
                                      <p:cBhvr>
                                        <p:cTn id="12" dur="1000"/>
                                        <p:tgtEl>
                                          <p:spTgt spid="51208"/>
                                        </p:tgtEl>
                                      </p:cBhvr>
                                    </p:animEffect>
                                    <p:anim calcmode="lin" valueType="num">
                                      <p:cBhvr>
                                        <p:cTn id="13" dur="1000" fill="hold"/>
                                        <p:tgtEl>
                                          <p:spTgt spid="51208"/>
                                        </p:tgtEl>
                                        <p:attrNameLst>
                                          <p:attrName>ppt_x</p:attrName>
                                        </p:attrNameLst>
                                      </p:cBhvr>
                                      <p:tavLst>
                                        <p:tav tm="0">
                                          <p:val>
                                            <p:strVal val="#ppt_x"/>
                                          </p:val>
                                        </p:tav>
                                        <p:tav tm="100000">
                                          <p:val>
                                            <p:strVal val="#ppt_x"/>
                                          </p:val>
                                        </p:tav>
                                      </p:tavLst>
                                    </p:anim>
                                    <p:anim calcmode="lin" valueType="num">
                                      <p:cBhvr>
                                        <p:cTn id="14" dur="1000" fill="hold"/>
                                        <p:tgtEl>
                                          <p:spTgt spid="51208"/>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6"/>
          <p:cNvPicPr>
            <a:picLocks noChangeAspect="1"/>
          </p:cNvPicPr>
          <p:nvPr/>
        </p:nvPicPr>
        <p:blipFill>
          <a:blip r:embed="rId2" cstate="screen">
            <a:extLst>
              <a:ext uri="{28A0092B-C50C-407E-A947-70E740481C1C}">
                <a14:useLocalDpi xmlns:a14="http://schemas.microsoft.com/office/drawing/2010/main"/>
              </a:ext>
            </a:extLst>
          </a:blip>
          <a:srcRect t="-1900" r="-954"/>
          <a:stretch>
            <a:fillRect/>
          </a:stretch>
        </p:blipFill>
        <p:spPr bwMode="auto">
          <a:xfrm>
            <a:off x="719138" y="549275"/>
            <a:ext cx="77057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Title 15"/>
          <p:cNvSpPr>
            <a:spLocks/>
          </p:cNvSpPr>
          <p:nvPr/>
        </p:nvSpPr>
        <p:spPr bwMode="auto">
          <a:xfrm>
            <a:off x="468313" y="2205038"/>
            <a:ext cx="8207375" cy="993775"/>
          </a:xfrm>
          <a:prstGeom prst="roundRect">
            <a:avLst>
              <a:gd name="adj" fmla="val 0"/>
            </a:avLst>
          </a:prstGeom>
          <a:solidFill>
            <a:srgbClr val="9D9CCD"/>
          </a:solidFill>
          <a:ln>
            <a:noFill/>
          </a:ln>
          <a:extLst>
            <a:ext uri="{91240B29-F687-4F45-9708-019B960494DF}">
              <a14:hiddenLine xmlns:a14="http://schemas.microsoft.com/office/drawing/2010/main" w="9525">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spcBef>
                <a:spcPct val="0"/>
              </a:spcBef>
              <a:buFontTx/>
              <a:buNone/>
            </a:pPr>
            <a:r>
              <a:rPr lang="en-GB" altLang="en-US" sz="5400" b="1"/>
              <a:t>Reflecting</a:t>
            </a:r>
            <a:endParaRPr lang="en-GB" altLang="en-US" sz="5400" b="1">
              <a:latin typeface="Twinkl SemiBold" pitchFamily="2"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721786" y="2708920"/>
            <a:ext cx="3845451" cy="3394452"/>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4805363" y="3284538"/>
            <a:ext cx="2935287" cy="2325687"/>
          </a:xfrm>
          <a:prstGeom prst="roundRect">
            <a:avLst>
              <a:gd name="adj" fmla="val 6964"/>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Everybody </a:t>
            </a:r>
            <a:r>
              <a:rPr lang="en-GB" dirty="0"/>
              <a:t>accidentally</a:t>
            </a:r>
            <a:r>
              <a:rPr lang="en-GB" dirty="0">
                <a:solidFill>
                  <a:schemeClr val="bg1"/>
                </a:solidFill>
              </a:rPr>
              <a:t> says or does things to upset someone else from time to time – that’s OK! Just say </a:t>
            </a:r>
            <a:r>
              <a:rPr lang="en-GB" b="1" dirty="0">
                <a:solidFill>
                  <a:schemeClr val="bg1"/>
                </a:solidFill>
              </a:rPr>
              <a:t>sorry</a:t>
            </a:r>
            <a:r>
              <a:rPr lang="en-GB" dirty="0">
                <a:solidFill>
                  <a:schemeClr val="bg1"/>
                </a:solidFill>
              </a:rPr>
              <a:t> and try </a:t>
            </a:r>
            <a:br>
              <a:rPr lang="en-GB" dirty="0">
                <a:solidFill>
                  <a:schemeClr val="bg1"/>
                </a:solidFill>
              </a:rPr>
            </a:br>
            <a:r>
              <a:rPr lang="en-GB" dirty="0">
                <a:solidFill>
                  <a:schemeClr val="bg1"/>
                </a:solidFill>
              </a:rPr>
              <a:t>to make the person </a:t>
            </a:r>
            <a:br>
              <a:rPr lang="en-GB" dirty="0">
                <a:solidFill>
                  <a:schemeClr val="bg1"/>
                </a:solidFill>
              </a:rPr>
            </a:br>
            <a:r>
              <a:rPr lang="en-GB" dirty="0">
                <a:solidFill>
                  <a:schemeClr val="bg1"/>
                </a:solidFill>
              </a:rPr>
              <a:t>feel better. </a:t>
            </a:r>
          </a:p>
        </p:txBody>
      </p:sp>
      <p:sp>
        <p:nvSpPr>
          <p:cNvPr id="13" name="Rounded Rectangle 12"/>
          <p:cNvSpPr/>
          <p:nvPr/>
        </p:nvSpPr>
        <p:spPr>
          <a:xfrm>
            <a:off x="750888" y="1398588"/>
            <a:ext cx="3816350" cy="1093787"/>
          </a:xfrm>
          <a:prstGeom prst="round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rPr>
              <a:t>It’s good to have a joke and a laugh with a friend. This is </a:t>
            </a:r>
          </a:p>
          <a:p>
            <a:pPr algn="ctr" eaLnBrk="1" fontAlgn="auto" hangingPunct="1">
              <a:spcBef>
                <a:spcPts val="0"/>
              </a:spcBef>
              <a:spcAft>
                <a:spcPts val="0"/>
              </a:spcAft>
              <a:defRPr/>
            </a:pPr>
            <a:r>
              <a:rPr lang="en-GB" dirty="0">
                <a:solidFill>
                  <a:schemeClr val="tx1"/>
                </a:solidFill>
              </a:rPr>
              <a:t>how we have fun! </a:t>
            </a:r>
          </a:p>
          <a:p>
            <a:pPr eaLnBrk="1" fontAlgn="auto" hangingPunct="1">
              <a:spcBef>
                <a:spcPts val="0"/>
              </a:spcBef>
              <a:spcAft>
                <a:spcPts val="0"/>
              </a:spcAft>
              <a:defRPr/>
            </a:pPr>
            <a:endParaRPr lang="en-GB" dirty="0"/>
          </a:p>
        </p:txBody>
      </p:sp>
      <p:sp>
        <p:nvSpPr>
          <p:cNvPr id="17" name="Rounded Rectangle 16"/>
          <p:cNvSpPr/>
          <p:nvPr/>
        </p:nvSpPr>
        <p:spPr>
          <a:xfrm>
            <a:off x="4805363" y="1398588"/>
            <a:ext cx="2935287" cy="1670050"/>
          </a:xfrm>
          <a:prstGeom prst="roundRect">
            <a:avLst>
              <a:gd name="adj" fmla="val 6964"/>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If you are joking around and your friend becomes upset, cross or worried, this means the joke needs to stop. </a:t>
            </a:r>
          </a:p>
        </p:txBody>
      </p:sp>
      <p:pic>
        <p:nvPicPr>
          <p:cNvPr id="54279" name="Whole Clas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0" name="Picture 4"/>
          <p:cNvPicPr>
            <a:picLocks noChangeAspect="1"/>
          </p:cNvPicPr>
          <p:nvPr/>
        </p:nvPicPr>
        <p:blipFill>
          <a:blip r:embed="rId5" cstate="screen">
            <a:extLst>
              <a:ext uri="{28A0092B-C50C-407E-A947-70E740481C1C}">
                <a14:useLocalDpi xmlns:a14="http://schemas.microsoft.com/office/drawing/2010/main"/>
              </a:ext>
            </a:extLst>
          </a:blip>
          <a:srcRect t="-3"/>
          <a:stretch>
            <a:fillRect/>
          </a:stretch>
        </p:blipFill>
        <p:spPr bwMode="auto">
          <a:xfrm>
            <a:off x="719138" y="2636838"/>
            <a:ext cx="4137025" cy="376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ltLang="en-US" dirty="0">
                <a:latin typeface="Twinkl" pitchFamily="2" charset="0"/>
              </a:rPr>
              <a:t>Helping Hands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151188" y="1431925"/>
            <a:ext cx="47847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ounded Rectangle 22"/>
          <p:cNvSpPr/>
          <p:nvPr/>
        </p:nvSpPr>
        <p:spPr>
          <a:xfrm>
            <a:off x="4749800" y="1924050"/>
            <a:ext cx="2936875" cy="1373188"/>
          </a:xfrm>
          <a:prstGeom prst="roundRect">
            <a:avLst>
              <a:gd name="adj" fmla="val 13002"/>
            </a:avLst>
          </a:prstGeom>
          <a:solidFill>
            <a:srgbClr val="6B1A7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pc="-20" dirty="0">
                <a:solidFill>
                  <a:schemeClr val="bg1"/>
                </a:solidFill>
              </a:rPr>
              <a:t>It’s never OK to try to make someone feel cross, scared, worried or sad on purpose. This is not kind. </a:t>
            </a:r>
          </a:p>
        </p:txBody>
      </p:sp>
      <p:pic>
        <p:nvPicPr>
          <p:cNvPr id="56325" name="Whole Class"/>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ounded Rectangle 25"/>
          <p:cNvSpPr/>
          <p:nvPr/>
        </p:nvSpPr>
        <p:spPr>
          <a:xfrm>
            <a:off x="735013" y="4051300"/>
            <a:ext cx="2935287" cy="1543050"/>
          </a:xfrm>
          <a:prstGeom prst="roundRect">
            <a:avLst>
              <a:gd name="adj" fmla="val 13002"/>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If a person often says or does something on purpose to make someone feel bad, this is bullying. </a:t>
            </a:r>
            <a:r>
              <a:rPr lang="en-GB" dirty="0"/>
              <a:t>This is never OK.</a:t>
            </a:r>
            <a:endParaRPr lang="en-GB" dirty="0">
              <a:solidFill>
                <a:schemeClr val="bg1"/>
              </a:solidFill>
            </a:endParaRPr>
          </a:p>
        </p:txBody>
      </p:sp>
      <p:sp>
        <p:nvSpPr>
          <p:cNvPr id="28" name="Rounded Rectangle 27"/>
          <p:cNvSpPr/>
          <p:nvPr/>
        </p:nvSpPr>
        <p:spPr bwMode="auto">
          <a:xfrm>
            <a:off x="735013" y="1431925"/>
            <a:ext cx="3765550" cy="2357438"/>
          </a:xfrm>
          <a:prstGeom prst="round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pc="-10" dirty="0">
                <a:solidFill>
                  <a:schemeClr val="tx1"/>
                </a:solidFill>
              </a:rPr>
              <a:t>It’s never OK to try to make somebody feel bad because of who they are, what they look like, or what they can or can’t do. Everybody is different, everyone is special and we </a:t>
            </a:r>
          </a:p>
          <a:p>
            <a:pPr algn="ctr" eaLnBrk="1" fontAlgn="auto" hangingPunct="1">
              <a:spcBef>
                <a:spcPts val="0"/>
              </a:spcBef>
              <a:spcAft>
                <a:spcPts val="0"/>
              </a:spcAft>
              <a:defRPr/>
            </a:pPr>
            <a:r>
              <a:rPr lang="en-GB" spc="-10" dirty="0">
                <a:solidFill>
                  <a:schemeClr val="tx1"/>
                </a:solidFill>
              </a:rPr>
              <a:t>all deserve to be treated </a:t>
            </a:r>
          </a:p>
          <a:p>
            <a:pPr algn="ctr" eaLnBrk="1" fontAlgn="auto" hangingPunct="1">
              <a:spcBef>
                <a:spcPts val="0"/>
              </a:spcBef>
              <a:spcAft>
                <a:spcPts val="0"/>
              </a:spcAft>
              <a:defRPr/>
            </a:pPr>
            <a:r>
              <a:rPr lang="en-GB" spc="-10" dirty="0">
                <a:solidFill>
                  <a:schemeClr val="tx1"/>
                </a:solidFill>
              </a:rPr>
              <a:t>with kindness. </a:t>
            </a:r>
          </a:p>
        </p:txBody>
      </p:sp>
      <p:pic>
        <p:nvPicPr>
          <p:cNvPr id="2" name="Picture 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19538" y="3573463"/>
            <a:ext cx="3248025"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p:txBody>
          <a:bodyPr/>
          <a:lstStyle/>
          <a:p>
            <a:r>
              <a:rPr lang="en-GB" altLang="en-US" dirty="0">
                <a:latin typeface="Twinkl" pitchFamily="2" charset="0"/>
              </a:rPr>
              <a:t>Helping Hands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nodeType="afterGroup">
                            <p:stCondLst>
                              <p:cond delay="500"/>
                            </p:stCondLst>
                            <p:childTnLst>
                              <p:par>
                                <p:cTn id="19" presetID="26" presetClass="emph" presetSubtype="0" fill="hold" nodeType="afterEffect">
                                  <p:stCondLst>
                                    <p:cond delay="0"/>
                                  </p:stCondLst>
                                  <p:childTnLst>
                                    <p:animEffect transition="out" filter="fade">
                                      <p:cBhvr>
                                        <p:cTn id="20" dur="500" tmFilter="0, 0; .2, .5; .8, .5; 1, 0"/>
                                        <p:tgtEl>
                                          <p:spTgt spid="2"/>
                                        </p:tgtEl>
                                      </p:cBhvr>
                                    </p:animEffect>
                                    <p:animScale>
                                      <p:cBhvr>
                                        <p:cTn id="21"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11960" y="2401475"/>
            <a:ext cx="3341364" cy="3654688"/>
          </a:xfrm>
          <a:prstGeom prst="roundRect">
            <a:avLst/>
          </a:prstGeom>
        </p:spPr>
      </p:pic>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rcRect l="-3695" t="-274"/>
          <a:stretch>
            <a:fillRect/>
          </a:stretch>
        </p:blipFill>
        <p:spPr bwMode="auto">
          <a:xfrm>
            <a:off x="4787900" y="1408113"/>
            <a:ext cx="3646488" cy="4648200"/>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3"/>
          <p:cNvSpPr>
            <a:spLocks noChangeArrowheads="1"/>
          </p:cNvSpPr>
          <p:nvPr/>
        </p:nvSpPr>
        <p:spPr bwMode="auto">
          <a:xfrm>
            <a:off x="673100" y="1408113"/>
            <a:ext cx="4835525" cy="2246312"/>
          </a:xfrm>
          <a:prstGeom prst="roundRect">
            <a:avLst>
              <a:gd name="adj" fmla="val 16667"/>
            </a:avLst>
          </a:prstGeom>
          <a:solidFill>
            <a:srgbClr val="9D9CCD"/>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It is up to all of us to work together to make sure that bullying doesn’t happen, and to help others if we see teasing or bullying behaviour. </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 typeface="Arial" panose="020B0604020202020204" pitchFamily="34" charset="0"/>
              <a:buNone/>
            </a:pPr>
            <a:r>
              <a:rPr lang="en-GB" altLang="en-US" b="1">
                <a:solidFill>
                  <a:schemeClr val="tx1"/>
                </a:solidFill>
              </a:rPr>
              <a:t>We are going to choose volunteers to act out some scenarios. </a:t>
            </a:r>
          </a:p>
        </p:txBody>
      </p:sp>
      <p:sp>
        <p:nvSpPr>
          <p:cNvPr id="16" name="Rounded Rectangle 15"/>
          <p:cNvSpPr/>
          <p:nvPr/>
        </p:nvSpPr>
        <p:spPr>
          <a:xfrm>
            <a:off x="673100" y="3825876"/>
            <a:ext cx="2795763" cy="1038944"/>
          </a:xfrm>
          <a:prstGeom prst="roundRect">
            <a:avLst>
              <a:gd name="adj" fmla="val 12703"/>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What could the people in some of the scenarios do differently?</a:t>
            </a:r>
          </a:p>
        </p:txBody>
      </p:sp>
      <p:sp>
        <p:nvSpPr>
          <p:cNvPr id="17" name="Rounded Rectangle 16"/>
          <p:cNvSpPr/>
          <p:nvPr/>
        </p:nvSpPr>
        <p:spPr>
          <a:xfrm>
            <a:off x="633414" y="5036271"/>
            <a:ext cx="2833564" cy="1273050"/>
          </a:xfrm>
          <a:prstGeom prst="roundRect">
            <a:avLst>
              <a:gd name="adj" fmla="val 12703"/>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If you saw one of these scenarios happening, what could you do </a:t>
            </a:r>
          </a:p>
          <a:p>
            <a:pPr eaLnBrk="1" fontAlgn="auto" hangingPunct="1">
              <a:spcBef>
                <a:spcPts val="0"/>
              </a:spcBef>
              <a:spcAft>
                <a:spcPts val="0"/>
              </a:spcAft>
              <a:defRPr/>
            </a:pPr>
            <a:r>
              <a:rPr lang="en-GB" dirty="0"/>
              <a:t>to help?</a:t>
            </a:r>
          </a:p>
        </p:txBody>
      </p:sp>
      <p:sp>
        <p:nvSpPr>
          <p:cNvPr id="10" name="Rounded Rectangle 9"/>
          <p:cNvSpPr/>
          <p:nvPr/>
        </p:nvSpPr>
        <p:spPr>
          <a:xfrm>
            <a:off x="3635896" y="3825876"/>
            <a:ext cx="2797275" cy="890588"/>
          </a:xfrm>
          <a:prstGeom prst="roundRect">
            <a:avLst>
              <a:gd name="adj" fmla="val 12703"/>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Choose kindness and say no to bullying!</a:t>
            </a:r>
          </a:p>
        </p:txBody>
      </p:sp>
      <p:sp>
        <p:nvSpPr>
          <p:cNvPr id="12" name="Rounded Rectangle 11"/>
          <p:cNvSpPr/>
          <p:nvPr/>
        </p:nvSpPr>
        <p:spPr>
          <a:xfrm>
            <a:off x="3635896" y="4864820"/>
            <a:ext cx="2797275" cy="1042987"/>
          </a:xfrm>
          <a:prstGeom prst="roundRect">
            <a:avLst>
              <a:gd name="adj" fmla="val 12703"/>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Talk to a trusted adult if you are worried about anything at all.</a:t>
            </a:r>
          </a:p>
        </p:txBody>
      </p:sp>
      <p:sp>
        <p:nvSpPr>
          <p:cNvPr id="4" name="Title 3"/>
          <p:cNvSpPr>
            <a:spLocks noGrp="1"/>
          </p:cNvSpPr>
          <p:nvPr>
            <p:ph type="title"/>
          </p:nvPr>
        </p:nvSpPr>
        <p:spPr/>
        <p:txBody>
          <a:bodyPr/>
          <a:lstStyle/>
          <a:p>
            <a:r>
              <a:rPr lang="en-GB" altLang="en-US" dirty="0">
                <a:latin typeface="Twinkl" pitchFamily="2" charset="0"/>
              </a:rPr>
              <a:t>Helping Hands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nodeType="afterGroup">
                            <p:stCondLst>
                              <p:cond delay="500"/>
                            </p:stCondLst>
                            <p:childTnLst>
                              <p:par>
                                <p:cTn id="29" presetID="32" presetClass="emph" presetSubtype="0" fill="hold" nodeType="afterEffect">
                                  <p:stCondLst>
                                    <p:cond delay="0"/>
                                  </p:stCondLst>
                                  <p:childTnLst>
                                    <p:animRot by="120000">
                                      <p:cBhvr>
                                        <p:cTn id="30" dur="100" fill="hold">
                                          <p:stCondLst>
                                            <p:cond delay="0"/>
                                          </p:stCondLst>
                                        </p:cTn>
                                        <p:tgtEl>
                                          <p:spTgt spid="21"/>
                                        </p:tgtEl>
                                        <p:attrNameLst>
                                          <p:attrName>r</p:attrName>
                                        </p:attrNameLst>
                                      </p:cBhvr>
                                    </p:animRot>
                                    <p:animRot by="-240000">
                                      <p:cBhvr>
                                        <p:cTn id="31" dur="200" fill="hold">
                                          <p:stCondLst>
                                            <p:cond delay="200"/>
                                          </p:stCondLst>
                                        </p:cTn>
                                        <p:tgtEl>
                                          <p:spTgt spid="21"/>
                                        </p:tgtEl>
                                        <p:attrNameLst>
                                          <p:attrName>r</p:attrName>
                                        </p:attrNameLst>
                                      </p:cBhvr>
                                    </p:animRot>
                                    <p:animRot by="240000">
                                      <p:cBhvr>
                                        <p:cTn id="32" dur="200" fill="hold">
                                          <p:stCondLst>
                                            <p:cond delay="400"/>
                                          </p:stCondLst>
                                        </p:cTn>
                                        <p:tgtEl>
                                          <p:spTgt spid="21"/>
                                        </p:tgtEl>
                                        <p:attrNameLst>
                                          <p:attrName>r</p:attrName>
                                        </p:attrNameLst>
                                      </p:cBhvr>
                                    </p:animRot>
                                    <p:animRot by="-240000">
                                      <p:cBhvr>
                                        <p:cTn id="33" dur="200" fill="hold">
                                          <p:stCondLst>
                                            <p:cond delay="600"/>
                                          </p:stCondLst>
                                        </p:cTn>
                                        <p:tgtEl>
                                          <p:spTgt spid="21"/>
                                        </p:tgtEl>
                                        <p:attrNameLst>
                                          <p:attrName>r</p:attrName>
                                        </p:attrNameLst>
                                      </p:cBhvr>
                                    </p:animRot>
                                    <p:animRot by="120000">
                                      <p:cBhvr>
                                        <p:cTn id="34" dur="200" fill="hold">
                                          <p:stCondLst>
                                            <p:cond delay="80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P spid="10"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p:cNvPicPr>
            <a:picLocks noChangeAspect="1"/>
          </p:cNvPicPr>
          <p:nvPr/>
        </p:nvPicPr>
        <p:blipFill>
          <a:blip r:embed="rId2" cstate="screen">
            <a:extLst>
              <a:ext uri="{28A0092B-C50C-407E-A947-70E740481C1C}">
                <a14:useLocalDpi xmlns:a14="http://schemas.microsoft.com/office/drawing/2010/main"/>
              </a:ext>
            </a:extLst>
          </a:blip>
          <a:srcRect l="-803"/>
          <a:stretch>
            <a:fillRect/>
          </a:stretch>
        </p:blipFill>
        <p:spPr bwMode="auto">
          <a:xfrm>
            <a:off x="2517775" y="692150"/>
            <a:ext cx="4138613"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Title 15"/>
          <p:cNvSpPr>
            <a:spLocks noGrp="1"/>
          </p:cNvSpPr>
          <p:nvPr>
            <p:ph type="title"/>
          </p:nvPr>
        </p:nvSpPr>
        <p:spPr>
          <a:xfrm>
            <a:off x="468313" y="2249488"/>
            <a:ext cx="8237537" cy="995362"/>
          </a:xfrm>
          <a:solidFill>
            <a:srgbClr val="FDD182"/>
          </a:solidFill>
        </p:spPr>
        <p:txBody>
          <a:bodyPr/>
          <a:lstStyle/>
          <a:p>
            <a:r>
              <a:rPr lang="en-GB" altLang="en-US" sz="5400">
                <a:latin typeface="Twinkl" pitchFamily="2" charset="0"/>
              </a:rPr>
              <a:t>The Big Questions</a:t>
            </a:r>
            <a:endParaRPr lang="en-GB" altLang="en-US" sz="54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871489" y="1778677"/>
            <a:ext cx="4716735" cy="4314619"/>
          </a:xfrm>
          <a:prstGeom prst="roundRect">
            <a:avLst/>
          </a:prstGeom>
        </p:spPr>
      </p:pic>
      <p:sp>
        <p:nvSpPr>
          <p:cNvPr id="61443" name="Title 1"/>
          <p:cNvSpPr>
            <a:spLocks noGrp="1"/>
          </p:cNvSpPr>
          <p:nvPr>
            <p:ph type="title"/>
          </p:nvPr>
        </p:nvSpPr>
        <p:spPr>
          <a:xfrm>
            <a:off x="468313" y="423863"/>
            <a:ext cx="8220075" cy="993775"/>
          </a:xfrm>
        </p:spPr>
        <p:txBody>
          <a:bodyPr/>
          <a:lstStyle/>
          <a:p>
            <a:pPr eaLnBrk="1" hangingPunct="1"/>
            <a:r>
              <a:rPr lang="en-GB" altLang="en-US">
                <a:latin typeface="Twinkl" pitchFamily="2" charset="0"/>
              </a:rPr>
              <a:t>The Big Questions</a:t>
            </a:r>
          </a:p>
        </p:txBody>
      </p:sp>
      <p:pic>
        <p:nvPicPr>
          <p:cNvPr id="61444"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entagon 6"/>
          <p:cNvSpPr/>
          <p:nvPr/>
        </p:nvSpPr>
        <p:spPr>
          <a:xfrm>
            <a:off x="468313" y="1392238"/>
            <a:ext cx="4678362" cy="792162"/>
          </a:xfrm>
          <a:prstGeom prst="homePlat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eaLnBrk="1" fontAlgn="auto" hangingPunct="1">
              <a:spcBef>
                <a:spcPts val="0"/>
              </a:spcBef>
              <a:spcAft>
                <a:spcPts val="0"/>
              </a:spcAft>
              <a:defRPr/>
            </a:pPr>
            <a:r>
              <a:rPr lang="en-GB" dirty="0"/>
              <a:t>What do you know now that you didn’t know at the beginning of the lesson? </a:t>
            </a:r>
          </a:p>
        </p:txBody>
      </p:sp>
      <p:sp>
        <p:nvSpPr>
          <p:cNvPr id="10" name="Rounded Rectangle 9"/>
          <p:cNvSpPr/>
          <p:nvPr/>
        </p:nvSpPr>
        <p:spPr>
          <a:xfrm>
            <a:off x="5151438" y="2392363"/>
            <a:ext cx="2952750" cy="863600"/>
          </a:xfrm>
          <a:prstGeom prst="roundRect">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bg1"/>
                </a:solidFill>
              </a:rPr>
              <a:t>What types of unkind behaviour are there?</a:t>
            </a:r>
          </a:p>
        </p:txBody>
      </p:sp>
      <p:sp>
        <p:nvSpPr>
          <p:cNvPr id="12" name="Rounded Rectangle 11"/>
          <p:cNvSpPr/>
          <p:nvPr/>
        </p:nvSpPr>
        <p:spPr>
          <a:xfrm>
            <a:off x="1763713" y="2392363"/>
            <a:ext cx="2952750" cy="1584325"/>
          </a:xfrm>
          <a:prstGeom prst="round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sz="2000" b="1" dirty="0">
                <a:solidFill>
                  <a:schemeClr val="bg1"/>
                </a:solidFill>
              </a:rPr>
              <a:t>What can we do if we see someone being teased or bullied, or if it happens to us?</a:t>
            </a:r>
          </a:p>
        </p:txBody>
      </p:sp>
      <p:pic>
        <p:nvPicPr>
          <p:cNvPr id="61448" name="Picture 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47925" y="3184525"/>
            <a:ext cx="4248150" cy="319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24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a:t>Success Criteria</a:t>
            </a:r>
          </a:p>
        </p:txBody>
      </p:sp>
      <p:sp>
        <p:nvSpPr>
          <p:cNvPr id="624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a:t>Aim</a:t>
            </a:r>
          </a:p>
        </p:txBody>
      </p:sp>
      <p:sp>
        <p:nvSpPr>
          <p:cNvPr id="62470" name="Content Placeholder 15"/>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I can talk about unkind behaviour like teasing and bullying.</a:t>
            </a:r>
          </a:p>
          <a:p>
            <a:endParaRPr lang="en-GB" altLang="en-US">
              <a:latin typeface="Twinkl" pitchFamily="2" charset="0"/>
            </a:endParaRPr>
          </a:p>
        </p:txBody>
      </p:sp>
      <p:sp>
        <p:nvSpPr>
          <p:cNvPr id="62471" name="Content Placeholder 15"/>
          <p:cNvSpPr txBox="1">
            <a:spLocks/>
          </p:cNvSpPr>
          <p:nvPr/>
        </p:nvSpPr>
        <p:spPr bwMode="auto">
          <a:xfrm>
            <a:off x="628650" y="3467100"/>
            <a:ext cx="788670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50" charset="0"/>
                <a:cs typeface="Sassoon Infant Rg" panose="02000503030000020003" pitchFamily="50" charset="0"/>
              </a:rPr>
              <a:t>I can say if behaviour is joking, teasing or bullying.</a:t>
            </a:r>
          </a:p>
          <a:p>
            <a:pPr eaLnBrk="1" hangingPunct="1"/>
            <a:r>
              <a:rPr lang="en-GB" altLang="en-US">
                <a:ea typeface="Sassoon Infant Rg" panose="02000503030000020003" pitchFamily="50" charset="0"/>
                <a:cs typeface="Sassoon Infant Rg" panose="02000503030000020003" pitchFamily="50" charset="0"/>
              </a:rPr>
              <a:t>I can describe what to do if I see teasing or bulling</a:t>
            </a:r>
            <a:r>
              <a:rPr lang="en-GB" altLang="en-US">
                <a:latin typeface="Sassoon Infant Rg" panose="02000503030000020003" pitchFamily="50" charset="0"/>
                <a:ea typeface="Sassoon Infant Rg" panose="02000503030000020003" pitchFamily="50" charset="0"/>
                <a:cs typeface="Sassoon Infant Rg" panose="02000503030000020003" pitchFamily="50"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2211</TotalTime>
  <Words>1784</Words>
  <Application>Microsoft Office PowerPoint</Application>
  <PresentationFormat>On-screen Show (4:3)</PresentationFormat>
  <Paragraphs>182</Paragraphs>
  <Slides>33</Slides>
  <Notes>19</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0" baseType="lpstr">
      <vt:lpstr>Sassoon Infant Rg</vt:lpstr>
      <vt:lpstr>Twinkl SemiBold</vt:lpstr>
      <vt:lpstr>Tuffy-TTF</vt:lpstr>
      <vt:lpstr>Twinkl</vt:lpstr>
      <vt:lpstr>Arial</vt:lpstr>
      <vt:lpstr>Office Theme</vt:lpstr>
      <vt:lpstr>Acrobat Document</vt:lpstr>
      <vt:lpstr>PowerPoint Presentation</vt:lpstr>
      <vt:lpstr>PowerPoint Presentation</vt:lpstr>
      <vt:lpstr>PowerPoint Presentation</vt:lpstr>
      <vt:lpstr>The Big Questions</vt:lpstr>
      <vt:lpstr>The Big Questions</vt:lpstr>
      <vt:lpstr>PowerPoint Presentation</vt:lpstr>
      <vt:lpstr>What Type of Behaviour?</vt:lpstr>
      <vt:lpstr>What Type of Behaviour?</vt:lpstr>
      <vt:lpstr>What Type of Behaviour?</vt:lpstr>
      <vt:lpstr>What Type of Behaviour?</vt:lpstr>
      <vt:lpstr>What Type of Behaviour?</vt:lpstr>
      <vt:lpstr>What Type of Behaviour?</vt:lpstr>
      <vt:lpstr>What Type of Behaviour?</vt:lpstr>
      <vt:lpstr>What Type of Behaviour?</vt:lpstr>
      <vt:lpstr>What Type of Behaviour?</vt:lpstr>
      <vt:lpstr>PowerPoint Presentation</vt:lpstr>
      <vt:lpstr>Chase the Cheetah</vt:lpstr>
      <vt:lpstr>Chase the Cheetah</vt:lpstr>
      <vt:lpstr>Chase the Cheetah</vt:lpstr>
      <vt:lpstr>Chase the Cheetah</vt:lpstr>
      <vt:lpstr>Chase the Cheetah</vt:lpstr>
      <vt:lpstr>Chase the Cheetah</vt:lpstr>
      <vt:lpstr>Chase the Cheetah</vt:lpstr>
      <vt:lpstr>PowerPoint Presentation</vt:lpstr>
      <vt:lpstr>What Can We Do?</vt:lpstr>
      <vt:lpstr>PowerPoint Presentation</vt:lpstr>
      <vt:lpstr>Helping Hands</vt:lpstr>
      <vt:lpstr>Helping Hands</vt:lpstr>
      <vt:lpstr>Helping Hands</vt:lpstr>
      <vt:lpstr>The Big Questions</vt:lpstr>
      <vt:lpstr>The Big Questions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Anthony Monckton</cp:lastModifiedBy>
  <cp:revision>207</cp:revision>
  <dcterms:created xsi:type="dcterms:W3CDTF">2018-07-05T09:12:59Z</dcterms:created>
  <dcterms:modified xsi:type="dcterms:W3CDTF">2025-11-03T09:07:47Z</dcterms:modified>
</cp:coreProperties>
</file>