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8" r:id="rId17"/>
    <p:sldId id="286" r:id="rId18"/>
    <p:sldId id="292" r:id="rId19"/>
    <p:sldId id="287" r:id="rId20"/>
    <p:sldId id="291" r:id="rId21"/>
    <p:sldId id="257" r:id="rId22"/>
    <p:sldId id="272" r:id="rId23"/>
  </p:sldIdLst>
  <p:sldSz cx="10693400" cy="7561263"/>
  <p:notesSz cx="6858000" cy="9144000"/>
  <p:defaultTextStyle>
    <a:defPPr>
      <a:defRPr lang="en-US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0">
          <p15:clr>
            <a:srgbClr val="A4A3A4"/>
          </p15:clr>
        </p15:guide>
        <p15:guide id="2" orient="horz" pos="4066">
          <p15:clr>
            <a:srgbClr val="A4A3A4"/>
          </p15:clr>
        </p15:guide>
        <p15:guide id="3" orient="horz" pos="754">
          <p15:clr>
            <a:srgbClr val="A4A3A4"/>
          </p15:clr>
        </p15:guide>
        <p15:guide id="4" orient="horz" pos="1332">
          <p15:clr>
            <a:srgbClr val="A4A3A4"/>
          </p15:clr>
        </p15:guide>
        <p15:guide id="5" orient="horz" pos="1134">
          <p15:clr>
            <a:srgbClr val="A4A3A4"/>
          </p15:clr>
        </p15:guide>
        <p15:guide id="6" orient="horz" pos="4762">
          <p15:clr>
            <a:srgbClr val="A4A3A4"/>
          </p15:clr>
        </p15:guide>
        <p15:guide id="7" orient="horz">
          <p15:clr>
            <a:srgbClr val="A4A3A4"/>
          </p15:clr>
        </p15:guide>
        <p15:guide id="8" pos="3368">
          <p15:clr>
            <a:srgbClr val="A4A3A4"/>
          </p15:clr>
        </p15:guide>
        <p15:guide id="9" pos="450">
          <p15:clr>
            <a:srgbClr val="A4A3A4"/>
          </p15:clr>
        </p15:guide>
        <p15:guide id="10" pos="6331">
          <p15:clr>
            <a:srgbClr val="A4A3A4"/>
          </p15:clr>
        </p15:guide>
        <p15:guide id="1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helle Beaumont-West  (Lancs 0-19)" initials="MBW" lastIdx="2" clrIdx="0"/>
  <p:cmAuthor id="1" name="Michelle Beaumont-West (Lancs 0-19)" initials="MB(0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285"/>
    <a:srgbClr val="D9ECF3"/>
    <a:srgbClr val="464646"/>
    <a:srgbClr val="82C0D2"/>
    <a:srgbClr val="D20714"/>
    <a:srgbClr val="B9B7AF"/>
    <a:srgbClr val="343434"/>
    <a:srgbClr val="CF8447"/>
    <a:srgbClr val="4D98AD"/>
    <a:srgbClr val="B51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86299" autoAdjust="0"/>
  </p:normalViewPr>
  <p:slideViewPr>
    <p:cSldViewPr snapToGrid="0" snapToObjects="1" showGuides="1">
      <p:cViewPr varScale="1">
        <p:scale>
          <a:sx n="58" d="100"/>
          <a:sy n="58" d="100"/>
        </p:scale>
        <p:origin x="534" y="78"/>
      </p:cViewPr>
      <p:guideLst>
        <p:guide orient="horz" pos="2380"/>
        <p:guide orient="horz" pos="4066"/>
        <p:guide orient="horz" pos="754"/>
        <p:guide orient="horz" pos="1332"/>
        <p:guide orient="horz" pos="1134"/>
        <p:guide orient="horz" pos="4762"/>
        <p:guide orient="horz"/>
        <p:guide pos="3368"/>
        <p:guide pos="450"/>
        <p:guide pos="6331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2-09T12:53:15.424" idx="1">
    <p:pos x="-662" y="17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101D0B-A908-455B-8344-D226EBB70752}" type="datetimeFigureOut">
              <a:rPr lang="en-GB" smtClean="0"/>
              <a:pPr/>
              <a:t>10/06/2021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4C9F6-506E-409D-9DDC-6E0B2577B1D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813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Welcome to this Virgin care presentation . All about transition to secondary school</a:t>
            </a:r>
          </a:p>
          <a:p>
            <a:endParaRPr lang="en-GB"/>
          </a:p>
          <a:p>
            <a:r>
              <a:rPr lang="en-GB"/>
              <a:t>Here </a:t>
            </a:r>
            <a:r>
              <a:rPr lang="en-GB" dirty="0"/>
              <a:t>we will explore some of the challenges and feelings you may experience during this change.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4C9F6-506E-409D-9DDC-6E0B2577B1DE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538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Narrate the slide minus the word introduction.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326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During this presentation we aim to- narrate the points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765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Narrate the slide minus the 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759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 are some of the anxieties that you or your parents/carers may experience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105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Communication can be a positive step to help the transition.</a:t>
            </a:r>
          </a:p>
          <a:p>
            <a:r>
              <a:rPr lang="en-GB" dirty="0"/>
              <a:t>Narrate the bullet points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8978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It is important to make sure you are well equipped.</a:t>
            </a:r>
          </a:p>
          <a:p>
            <a:r>
              <a:rPr lang="en-GB" dirty="0"/>
              <a:t>Narrate the bullet points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236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Narrate the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834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Narrate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4C9F6-506E-409D-9DDC-6E0B2577B1DE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6248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Narrate the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787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take a few minutes to watch this video – it highlights how change can be </a:t>
            </a:r>
            <a:r>
              <a:rPr lang="en-GB" dirty="0" err="1"/>
              <a:t>postive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4C9F6-506E-409D-9DDC-6E0B2577B1DE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8088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Narrate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4C9F6-506E-409D-9DDC-6E0B2577B1DE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784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0A55-1E28-4FF6-9732-05BC5C69A61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0131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4C9F6-506E-409D-9DDC-6E0B2577B1D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809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ED1A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07314" cy="476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74" y="6003925"/>
            <a:ext cx="9336087" cy="460375"/>
          </a:xfrm>
        </p:spPr>
        <p:txBody>
          <a:bodyPr lIns="0" tIns="0" rIns="0" bIns="0" anchor="t" anchorCtr="0">
            <a:normAutofit/>
          </a:bodyPr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75" y="5607049"/>
            <a:ext cx="9336088" cy="396875"/>
          </a:xfrm>
        </p:spPr>
        <p:txBody>
          <a:bodyPr lIns="0" tIns="0" rIns="0" bIns="0" anchor="t" anchorCtr="0">
            <a:normAutofit/>
          </a:bodyPr>
          <a:lstStyle>
            <a:lvl1pPr marL="0" indent="0" algn="l">
              <a:buNone/>
              <a:defRPr sz="2400" b="0">
                <a:solidFill>
                  <a:schemeClr val="bg1"/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9" name="Picture 5" descr="C:\Users\Kasey.Ly\Desktop\Powerpoint assets\VC_logo_white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702" y="595376"/>
            <a:ext cx="1748769" cy="63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47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Divider">
    <p:bg>
      <p:bgPr>
        <a:solidFill>
          <a:srgbClr val="ED1A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14374" y="6003925"/>
            <a:ext cx="9336087" cy="460375"/>
          </a:xfrm>
        </p:spPr>
        <p:txBody>
          <a:bodyPr lIns="0" tIns="0" rIns="0" bIns="0" anchor="t" anchorCtr="0">
            <a:normAutofit/>
          </a:bodyPr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Divider</a:t>
            </a: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07314" cy="476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43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674" y="137928"/>
            <a:ext cx="2171773" cy="15353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74" y="6003925"/>
            <a:ext cx="9336087" cy="460375"/>
          </a:xfrm>
        </p:spPr>
        <p:txBody>
          <a:bodyPr lIns="0" tIns="0" rIns="0" bIns="0" anchor="t" anchorCtr="0">
            <a:normAutofit/>
          </a:bodyPr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75" y="5607049"/>
            <a:ext cx="9336088" cy="396875"/>
          </a:xfrm>
        </p:spPr>
        <p:txBody>
          <a:bodyPr lIns="0" tIns="0" rIns="0" bIns="0" anchor="t" anchorCtr="0">
            <a:normAutofit/>
          </a:bodyPr>
          <a:lstStyle>
            <a:lvl1pPr marL="0" indent="0" algn="l">
              <a:buNone/>
              <a:defRPr sz="2400" b="0">
                <a:solidFill>
                  <a:schemeClr val="bg1"/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0" name="AutoShape 7"/>
          <p:cNvSpPr>
            <a:spLocks noChangeAspect="1" noChangeArrowheads="1" noTextEdit="1"/>
          </p:cNvSpPr>
          <p:nvPr userDrawn="1"/>
        </p:nvSpPr>
        <p:spPr bwMode="auto">
          <a:xfrm>
            <a:off x="0" y="0"/>
            <a:ext cx="5907088" cy="476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 userDrawn="1"/>
        </p:nvSpPr>
        <p:spPr bwMode="auto">
          <a:xfrm>
            <a:off x="0" y="0"/>
            <a:ext cx="6118226" cy="4768850"/>
          </a:xfrm>
          <a:custGeom>
            <a:avLst/>
            <a:gdLst>
              <a:gd name="T0" fmla="*/ 10431 w 15233"/>
              <a:gd name="T1" fmla="*/ 932 h 11874"/>
              <a:gd name="T2" fmla="*/ 12046 w 15233"/>
              <a:gd name="T3" fmla="*/ 0 h 11874"/>
              <a:gd name="T4" fmla="*/ 0 w 15233"/>
              <a:gd name="T5" fmla="*/ 0 h 11874"/>
              <a:gd name="T6" fmla="*/ 0 w 15233"/>
              <a:gd name="T7" fmla="*/ 6955 h 11874"/>
              <a:gd name="T8" fmla="*/ 1412 w 15233"/>
              <a:gd name="T9" fmla="*/ 6140 h 11874"/>
              <a:gd name="T10" fmla="*/ 1751 w 15233"/>
              <a:gd name="T11" fmla="*/ 6399 h 11874"/>
              <a:gd name="T12" fmla="*/ 1751 w 15233"/>
              <a:gd name="T13" fmla="*/ 10348 h 11874"/>
              <a:gd name="T14" fmla="*/ 3276 w 15233"/>
              <a:gd name="T15" fmla="*/ 11874 h 11874"/>
              <a:gd name="T16" fmla="*/ 5786 w 15233"/>
              <a:gd name="T17" fmla="*/ 11874 h 11874"/>
              <a:gd name="T18" fmla="*/ 6799 w 15233"/>
              <a:gd name="T19" fmla="*/ 11534 h 11874"/>
              <a:gd name="T20" fmla="*/ 7324 w 15233"/>
              <a:gd name="T21" fmla="*/ 10348 h 11874"/>
              <a:gd name="T22" fmla="*/ 7324 w 15233"/>
              <a:gd name="T23" fmla="*/ 6308 h 11874"/>
              <a:gd name="T24" fmla="*/ 7697 w 15233"/>
              <a:gd name="T25" fmla="*/ 6160 h 11874"/>
              <a:gd name="T26" fmla="*/ 11131 w 15233"/>
              <a:gd name="T27" fmla="*/ 8143 h 11874"/>
              <a:gd name="T28" fmla="*/ 13215 w 15233"/>
              <a:gd name="T29" fmla="*/ 7584 h 11874"/>
              <a:gd name="T30" fmla="*/ 14470 w 15233"/>
              <a:gd name="T31" fmla="*/ 5411 h 11874"/>
              <a:gd name="T32" fmla="*/ 13912 w 15233"/>
              <a:gd name="T33" fmla="*/ 3327 h 11874"/>
              <a:gd name="T34" fmla="*/ 10478 w 15233"/>
              <a:gd name="T35" fmla="*/ 1345 h 11874"/>
              <a:gd name="T36" fmla="*/ 10431 w 15233"/>
              <a:gd name="T37" fmla="*/ 932 h 11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5233" h="11874">
                <a:moveTo>
                  <a:pt x="10431" y="932"/>
                </a:moveTo>
                <a:cubicBezTo>
                  <a:pt x="12046" y="0"/>
                  <a:pt x="12046" y="0"/>
                  <a:pt x="1204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955"/>
                  <a:pt x="0" y="6955"/>
                  <a:pt x="0" y="6955"/>
                </a:cubicBezTo>
                <a:cubicBezTo>
                  <a:pt x="1412" y="6140"/>
                  <a:pt x="1412" y="6140"/>
                  <a:pt x="1412" y="6140"/>
                </a:cubicBezTo>
                <a:cubicBezTo>
                  <a:pt x="1559" y="6092"/>
                  <a:pt x="1751" y="6175"/>
                  <a:pt x="1751" y="6399"/>
                </a:cubicBezTo>
                <a:cubicBezTo>
                  <a:pt x="1751" y="10348"/>
                  <a:pt x="1751" y="10348"/>
                  <a:pt x="1751" y="10348"/>
                </a:cubicBezTo>
                <a:cubicBezTo>
                  <a:pt x="1751" y="10348"/>
                  <a:pt x="1751" y="11874"/>
                  <a:pt x="3276" y="11874"/>
                </a:cubicBezTo>
                <a:cubicBezTo>
                  <a:pt x="5786" y="11874"/>
                  <a:pt x="5786" y="11874"/>
                  <a:pt x="5786" y="11874"/>
                </a:cubicBezTo>
                <a:cubicBezTo>
                  <a:pt x="6251" y="11874"/>
                  <a:pt x="6574" y="11732"/>
                  <a:pt x="6799" y="11534"/>
                </a:cubicBezTo>
                <a:cubicBezTo>
                  <a:pt x="7086" y="11314"/>
                  <a:pt x="7324" y="10950"/>
                  <a:pt x="7324" y="10348"/>
                </a:cubicBezTo>
                <a:cubicBezTo>
                  <a:pt x="7324" y="6308"/>
                  <a:pt x="7324" y="6308"/>
                  <a:pt x="7324" y="6308"/>
                </a:cubicBezTo>
                <a:cubicBezTo>
                  <a:pt x="7374" y="6133"/>
                  <a:pt x="7569" y="6086"/>
                  <a:pt x="7697" y="6160"/>
                </a:cubicBezTo>
                <a:cubicBezTo>
                  <a:pt x="7846" y="6246"/>
                  <a:pt x="11131" y="8143"/>
                  <a:pt x="11131" y="8143"/>
                </a:cubicBezTo>
                <a:cubicBezTo>
                  <a:pt x="12452" y="8906"/>
                  <a:pt x="13215" y="7584"/>
                  <a:pt x="13215" y="7584"/>
                </a:cubicBezTo>
                <a:cubicBezTo>
                  <a:pt x="14470" y="5411"/>
                  <a:pt x="14470" y="5411"/>
                  <a:pt x="14470" y="5411"/>
                </a:cubicBezTo>
                <a:cubicBezTo>
                  <a:pt x="15233" y="4090"/>
                  <a:pt x="13912" y="3327"/>
                  <a:pt x="13912" y="3327"/>
                </a:cubicBezTo>
                <a:cubicBezTo>
                  <a:pt x="13912" y="3327"/>
                  <a:pt x="10591" y="1410"/>
                  <a:pt x="10478" y="1345"/>
                </a:cubicBezTo>
                <a:cubicBezTo>
                  <a:pt x="10321" y="1255"/>
                  <a:pt x="10304" y="1046"/>
                  <a:pt x="10431" y="932"/>
                </a:cubicBezTo>
                <a:close/>
              </a:path>
            </a:pathLst>
          </a:custGeom>
          <a:solidFill>
            <a:srgbClr val="D9ECF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456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Divi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14374" y="6003925"/>
            <a:ext cx="9336087" cy="460375"/>
          </a:xfrm>
        </p:spPr>
        <p:txBody>
          <a:bodyPr lIns="0" tIns="0" rIns="0" bIns="0" anchor="t" anchorCtr="0">
            <a:normAutofit/>
          </a:bodyPr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Divider</a:t>
            </a:r>
            <a:endParaRPr lang="en-GB" dirty="0"/>
          </a:p>
        </p:txBody>
      </p:sp>
      <p:sp>
        <p:nvSpPr>
          <p:cNvPr id="4" name="Freeform 9"/>
          <p:cNvSpPr>
            <a:spLocks/>
          </p:cNvSpPr>
          <p:nvPr userDrawn="1"/>
        </p:nvSpPr>
        <p:spPr bwMode="auto">
          <a:xfrm>
            <a:off x="0" y="0"/>
            <a:ext cx="6118226" cy="4768850"/>
          </a:xfrm>
          <a:custGeom>
            <a:avLst/>
            <a:gdLst>
              <a:gd name="T0" fmla="*/ 10431 w 15233"/>
              <a:gd name="T1" fmla="*/ 932 h 11874"/>
              <a:gd name="T2" fmla="*/ 12046 w 15233"/>
              <a:gd name="T3" fmla="*/ 0 h 11874"/>
              <a:gd name="T4" fmla="*/ 0 w 15233"/>
              <a:gd name="T5" fmla="*/ 0 h 11874"/>
              <a:gd name="T6" fmla="*/ 0 w 15233"/>
              <a:gd name="T7" fmla="*/ 6955 h 11874"/>
              <a:gd name="T8" fmla="*/ 1412 w 15233"/>
              <a:gd name="T9" fmla="*/ 6140 h 11874"/>
              <a:gd name="T10" fmla="*/ 1751 w 15233"/>
              <a:gd name="T11" fmla="*/ 6399 h 11874"/>
              <a:gd name="T12" fmla="*/ 1751 w 15233"/>
              <a:gd name="T13" fmla="*/ 10348 h 11874"/>
              <a:gd name="T14" fmla="*/ 3276 w 15233"/>
              <a:gd name="T15" fmla="*/ 11874 h 11874"/>
              <a:gd name="T16" fmla="*/ 5786 w 15233"/>
              <a:gd name="T17" fmla="*/ 11874 h 11874"/>
              <a:gd name="T18" fmla="*/ 6799 w 15233"/>
              <a:gd name="T19" fmla="*/ 11534 h 11874"/>
              <a:gd name="T20" fmla="*/ 7324 w 15233"/>
              <a:gd name="T21" fmla="*/ 10348 h 11874"/>
              <a:gd name="T22" fmla="*/ 7324 w 15233"/>
              <a:gd name="T23" fmla="*/ 6308 h 11874"/>
              <a:gd name="T24" fmla="*/ 7697 w 15233"/>
              <a:gd name="T25" fmla="*/ 6160 h 11874"/>
              <a:gd name="T26" fmla="*/ 11131 w 15233"/>
              <a:gd name="T27" fmla="*/ 8143 h 11874"/>
              <a:gd name="T28" fmla="*/ 13215 w 15233"/>
              <a:gd name="T29" fmla="*/ 7584 h 11874"/>
              <a:gd name="T30" fmla="*/ 14470 w 15233"/>
              <a:gd name="T31" fmla="*/ 5411 h 11874"/>
              <a:gd name="T32" fmla="*/ 13912 w 15233"/>
              <a:gd name="T33" fmla="*/ 3327 h 11874"/>
              <a:gd name="T34" fmla="*/ 10478 w 15233"/>
              <a:gd name="T35" fmla="*/ 1345 h 11874"/>
              <a:gd name="T36" fmla="*/ 10431 w 15233"/>
              <a:gd name="T37" fmla="*/ 932 h 11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5233" h="11874">
                <a:moveTo>
                  <a:pt x="10431" y="932"/>
                </a:moveTo>
                <a:cubicBezTo>
                  <a:pt x="12046" y="0"/>
                  <a:pt x="12046" y="0"/>
                  <a:pt x="1204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955"/>
                  <a:pt x="0" y="6955"/>
                  <a:pt x="0" y="6955"/>
                </a:cubicBezTo>
                <a:cubicBezTo>
                  <a:pt x="1412" y="6140"/>
                  <a:pt x="1412" y="6140"/>
                  <a:pt x="1412" y="6140"/>
                </a:cubicBezTo>
                <a:cubicBezTo>
                  <a:pt x="1559" y="6092"/>
                  <a:pt x="1751" y="6175"/>
                  <a:pt x="1751" y="6399"/>
                </a:cubicBezTo>
                <a:cubicBezTo>
                  <a:pt x="1751" y="10348"/>
                  <a:pt x="1751" y="10348"/>
                  <a:pt x="1751" y="10348"/>
                </a:cubicBezTo>
                <a:cubicBezTo>
                  <a:pt x="1751" y="10348"/>
                  <a:pt x="1751" y="11874"/>
                  <a:pt x="3276" y="11874"/>
                </a:cubicBezTo>
                <a:cubicBezTo>
                  <a:pt x="5786" y="11874"/>
                  <a:pt x="5786" y="11874"/>
                  <a:pt x="5786" y="11874"/>
                </a:cubicBezTo>
                <a:cubicBezTo>
                  <a:pt x="6251" y="11874"/>
                  <a:pt x="6574" y="11732"/>
                  <a:pt x="6799" y="11534"/>
                </a:cubicBezTo>
                <a:cubicBezTo>
                  <a:pt x="7086" y="11314"/>
                  <a:pt x="7324" y="10950"/>
                  <a:pt x="7324" y="10348"/>
                </a:cubicBezTo>
                <a:cubicBezTo>
                  <a:pt x="7324" y="6308"/>
                  <a:pt x="7324" y="6308"/>
                  <a:pt x="7324" y="6308"/>
                </a:cubicBezTo>
                <a:cubicBezTo>
                  <a:pt x="7374" y="6133"/>
                  <a:pt x="7569" y="6086"/>
                  <a:pt x="7697" y="6160"/>
                </a:cubicBezTo>
                <a:cubicBezTo>
                  <a:pt x="7846" y="6246"/>
                  <a:pt x="11131" y="8143"/>
                  <a:pt x="11131" y="8143"/>
                </a:cubicBezTo>
                <a:cubicBezTo>
                  <a:pt x="12452" y="8906"/>
                  <a:pt x="13215" y="7584"/>
                  <a:pt x="13215" y="7584"/>
                </a:cubicBezTo>
                <a:cubicBezTo>
                  <a:pt x="14470" y="5411"/>
                  <a:pt x="14470" y="5411"/>
                  <a:pt x="14470" y="5411"/>
                </a:cubicBezTo>
                <a:cubicBezTo>
                  <a:pt x="15233" y="4090"/>
                  <a:pt x="13912" y="3327"/>
                  <a:pt x="13912" y="3327"/>
                </a:cubicBezTo>
                <a:cubicBezTo>
                  <a:pt x="13912" y="3327"/>
                  <a:pt x="10591" y="1410"/>
                  <a:pt x="10478" y="1345"/>
                </a:cubicBezTo>
                <a:cubicBezTo>
                  <a:pt x="10321" y="1255"/>
                  <a:pt x="10304" y="1046"/>
                  <a:pt x="10431" y="932"/>
                </a:cubicBezTo>
                <a:close/>
              </a:path>
            </a:pathLst>
          </a:custGeom>
          <a:solidFill>
            <a:srgbClr val="D9ECF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84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Aft>
                <a:spcPts val="600"/>
              </a:spcAft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222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4" y="2016436"/>
            <a:ext cx="4500000" cy="4438340"/>
          </a:xfrm>
        </p:spPr>
        <p:txBody>
          <a:bodyPr/>
          <a:lstStyle>
            <a:lvl1pPr>
              <a:spcAft>
                <a:spcPts val="600"/>
              </a:spcAft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5550463" y="2016436"/>
            <a:ext cx="4500000" cy="4438340"/>
          </a:xfrm>
        </p:spPr>
        <p:txBody>
          <a:bodyPr/>
          <a:lstStyle>
            <a:lvl1pPr>
              <a:spcAft>
                <a:spcPts val="600"/>
              </a:spcAft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683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4" y="2016436"/>
            <a:ext cx="4500000" cy="2196243"/>
          </a:xfrm>
        </p:spPr>
        <p:txBody>
          <a:bodyPr/>
          <a:lstStyle>
            <a:lvl1pPr>
              <a:spcAft>
                <a:spcPts val="600"/>
              </a:spcAft>
              <a:defRPr/>
            </a:lvl1pPr>
            <a:lvl2pPr>
              <a:spcAft>
                <a:spcPts val="600"/>
              </a:spcAft>
              <a:defRPr/>
            </a:lvl2pPr>
            <a:lvl3pPr>
              <a:spcAft>
                <a:spcPts val="600"/>
              </a:spcAft>
              <a:defRPr/>
            </a:lvl3pPr>
            <a:lvl4pPr>
              <a:spcAft>
                <a:spcPts val="600"/>
              </a:spcAft>
              <a:defRPr/>
            </a:lvl4pPr>
            <a:lvl5pPr>
              <a:spcAft>
                <a:spcPts val="6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5550462" y="2016436"/>
            <a:ext cx="4500000" cy="2196243"/>
          </a:xfrm>
        </p:spPr>
        <p:txBody>
          <a:bodyPr/>
          <a:lstStyle>
            <a:lvl1pPr>
              <a:spcAft>
                <a:spcPts val="600"/>
              </a:spcAft>
              <a:defRPr/>
            </a:lvl1pPr>
            <a:lvl2pPr>
              <a:spcAft>
                <a:spcPts val="600"/>
              </a:spcAft>
              <a:defRPr/>
            </a:lvl2pPr>
            <a:lvl3pPr>
              <a:spcAft>
                <a:spcPts val="600"/>
              </a:spcAft>
              <a:defRPr/>
            </a:lvl3pPr>
            <a:lvl4pPr>
              <a:spcAft>
                <a:spcPts val="600"/>
              </a:spcAft>
              <a:defRPr/>
            </a:lvl4pPr>
            <a:lvl5pPr>
              <a:spcAft>
                <a:spcPts val="6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4"/>
          </p:nvPr>
        </p:nvSpPr>
        <p:spPr>
          <a:xfrm>
            <a:off x="714373" y="4271997"/>
            <a:ext cx="9336089" cy="2196243"/>
          </a:xfrm>
        </p:spPr>
        <p:txBody>
          <a:bodyPr/>
          <a:lstStyle>
            <a:lvl1pPr>
              <a:spcAft>
                <a:spcPts val="600"/>
              </a:spcAft>
              <a:defRPr/>
            </a:lvl1pPr>
            <a:lvl2pPr>
              <a:spcAft>
                <a:spcPts val="600"/>
              </a:spcAft>
              <a:defRPr/>
            </a:lvl2pPr>
            <a:lvl3pPr>
              <a:spcAft>
                <a:spcPts val="600"/>
              </a:spcAft>
              <a:defRPr/>
            </a:lvl3pPr>
            <a:lvl4pPr>
              <a:spcAft>
                <a:spcPts val="600"/>
              </a:spcAft>
              <a:defRPr/>
            </a:lvl4pPr>
            <a:lvl5pPr>
              <a:spcAft>
                <a:spcPts val="6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4422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Smal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4" y="2052439"/>
            <a:ext cx="9336089" cy="4402336"/>
          </a:xfrm>
        </p:spPr>
        <p:txBody>
          <a:bodyPr/>
          <a:lstStyle>
            <a:lvl1pPr>
              <a:spcBef>
                <a:spcPts val="600"/>
              </a:spcBef>
              <a:spcAft>
                <a:spcPts val="400"/>
              </a:spcAft>
              <a:defRPr sz="1600" b="1">
                <a:solidFill>
                  <a:srgbClr val="ED1A37"/>
                </a:solidFill>
              </a:defRPr>
            </a:lvl1pPr>
            <a:lvl2pPr marL="179388" indent="-179388">
              <a:spcAft>
                <a:spcPts val="600"/>
              </a:spcAft>
              <a:defRPr sz="1400"/>
            </a:lvl2pPr>
            <a:lvl3pPr marL="449263" indent="-179388">
              <a:defRPr sz="1400"/>
            </a:lvl3pPr>
            <a:lvl4pPr marL="719138" indent="-179388">
              <a:defRPr sz="1200"/>
            </a:lvl4pPr>
            <a:lvl5pPr marL="989013" indent="-179388"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382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Two Smal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5" y="2052439"/>
            <a:ext cx="4500000" cy="4402337"/>
          </a:xfrm>
        </p:spPr>
        <p:txBody>
          <a:bodyPr/>
          <a:lstStyle>
            <a:lvl1pPr>
              <a:spcBef>
                <a:spcPts val="400"/>
              </a:spcBef>
              <a:spcAft>
                <a:spcPts val="600"/>
              </a:spcAft>
              <a:defRPr sz="1600" b="1">
                <a:solidFill>
                  <a:srgbClr val="ED1A37"/>
                </a:solidFill>
              </a:defRPr>
            </a:lvl1pPr>
            <a:lvl2pPr marL="179388" indent="-179388">
              <a:defRPr sz="1400"/>
            </a:lvl2pPr>
            <a:lvl3pPr marL="449263" indent="-179388">
              <a:defRPr sz="1400"/>
            </a:lvl3pPr>
            <a:lvl4pPr marL="719138" indent="-179388">
              <a:defRPr sz="1200"/>
            </a:lvl4pPr>
            <a:lvl5pPr marL="989013" indent="-179388"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3"/>
          </p:nvPr>
        </p:nvSpPr>
        <p:spPr>
          <a:xfrm>
            <a:off x="5550463" y="2052439"/>
            <a:ext cx="4500000" cy="4402337"/>
          </a:xfrm>
        </p:spPr>
        <p:txBody>
          <a:bodyPr/>
          <a:lstStyle>
            <a:lvl1pPr>
              <a:spcBef>
                <a:spcPts val="400"/>
              </a:spcBef>
              <a:spcAft>
                <a:spcPts val="600"/>
              </a:spcAft>
              <a:defRPr sz="1600" b="1">
                <a:solidFill>
                  <a:srgbClr val="ED1A37"/>
                </a:solidFill>
              </a:defRPr>
            </a:lvl1pPr>
            <a:lvl2pPr marL="179388" indent="-179388">
              <a:defRPr sz="1400"/>
            </a:lvl2pPr>
            <a:lvl3pPr marL="449263" indent="-179388">
              <a:defRPr sz="1400"/>
            </a:lvl3pPr>
            <a:lvl4pPr marL="719138" indent="-179388">
              <a:defRPr sz="1200"/>
            </a:lvl4pPr>
            <a:lvl5pPr marL="989013" indent="-179388"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26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Two Smal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5" y="2052439"/>
            <a:ext cx="4500000" cy="2162175"/>
          </a:xfrm>
        </p:spPr>
        <p:txBody>
          <a:bodyPr/>
          <a:lstStyle>
            <a:lvl1pPr>
              <a:spcBef>
                <a:spcPts val="400"/>
              </a:spcBef>
              <a:spcAft>
                <a:spcPts val="600"/>
              </a:spcAft>
              <a:defRPr sz="1600" b="1">
                <a:solidFill>
                  <a:srgbClr val="ED1A37"/>
                </a:solidFill>
              </a:defRPr>
            </a:lvl1pPr>
            <a:lvl2pPr marL="179388" indent="-179388">
              <a:defRPr sz="1400"/>
            </a:lvl2pPr>
            <a:lvl3pPr marL="449263" indent="-179388">
              <a:defRPr sz="1400"/>
            </a:lvl3pPr>
            <a:lvl4pPr marL="719138" indent="-179388">
              <a:defRPr sz="1200"/>
            </a:lvl4pPr>
            <a:lvl5pPr marL="989013" indent="-179388"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3"/>
          </p:nvPr>
        </p:nvSpPr>
        <p:spPr>
          <a:xfrm>
            <a:off x="5550463" y="2052439"/>
            <a:ext cx="4500000" cy="2162175"/>
          </a:xfrm>
        </p:spPr>
        <p:txBody>
          <a:bodyPr/>
          <a:lstStyle>
            <a:lvl1pPr>
              <a:spcBef>
                <a:spcPts val="400"/>
              </a:spcBef>
              <a:spcAft>
                <a:spcPts val="600"/>
              </a:spcAft>
              <a:defRPr sz="1600" b="1">
                <a:solidFill>
                  <a:srgbClr val="ED1A37"/>
                </a:solidFill>
              </a:defRPr>
            </a:lvl1pPr>
            <a:lvl2pPr marL="179388" indent="-179388">
              <a:defRPr sz="1400"/>
            </a:lvl2pPr>
            <a:lvl3pPr marL="449263" indent="-179388">
              <a:defRPr sz="1400"/>
            </a:lvl3pPr>
            <a:lvl4pPr marL="719138" indent="-179388">
              <a:defRPr sz="1200"/>
            </a:lvl4pPr>
            <a:lvl5pPr marL="989013" indent="-179388"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4"/>
          </p:nvPr>
        </p:nvSpPr>
        <p:spPr>
          <a:xfrm>
            <a:off x="714373" y="4292600"/>
            <a:ext cx="9336089" cy="2162175"/>
          </a:xfrm>
        </p:spPr>
        <p:txBody>
          <a:bodyPr/>
          <a:lstStyle>
            <a:lvl1pPr>
              <a:spcBef>
                <a:spcPts val="400"/>
              </a:spcBef>
              <a:spcAft>
                <a:spcPts val="600"/>
              </a:spcAft>
              <a:defRPr sz="1600" b="1">
                <a:solidFill>
                  <a:srgbClr val="ED1A37"/>
                </a:solidFill>
              </a:defRPr>
            </a:lvl1pPr>
            <a:lvl2pPr marL="179388" indent="-179388">
              <a:defRPr sz="1400"/>
            </a:lvl2pPr>
            <a:lvl3pPr marL="449263" indent="-179388">
              <a:defRPr sz="1400"/>
            </a:lvl3pPr>
            <a:lvl4pPr marL="719138" indent="-179388">
              <a:defRPr sz="1200"/>
            </a:lvl4pPr>
            <a:lvl5pPr marL="989013" indent="-179388"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442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4" y="1956111"/>
            <a:ext cx="9336089" cy="244164"/>
          </a:xfrm>
        </p:spPr>
        <p:txBody>
          <a:bodyPr>
            <a:noAutofit/>
          </a:bodyPr>
          <a:lstStyle>
            <a:lvl1pPr>
              <a:spcAft>
                <a:spcPts val="1200"/>
              </a:spcAft>
              <a:defRPr sz="1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714375" y="2307771"/>
            <a:ext cx="2914650" cy="2898506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3919355" y="2307771"/>
            <a:ext cx="2914650" cy="2898506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7121299" y="2307771"/>
            <a:ext cx="2914650" cy="2898506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6"/>
          </p:nvPr>
        </p:nvSpPr>
        <p:spPr>
          <a:xfrm>
            <a:off x="714374" y="5262563"/>
            <a:ext cx="2914651" cy="1192212"/>
          </a:xfrm>
        </p:spPr>
        <p:txBody>
          <a:bodyPr>
            <a:noAutofit/>
          </a:bodyPr>
          <a:lstStyle>
            <a:lvl1pPr marL="171450" indent="-171450">
              <a:spcAft>
                <a:spcPts val="1200"/>
              </a:spcAft>
              <a:buSzPct val="80000"/>
              <a:buFontTx/>
              <a:buBlip>
                <a:blip r:embed="rId2"/>
              </a:buBlip>
              <a:tabLst>
                <a:tab pos="177800" algn="l"/>
              </a:tabLst>
              <a:defRPr sz="11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7"/>
          </p:nvPr>
        </p:nvSpPr>
        <p:spPr>
          <a:xfrm>
            <a:off x="3919354" y="5262563"/>
            <a:ext cx="2914651" cy="1192212"/>
          </a:xfrm>
        </p:spPr>
        <p:txBody>
          <a:bodyPr>
            <a:noAutofit/>
          </a:bodyPr>
          <a:lstStyle>
            <a:lvl1pPr marL="171450" indent="-171450">
              <a:spcAft>
                <a:spcPts val="1200"/>
              </a:spcAft>
              <a:buSzPct val="80000"/>
              <a:buFontTx/>
              <a:buBlip>
                <a:blip r:embed="rId2"/>
              </a:buBlip>
              <a:defRPr sz="11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8"/>
          </p:nvPr>
        </p:nvSpPr>
        <p:spPr>
          <a:xfrm>
            <a:off x="7121299" y="5262563"/>
            <a:ext cx="2914651" cy="1192212"/>
          </a:xfrm>
        </p:spPr>
        <p:txBody>
          <a:bodyPr>
            <a:noAutofit/>
          </a:bodyPr>
          <a:lstStyle>
            <a:lvl1pPr marL="171450" indent="-171450">
              <a:spcAft>
                <a:spcPts val="1200"/>
              </a:spcAft>
              <a:buSzPct val="80000"/>
              <a:buFontTx/>
              <a:buBlip>
                <a:blip r:embed="rId2"/>
              </a:buBlip>
              <a:defRPr sz="11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4183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4374" y="753912"/>
            <a:ext cx="9336089" cy="10013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0865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2818954" y="6883456"/>
            <a:ext cx="50439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043056">
              <a:spcAft>
                <a:spcPts val="600"/>
              </a:spcAft>
            </a:pPr>
            <a:r>
              <a:rPr lang="en-GB" sz="1200" b="1" dirty="0">
                <a:solidFill>
                  <a:srgbClr val="ED1A37"/>
                </a:solidFill>
                <a:latin typeface="Arial" pitchFamily="34" charset="0"/>
                <a:cs typeface="Arial" pitchFamily="34" charset="0"/>
              </a:rPr>
              <a:t>www.virgincare.co.uk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2818954" y="6457666"/>
            <a:ext cx="5043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043056">
              <a:spcAft>
                <a:spcPts val="600"/>
              </a:spcAft>
            </a:pPr>
            <a:r>
              <a:rPr lang="en-GB" sz="1800" b="1" i="1" dirty="0">
                <a:solidFill>
                  <a:srgbClr val="ED1A37"/>
                </a:solidFill>
                <a:latin typeface="Arial" pitchFamily="34" charset="0"/>
                <a:cs typeface="Arial" pitchFamily="34" charset="0"/>
              </a:rPr>
              <a:t>Feel the difference</a:t>
            </a:r>
          </a:p>
        </p:txBody>
      </p:sp>
    </p:spTree>
    <p:extLst>
      <p:ext uri="{BB962C8B-B14F-4D97-AF65-F5344CB8AC3E}">
        <p14:creationId xmlns:p14="http://schemas.microsoft.com/office/powerpoint/2010/main" val="1915026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406" y="1209802"/>
            <a:ext cx="3742690" cy="604901"/>
          </a:xfrm>
        </p:spPr>
        <p:txBody>
          <a:bodyPr anchor="b">
            <a:normAutofit/>
          </a:bodyPr>
          <a:lstStyle>
            <a:lvl1pPr marL="0" indent="0">
              <a:buNone/>
              <a:defRPr lang="en-US" sz="1600" b="0" kern="1200" cap="all" spc="456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marL="0" lvl="0" indent="0" algn="l" defTabSz="104305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7950" y="1876366"/>
            <a:ext cx="3742690" cy="342777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96408" y="1209802"/>
            <a:ext cx="3742690" cy="604901"/>
          </a:xfrm>
        </p:spPr>
        <p:txBody>
          <a:bodyPr anchor="b">
            <a:normAutofit/>
          </a:bodyPr>
          <a:lstStyle>
            <a:lvl1pPr marL="0" indent="0">
              <a:buNone/>
              <a:defRPr lang="en-US" sz="1600" b="0" kern="1200" cap="all" spc="456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marL="0" lvl="0" indent="0" algn="l" defTabSz="104305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96408" y="1876366"/>
            <a:ext cx="3742690" cy="342777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19140000">
            <a:off x="235255" y="6472441"/>
            <a:ext cx="2545029" cy="221797"/>
          </a:xfrm>
          <a:prstGeom prst="rect">
            <a:avLst/>
          </a:prstGeom>
        </p:spPr>
        <p:txBody>
          <a:bodyPr lIns="104306" tIns="52153" rIns="104306" bIns="52153"/>
          <a:lstStyle/>
          <a:p>
            <a:fld id="{181AF4EC-84F8-4032-A58F-6AFD63191E1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113537" y="6929638"/>
            <a:ext cx="5524923" cy="302451"/>
          </a:xfrm>
          <a:prstGeom prst="rect">
            <a:avLst/>
          </a:prstGeom>
        </p:spPr>
        <p:txBody>
          <a:bodyPr lIns="104306" tIns="52153" rIns="104306" bIns="52153"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B3AF8-FA15-4EF9-8663-CC7B1BBF67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856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4374" y="753912"/>
            <a:ext cx="9336089" cy="100134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74" y="2016436"/>
            <a:ext cx="9336089" cy="443834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650" y="6979596"/>
            <a:ext cx="339726" cy="21812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100" b="1">
                <a:solidFill>
                  <a:srgbClr val="ED1A37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EB0F7010-E999-4FC2-AE85-B5FFBD58F11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73150" y="6979596"/>
            <a:ext cx="2752725" cy="16927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1100" dirty="0">
                <a:solidFill>
                  <a:srgbClr val="ED1A37"/>
                </a:solidFill>
                <a:latin typeface="Arial" pitchFamily="34" charset="0"/>
                <a:cs typeface="Arial" pitchFamily="34" charset="0"/>
              </a:rPr>
              <a:t>Virgin Care  </a:t>
            </a:r>
            <a:r>
              <a:rPr lang="en-GB" sz="1100" dirty="0">
                <a:solidFill>
                  <a:srgbClr val="82C0D2"/>
                </a:solidFill>
                <a:latin typeface="Arial" pitchFamily="34" charset="0"/>
                <a:cs typeface="Arial" pitchFamily="34" charset="0"/>
              </a:rPr>
              <a:t>private and confidential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97738" y="6979596"/>
            <a:ext cx="2752725" cy="16927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GB" sz="1100" dirty="0">
                <a:solidFill>
                  <a:srgbClr val="82C0D2"/>
                </a:solidFill>
                <a:latin typeface="Arial" pitchFamily="34" charset="0"/>
                <a:cs typeface="Arial" pitchFamily="34" charset="0"/>
              </a:rPr>
              <a:t>www.virgincare.co.uk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541020" y="6836229"/>
            <a:ext cx="9601200" cy="0"/>
          </a:xfrm>
          <a:prstGeom prst="line">
            <a:avLst/>
          </a:prstGeom>
          <a:ln>
            <a:solidFill>
              <a:srgbClr val="8082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71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7" r:id="rId3"/>
    <p:sldLayoutId id="2147483668" r:id="rId4"/>
    <p:sldLayoutId id="2147483650" r:id="rId5"/>
    <p:sldLayoutId id="2147483663" r:id="rId6"/>
    <p:sldLayoutId id="2147483666" r:id="rId7"/>
    <p:sldLayoutId id="2147483660" r:id="rId8"/>
    <p:sldLayoutId id="2147483664" r:id="rId9"/>
    <p:sldLayoutId id="2147483670" r:id="rId10"/>
    <p:sldLayoutId id="2147483661" r:id="rId11"/>
    <p:sldLayoutId id="2147483655" r:id="rId12"/>
    <p:sldLayoutId id="2147483669" r:id="rId13"/>
    <p:sldLayoutId id="2147483671" r:id="rId14"/>
  </p:sldLayoutIdLst>
  <p:hf hdr="0" ftr="0" dt="0"/>
  <p:txStyles>
    <p:titleStyle>
      <a:lvl1pPr algn="l" defTabSz="1043056" rtl="0" eaLnBrk="1" latinLnBrk="0" hangingPunct="1">
        <a:spcBef>
          <a:spcPct val="0"/>
        </a:spcBef>
        <a:buNone/>
        <a:defRPr sz="3600" b="1" kern="1200">
          <a:solidFill>
            <a:srgbClr val="ED1A37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1043056" rtl="0" eaLnBrk="1" latinLnBrk="0" hangingPunct="1">
        <a:spcBef>
          <a:spcPts val="0"/>
        </a:spcBef>
        <a:spcAft>
          <a:spcPts val="600"/>
        </a:spcAft>
        <a:buFont typeface="Arial" pitchFamily="34" charset="0"/>
        <a:buNone/>
        <a:defRPr sz="2400" kern="1200">
          <a:solidFill>
            <a:srgbClr val="808285"/>
          </a:solidFill>
          <a:latin typeface="Arial" pitchFamily="34" charset="0"/>
          <a:ea typeface="+mn-ea"/>
          <a:cs typeface="Arial" pitchFamily="34" charset="0"/>
        </a:defRPr>
      </a:lvl1pPr>
      <a:lvl2pPr marL="269875" indent="-269875" algn="l" defTabSz="1043056" rtl="0" eaLnBrk="1" latinLnBrk="0" hangingPunct="1">
        <a:spcBef>
          <a:spcPts val="0"/>
        </a:spcBef>
        <a:spcAft>
          <a:spcPts val="600"/>
        </a:spcAft>
        <a:buFont typeface="Arial" pitchFamily="34" charset="0"/>
        <a:buChar char="•"/>
        <a:defRPr sz="2400" kern="1200">
          <a:solidFill>
            <a:srgbClr val="808285"/>
          </a:solidFill>
          <a:latin typeface="Arial" pitchFamily="34" charset="0"/>
          <a:ea typeface="+mn-ea"/>
          <a:cs typeface="Arial" pitchFamily="34" charset="0"/>
        </a:defRPr>
      </a:lvl2pPr>
      <a:lvl3pPr marL="539750" indent="-269875" algn="l" defTabSz="1043056" rtl="0" eaLnBrk="1" latinLnBrk="0" hangingPunct="1">
        <a:spcBef>
          <a:spcPts val="0"/>
        </a:spcBef>
        <a:spcAft>
          <a:spcPts val="600"/>
        </a:spcAft>
        <a:buClr>
          <a:schemeClr val="accent1"/>
        </a:buClr>
        <a:buFont typeface="GE Inspira" panose="020F0603030400020203" pitchFamily="34" charset="0"/>
        <a:buChar char=""/>
        <a:defRPr sz="2000" kern="1200">
          <a:solidFill>
            <a:srgbClr val="808285"/>
          </a:solidFill>
          <a:latin typeface="Arial" pitchFamily="34" charset="0"/>
          <a:ea typeface="+mn-ea"/>
          <a:cs typeface="Arial" pitchFamily="34" charset="0"/>
        </a:defRPr>
      </a:lvl3pPr>
      <a:lvl4pPr marL="809625" indent="-269875" algn="l" defTabSz="1043056" rtl="0" eaLnBrk="1" latinLnBrk="0" hangingPunct="1">
        <a:spcBef>
          <a:spcPts val="0"/>
        </a:spcBef>
        <a:spcAft>
          <a:spcPts val="600"/>
        </a:spcAft>
        <a:buClr>
          <a:schemeClr val="accent3"/>
        </a:buClr>
        <a:buFont typeface="GE Inspira" panose="020F0603030400020203" pitchFamily="34" charset="0"/>
        <a:buChar char=""/>
        <a:defRPr sz="1800" kern="1200">
          <a:solidFill>
            <a:srgbClr val="808285"/>
          </a:solidFill>
          <a:latin typeface="Arial" pitchFamily="34" charset="0"/>
          <a:ea typeface="+mn-ea"/>
          <a:cs typeface="Arial" pitchFamily="34" charset="0"/>
        </a:defRPr>
      </a:lvl4pPr>
      <a:lvl5pPr marL="1079500" indent="-269875" algn="l" defTabSz="1043056" rtl="0" eaLnBrk="1" latinLnBrk="0" hangingPunct="1">
        <a:spcBef>
          <a:spcPts val="0"/>
        </a:spcBef>
        <a:spcAft>
          <a:spcPts val="600"/>
        </a:spcAft>
        <a:buClr>
          <a:schemeClr val="accent1"/>
        </a:buClr>
        <a:buFont typeface="GE Inspira" panose="020F0603030400020203" pitchFamily="34" charset="0"/>
        <a:buChar char=""/>
        <a:defRPr sz="1800" kern="1200">
          <a:solidFill>
            <a:srgbClr val="808285"/>
          </a:solidFill>
          <a:latin typeface="Arial" pitchFamily="34" charset="0"/>
          <a:ea typeface="+mn-ea"/>
          <a:cs typeface="Arial" pitchFamily="34" charset="0"/>
        </a:defRPr>
      </a:lvl5pPr>
      <a:lvl6pPr marL="2868404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6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2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6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openxmlformats.org/officeDocument/2006/relationships/image" Target="../media/image17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6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4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3.jpeg"/><Relationship Id="rId5" Type="http://schemas.openxmlformats.org/officeDocument/2006/relationships/hyperlink" Target="https://bcove.video/3aTMEPY" TargetMode="External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6.png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comments" Target="../comments/commen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6.pn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6.png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6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30.png"/><Relationship Id="rId5" Type="http://schemas.openxmlformats.org/officeDocument/2006/relationships/hyperlink" Target="mailto:VCL.019.SinglePointofAccess@nhs.net" TargetMode="External"/><Relationship Id="rId4" Type="http://schemas.openxmlformats.org/officeDocument/2006/relationships/notesSlide" Target="../notesSlides/notesSlide1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hs.uk/oneyou/every-mind-matters/youth-mental-health/" TargetMode="External"/><Relationship Id="rId13" Type="http://schemas.openxmlformats.org/officeDocument/2006/relationships/image" Target="../media/image33.png"/><Relationship Id="rId3" Type="http://schemas.openxmlformats.org/officeDocument/2006/relationships/slideLayout" Target="../slideLayouts/slideLayout8.xml"/><Relationship Id="rId7" Type="http://schemas.openxmlformats.org/officeDocument/2006/relationships/hyperlink" Target="https://www.nhs.uk/oneyou/every-mind-matters/childrens-mental-health/" TargetMode="External"/><Relationship Id="rId12" Type="http://schemas.openxmlformats.org/officeDocument/2006/relationships/image" Target="../media/image32.png"/><Relationship Id="rId2" Type="http://schemas.openxmlformats.org/officeDocument/2006/relationships/audio" Target="../media/media17.m4a"/><Relationship Id="rId16" Type="http://schemas.openxmlformats.org/officeDocument/2006/relationships/image" Target="../media/image6.png"/><Relationship Id="rId1" Type="http://schemas.microsoft.com/office/2007/relationships/media" Target="../media/media17.m4a"/><Relationship Id="rId6" Type="http://schemas.openxmlformats.org/officeDocument/2006/relationships/hyperlink" Target="http://www.facebook.com/virgincare" TargetMode="External"/><Relationship Id="rId11" Type="http://schemas.openxmlformats.org/officeDocument/2006/relationships/image" Target="../media/image31.png"/><Relationship Id="rId5" Type="http://schemas.openxmlformats.org/officeDocument/2006/relationships/hyperlink" Target="http://www.twitter.com/virgincare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childline.org.uk/info-advice" TargetMode="External"/><Relationship Id="rId4" Type="http://schemas.openxmlformats.org/officeDocument/2006/relationships/hyperlink" Target="http://www.virgincare.co.uk/" TargetMode="External"/><Relationship Id="rId9" Type="http://schemas.openxmlformats.org/officeDocument/2006/relationships/hyperlink" Target="https://www.kooth.com/" TargetMode="External"/><Relationship Id="rId1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6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6 – 7 Transition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Primary – Secondary School</a:t>
            </a:r>
          </a:p>
        </p:txBody>
      </p:sp>
      <p:pic>
        <p:nvPicPr>
          <p:cNvPr id="1026" name="Picture 2" descr="C:\Users\7100516\Pictures\Transition-to-secondary-schoo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903" y="3721218"/>
            <a:ext cx="4135251" cy="340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="" xmlns:a16="http://schemas.microsoft.com/office/drawing/2014/main" id="{4C8F548C-8304-4E13-AC92-C553C0355F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45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856">
        <p:fade/>
      </p:transition>
    </mc:Choice>
    <mc:Fallback xmlns="">
      <p:transition spd="med" advTm="188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470336"/>
            <a:ext cx="9336089" cy="443834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Transition to secondary school is a significant change for children, and many of you will feel nervous and/or excited about it.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3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Feelings of isolation can heighten your anxiety. </a:t>
            </a:r>
          </a:p>
          <a:p>
            <a:endParaRPr lang="en-GB" sz="23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Therefore, sharing your worries and anticipation can help you to feel more reassured.</a:t>
            </a:r>
          </a:p>
          <a:p>
            <a:endParaRPr lang="en-GB" sz="2100" dirty="0"/>
          </a:p>
          <a:p>
            <a:pPr algn="ctr"/>
            <a:endParaRPr lang="en-GB" dirty="0"/>
          </a:p>
        </p:txBody>
      </p:sp>
      <p:pic>
        <p:nvPicPr>
          <p:cNvPr id="2050" name="Picture 2" descr="C:\Users\7100516\Pictures\Year-6-Secondary-Transition-Activity-Mind-Moose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598" y="3994765"/>
            <a:ext cx="3598863" cy="25447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5689522"/>
            <a:ext cx="5876925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="" xmlns:a16="http://schemas.microsoft.com/office/drawing/2014/main" id="{4C726E8E-5506-46FD-8582-CAF4316441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65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48">
        <p:fade/>
      </p:transition>
    </mc:Choice>
    <mc:Fallback xmlns="">
      <p:transition spd="med" advTm="200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288" y="169712"/>
            <a:ext cx="9336089" cy="1001343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Aims and Objectives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786" y="1402745"/>
            <a:ext cx="9336089" cy="443834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To understand the significance of this change and try to prevent any negative effects this may have on yourself.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To understand that some anxiety is normal.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To reassure you on how your parents/carers can support with this change.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To promote positivity around this significant milestone in your  journey</a:t>
            </a:r>
            <a:r>
              <a:rPr lang="en-GB" dirty="0">
                <a:solidFill>
                  <a:srgbClr val="0070C0"/>
                </a:solidFill>
              </a:rPr>
              <a:t>.</a:t>
            </a:r>
          </a:p>
          <a:p>
            <a:endParaRPr lang="en-GB" sz="2300" dirty="0"/>
          </a:p>
          <a:p>
            <a:endParaRPr lang="en-GB" sz="2300" dirty="0"/>
          </a:p>
        </p:txBody>
      </p:sp>
      <p:pic>
        <p:nvPicPr>
          <p:cNvPr id="3074" name="Picture 2" descr="C:\Users\7100516\Pictures\transiti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86" y="4146114"/>
            <a:ext cx="9228295" cy="29148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77523F3A-D44D-411C-B97D-B6A3FF1268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7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984">
        <p:fade/>
      </p:transition>
    </mc:Choice>
    <mc:Fallback xmlns="">
      <p:transition spd="med" advTm="22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74" y="411012"/>
            <a:ext cx="9336089" cy="1001343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Positivity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4" y="1573975"/>
            <a:ext cx="9336089" cy="443834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When you are growing up, you should experience pride as you celebrate the end of your primary school activities and celebrations.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Most children have some excitement around going to high school and feel proud that they are “growing up”.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You may become excited that you are “spreading your wings”.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Your parents/carers can also enjoy sharing these positive feelings with you.</a:t>
            </a:r>
          </a:p>
          <a:p>
            <a:endParaRPr lang="en-GB" sz="2300" dirty="0">
              <a:solidFill>
                <a:schemeClr val="tx1"/>
              </a:solidFill>
            </a:endParaRPr>
          </a:p>
          <a:p>
            <a:endParaRPr lang="en-GB" sz="2300" dirty="0"/>
          </a:p>
        </p:txBody>
      </p:sp>
      <p:pic>
        <p:nvPicPr>
          <p:cNvPr id="4098" name="Picture 2" descr="C:\Users\7100516\Pictures\positivity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9" r="7968"/>
          <a:stretch/>
        </p:blipFill>
        <p:spPr bwMode="auto">
          <a:xfrm>
            <a:off x="3662513" y="4495161"/>
            <a:ext cx="3488043" cy="22162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7100516\Pictures\hu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79" y="4495161"/>
            <a:ext cx="3355907" cy="22162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7100516\Pictures\Mother-and-daughter-hugging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83"/>
          <a:stretch/>
        </p:blipFill>
        <p:spPr bwMode="auto">
          <a:xfrm>
            <a:off x="7229927" y="4882142"/>
            <a:ext cx="3121631" cy="21663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="" xmlns:a16="http://schemas.microsoft.com/office/drawing/2014/main" id="{F79D9D88-656D-4752-8E07-F49FA1CCD6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534">
        <p:fade/>
      </p:transition>
    </mc:Choice>
    <mc:Fallback xmlns="">
      <p:transition spd="med" advTm="225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76" y="534965"/>
            <a:ext cx="9336089" cy="1001343"/>
          </a:xfrm>
        </p:spPr>
        <p:txBody>
          <a:bodyPr/>
          <a:lstStyle/>
          <a:p>
            <a:r>
              <a:rPr lang="en-GB" dirty="0"/>
              <a:t>Anxieties you or your parents/carers may experience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74" y="1042029"/>
            <a:ext cx="3742690" cy="1001343"/>
          </a:xfrm>
        </p:spPr>
        <p:txBody>
          <a:bodyPr>
            <a:normAutofit/>
          </a:bodyPr>
          <a:lstStyle/>
          <a:p>
            <a:pPr algn="ctr"/>
            <a:r>
              <a:rPr lang="en-GB" sz="2300" b="1" u="sng" dirty="0">
                <a:solidFill>
                  <a:schemeClr val="accent2">
                    <a:lumMod val="75000"/>
                  </a:schemeClr>
                </a:solidFill>
              </a:rPr>
              <a:t>Parents/carers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976" y="2043372"/>
            <a:ext cx="4322292" cy="4732818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 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my child fit in?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they get lost finding their way around school?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they make friends?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they cope with getting to and from school on their own (if this is the case)?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How will they cope moving around school and classrooms?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they lose their equipment?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How will they organise themselves?</a:t>
            </a:r>
          </a:p>
          <a:p>
            <a:pPr lvl="0">
              <a:buFont typeface="Courier New" panose="02070309020205020404" pitchFamily="49" charset="0"/>
              <a:buChar char="o"/>
            </a:pPr>
            <a:endParaRPr lang="en-GB" sz="3700" dirty="0"/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36165" y="1440492"/>
            <a:ext cx="3742690" cy="602879"/>
          </a:xfrm>
        </p:spPr>
        <p:txBody>
          <a:bodyPr>
            <a:normAutofit/>
          </a:bodyPr>
          <a:lstStyle/>
          <a:p>
            <a:pPr algn="ctr"/>
            <a:r>
              <a:rPr lang="en-GB" sz="2300" b="1" u="sng" dirty="0">
                <a:solidFill>
                  <a:schemeClr val="accent2">
                    <a:lumMod val="75000"/>
                  </a:schemeClr>
                </a:solidFill>
              </a:rPr>
              <a:t>YOU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04387" y="2267211"/>
            <a:ext cx="3985568" cy="4517608"/>
          </a:xfrm>
        </p:spPr>
        <p:txBody>
          <a:bodyPr>
            <a:normAutofit fontScale="77500" lnSpcReduction="2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I fit in?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I get lost?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the work be too hard?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I find new friends?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I like it?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Will people like me?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700" dirty="0">
                <a:solidFill>
                  <a:schemeClr val="tx1"/>
                </a:solidFill>
              </a:rPr>
              <a:t>What will my new teachers be like?</a:t>
            </a:r>
          </a:p>
          <a:p>
            <a:endParaRPr lang="en-GB" dirty="0"/>
          </a:p>
        </p:txBody>
      </p:sp>
      <p:pic>
        <p:nvPicPr>
          <p:cNvPr id="9" name="Picture 2" descr="C:\Users\7100516\Pictures\stress.jpg">
            <a:extLst>
              <a:ext uri="{FF2B5EF4-FFF2-40B4-BE49-F238E27FC236}">
                <a16:creationId xmlns="" xmlns:a16="http://schemas.microsoft.com/office/drawing/2014/main" id="{9F1F43D4-6750-43E6-9C89-B2FF5C887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716" y="4695110"/>
            <a:ext cx="2894708" cy="19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="" xmlns:a16="http://schemas.microsoft.com/office/drawing/2014/main" id="{AC1A7786-B80C-4B5B-B2C5-54A967A319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8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397">
        <p:fade/>
      </p:transition>
    </mc:Choice>
    <mc:Fallback xmlns="">
      <p:transition spd="med" advTm="93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74" y="220512"/>
            <a:ext cx="9336089" cy="1001343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Positive steps to help transition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4" y="1688276"/>
            <a:ext cx="9336089" cy="4438340"/>
          </a:xfrm>
        </p:spPr>
        <p:txBody>
          <a:bodyPr/>
          <a:lstStyle/>
          <a:p>
            <a:r>
              <a:rPr lang="en-GB" sz="2300" b="1" dirty="0">
                <a:solidFill>
                  <a:schemeClr val="tx1"/>
                </a:solidFill>
              </a:rPr>
              <a:t>Communication</a:t>
            </a:r>
          </a:p>
          <a:p>
            <a:endParaRPr lang="en-GB" sz="23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Small things make a lot of difference- talking to your parents/carers, friends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Asking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Ask your parents/carers to share</a:t>
            </a:r>
          </a:p>
          <a:p>
            <a:r>
              <a:rPr lang="en-GB" sz="2300" dirty="0">
                <a:solidFill>
                  <a:schemeClr val="tx1"/>
                </a:solidFill>
              </a:rPr>
              <a:t>     positive, exciting </a:t>
            </a:r>
          </a:p>
          <a:p>
            <a:r>
              <a:rPr lang="en-GB" sz="2300" dirty="0">
                <a:solidFill>
                  <a:schemeClr val="tx1"/>
                </a:solidFill>
              </a:rPr>
              <a:t>     stories of when they attended </a:t>
            </a:r>
          </a:p>
          <a:p>
            <a:r>
              <a:rPr lang="en-GB" sz="2300" dirty="0">
                <a:solidFill>
                  <a:schemeClr val="tx1"/>
                </a:solidFill>
              </a:rPr>
              <a:t>     High School.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sz="2300" dirty="0"/>
          </a:p>
          <a:p>
            <a:endParaRPr lang="en-GB" dirty="0"/>
          </a:p>
        </p:txBody>
      </p:sp>
      <p:pic>
        <p:nvPicPr>
          <p:cNvPr id="6146" name="Picture 2" descr="C:\Users\7100516\Pictures\scondary schoo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62" y="3259393"/>
            <a:ext cx="4833255" cy="33336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="" xmlns:a16="http://schemas.microsoft.com/office/drawing/2014/main" id="{C2BDFAD1-89FE-4B10-B5C9-FFA75B7D9E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0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548">
        <p:fade/>
      </p:transition>
    </mc:Choice>
    <mc:Fallback xmlns="">
      <p:transition spd="med" advTm="185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5" y="360212"/>
            <a:ext cx="9336089" cy="1001343"/>
          </a:xfrm>
        </p:spPr>
        <p:txBody>
          <a:bodyPr/>
          <a:lstStyle/>
          <a:p>
            <a:r>
              <a:rPr lang="en-GB" dirty="0"/>
              <a:t>Being Equipped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558" y="2085240"/>
            <a:ext cx="9336089" cy="443834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Ensure you have the correct uniform, sports kit, stationery and any equipment you may need.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Make sure you have visited the school (if able), prior to your first day.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If travelling by bus ensure you know where your bus pass is kept and have a trial run before you start</a:t>
            </a:r>
          </a:p>
          <a:p>
            <a:endParaRPr lang="en-GB" dirty="0"/>
          </a:p>
        </p:txBody>
      </p:sp>
      <p:pic>
        <p:nvPicPr>
          <p:cNvPr id="7170" name="Picture 2" descr="C:\Users\7100516\Pictures\ba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009" y="4129549"/>
            <a:ext cx="4451947" cy="2605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7100516\Pictures\spor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187" y="414538"/>
            <a:ext cx="4015539" cy="15620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539A3497-9894-4C8D-9516-BFEA85DD05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3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938">
        <p:fade/>
      </p:transition>
    </mc:Choice>
    <mc:Fallback xmlns="">
      <p:transition spd="med" advTm="20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74" y="296712"/>
            <a:ext cx="9336089" cy="1001343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Tips for your parents/carers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37" y="1508436"/>
            <a:ext cx="9336089" cy="443834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Good open and honest communication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Times of change require consistency establishing good routines can be really beneficial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chemeClr val="tx1"/>
                </a:solidFill>
              </a:rPr>
              <a:t>All children require boundaries and these can also offer lots of reassurance.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sz="2300" dirty="0"/>
          </a:p>
          <a:p>
            <a:endParaRPr lang="en-GB" dirty="0"/>
          </a:p>
        </p:txBody>
      </p:sp>
      <p:pic>
        <p:nvPicPr>
          <p:cNvPr id="8196" name="Picture 4" descr="C:\Users\7100516\Pictures\read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49" y="3524865"/>
            <a:ext cx="6461747" cy="31331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="" xmlns:a16="http://schemas.microsoft.com/office/drawing/2014/main" id="{913FA932-3351-4DC0-AED2-AD4E9CFA3C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5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654">
        <p:fade/>
      </p:transition>
    </mc:Choice>
    <mc:Fallback xmlns="">
      <p:transition spd="med" advTm="146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5418" y="1362335"/>
            <a:ext cx="3742690" cy="534110"/>
          </a:xfrm>
        </p:spPr>
        <p:txBody>
          <a:bodyPr>
            <a:normAutofit fontScale="32500" lnSpcReduction="20000"/>
          </a:bodyPr>
          <a:lstStyle/>
          <a:p>
            <a:r>
              <a:rPr lang="en-GB" sz="11200" b="1" dirty="0">
                <a:latin typeface="Arial" panose="020B0604020202020204" pitchFamily="34" charset="0"/>
                <a:cs typeface="Arial" panose="020B0604020202020204" pitchFamily="34" charset="0"/>
              </a:rPr>
              <a:t> To learn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8640" y="1896445"/>
            <a:ext cx="4051912" cy="2261304"/>
          </a:xfrm>
        </p:spPr>
        <p:txBody>
          <a:bodyPr/>
          <a:lstStyle/>
          <a:p>
            <a:r>
              <a:rPr lang="en-GB" b="0" dirty="0">
                <a:solidFill>
                  <a:schemeClr val="tx1"/>
                </a:solidFill>
              </a:rPr>
              <a:t>Keep </a:t>
            </a:r>
            <a:r>
              <a:rPr lang="en-GB" dirty="0">
                <a:solidFill>
                  <a:schemeClr val="tx1"/>
                </a:solidFill>
              </a:rPr>
              <a:t>themselves</a:t>
            </a:r>
            <a:r>
              <a:rPr lang="en-GB" b="0" dirty="0">
                <a:solidFill>
                  <a:schemeClr val="tx1"/>
                </a:solidFill>
              </a:rPr>
              <a:t> up to date with social media, internet benefits and dangers, new music, language and slang.</a:t>
            </a:r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211" y="1362335"/>
            <a:ext cx="5136771" cy="575122"/>
          </a:xfrm>
        </p:spPr>
        <p:txBody>
          <a:bodyPr>
            <a:normAutofit fontScale="25000" lnSpcReduction="20000"/>
          </a:bodyPr>
          <a:lstStyle/>
          <a:p>
            <a:endParaRPr lang="en-GB" sz="5900" u="sng" dirty="0">
              <a:latin typeface="+mj-lt"/>
            </a:endParaRPr>
          </a:p>
          <a:p>
            <a:r>
              <a:rPr lang="en-GB" sz="11200" b="1" spc="0" dirty="0">
                <a:latin typeface="+mj-lt"/>
                <a:cs typeface="Arial" panose="020B0604020202020204" pitchFamily="34" charset="0"/>
              </a:rPr>
              <a:t>Provide light relief 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90434" y="1887953"/>
            <a:ext cx="3742690" cy="1787139"/>
          </a:xfrm>
        </p:spPr>
        <p:txBody>
          <a:bodyPr/>
          <a:lstStyle/>
          <a:p>
            <a:r>
              <a:rPr lang="en-GB" b="0" dirty="0">
                <a:solidFill>
                  <a:schemeClr val="tx1"/>
                </a:solidFill>
              </a:rPr>
              <a:t>Joke, be silly, play games, laugh, spend time with you.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b="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387511" y="3707878"/>
            <a:ext cx="6221609" cy="520823"/>
          </a:xfrm>
          <a:prstGeom prst="rect">
            <a:avLst/>
          </a:prstGeom>
          <a:noFill/>
        </p:spPr>
        <p:txBody>
          <a:bodyPr wrap="square" lIns="104306" tIns="52153" rIns="104306" bIns="52153" rtlCol="0">
            <a:spAutoFit/>
          </a:bodyPr>
          <a:lstStyle/>
          <a:p>
            <a:r>
              <a:rPr lang="en-GB" sz="2700" b="1" spc="-150" dirty="0">
                <a:latin typeface="Arial" panose="020B0604020202020204" pitchFamily="34" charset="0"/>
                <a:cs typeface="Arial" panose="020B0604020202020204" pitchFamily="34" charset="0"/>
              </a:rPr>
              <a:t>T I M E TO </a:t>
            </a:r>
            <a:r>
              <a:rPr lang="en-GB" sz="2700" b="1" spc="-300" dirty="0">
                <a:latin typeface="Arial" panose="020B0604020202020204" pitchFamily="34" charset="0"/>
                <a:cs typeface="Arial" panose="020B0604020202020204" pitchFamily="34" charset="0"/>
              </a:rPr>
              <a:t>L O </a:t>
            </a:r>
            <a:r>
              <a:rPr lang="en-GB" sz="2700" b="1" spc="-30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2700" b="1" spc="-300" dirty="0">
                <a:latin typeface="Arial" panose="020B0604020202020204" pitchFamily="34" charset="0"/>
                <a:cs typeface="Arial" panose="020B0604020202020204" pitchFamily="34" charset="0"/>
              </a:rPr>
              <a:t> K  A F T E R  Y O U R S E L F</a:t>
            </a:r>
            <a:r>
              <a:rPr lang="en-GB" sz="2700" b="1" spc="-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01506" y="4168171"/>
            <a:ext cx="5136771" cy="1259487"/>
          </a:xfrm>
          <a:prstGeom prst="rect">
            <a:avLst/>
          </a:prstGeom>
          <a:noFill/>
        </p:spPr>
        <p:txBody>
          <a:bodyPr wrap="square" lIns="104306" tIns="52153" rIns="104306" bIns="52153" rtlCol="0">
            <a:spAutoFit/>
          </a:bodyPr>
          <a:lstStyle/>
          <a:p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Time to off load, have “me” time, relax, sleep and eat well.</a:t>
            </a:r>
          </a:p>
          <a:p>
            <a:endParaRPr lang="en-GB" dirty="0"/>
          </a:p>
        </p:txBody>
      </p:sp>
      <p:pic>
        <p:nvPicPr>
          <p:cNvPr id="9218" name="Picture 2" descr="C:\Users\7100516\Pictures\laugh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0" y="3969418"/>
            <a:ext cx="4105260" cy="25777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160" y="5644204"/>
            <a:ext cx="5875867" cy="1101725"/>
          </a:xfrm>
          <a:prstGeom prst="rect">
            <a:avLst/>
          </a:prstGeom>
        </p:spPr>
      </p:pic>
      <p:sp>
        <p:nvSpPr>
          <p:cNvPr id="17" name="Title 16">
            <a:extLst>
              <a:ext uri="{FF2B5EF4-FFF2-40B4-BE49-F238E27FC236}">
                <a16:creationId xmlns="" xmlns:a16="http://schemas.microsoft.com/office/drawing/2014/main" id="{07E9D615-647F-42E1-A2B3-300474516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461" y="576116"/>
            <a:ext cx="9336089" cy="58633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Things to ask of your Parents/carers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="" xmlns:a16="http://schemas.microsoft.com/office/drawing/2014/main" id="{297D5D08-FB4A-483B-B3AA-081DCA7D27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53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087">
        <p:fade/>
      </p:transition>
    </mc:Choice>
    <mc:Fallback xmlns="">
      <p:transition spd="med" advTm="240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202" y="366769"/>
            <a:ext cx="8795322" cy="604901"/>
          </a:xfrm>
        </p:spPr>
        <p:txBody>
          <a:bodyPr/>
          <a:lstStyle/>
          <a:p>
            <a:r>
              <a:rPr lang="en-GB" spc="342" dirty="0"/>
              <a:t>Skills for gaining independence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7992" y="1871118"/>
            <a:ext cx="8795322" cy="1455648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Increase your responsibilities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Feel your opinions are valued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Learn to manage your money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dirty="0"/>
          </a:p>
        </p:txBody>
      </p:sp>
      <p:pic>
        <p:nvPicPr>
          <p:cNvPr id="10243" name="Picture 3" descr="C:\Users\7100516\Pictures\mone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0375" y="1871118"/>
            <a:ext cx="3809400" cy="23899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7100516\Pictures\think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95" y="3991965"/>
            <a:ext cx="4547305" cy="23899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6944" y="495300"/>
            <a:ext cx="1237770" cy="123777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="" xmlns:a16="http://schemas.microsoft.com/office/drawing/2014/main" id="{AE7F8846-2712-4DE4-A161-1F11C42C79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8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519">
        <p:fade/>
      </p:transition>
    </mc:Choice>
    <mc:Fallback xmlns="">
      <p:transition spd="med" advTm="95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526" y="795683"/>
            <a:ext cx="9336089" cy="1001343"/>
          </a:xfrm>
        </p:spPr>
        <p:txBody>
          <a:bodyPr/>
          <a:lstStyle/>
          <a:p>
            <a:r>
              <a:rPr lang="en-GB" spc="342" dirty="0"/>
              <a:t/>
            </a:r>
            <a:br>
              <a:rPr lang="en-GB" spc="342" dirty="0"/>
            </a:br>
            <a:r>
              <a:rPr lang="en-GB" spc="342" dirty="0"/>
              <a:t>CHANGE IS POSITIVE </a:t>
            </a:r>
            <a:br>
              <a:rPr lang="en-GB" spc="342" dirty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0974" y="2267595"/>
            <a:ext cx="8795322" cy="224956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Having a positive transition to high school will support and guide you, and it provides an important lesson on how to approach change.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Change is a part of life, it always happens, and it can be good!</a:t>
            </a:r>
          </a:p>
          <a:p>
            <a:endParaRPr lang="en-GB" dirty="0">
              <a:hlinkClick r:id="rId5"/>
            </a:endParaRPr>
          </a:p>
          <a:p>
            <a:r>
              <a:rPr lang="en-GB" dirty="0">
                <a:hlinkClick r:id="rId5"/>
              </a:rPr>
              <a:t>https://bcove.video/3aTMEPY </a:t>
            </a:r>
            <a:endParaRPr lang="en-GB" dirty="0"/>
          </a:p>
          <a:p>
            <a:endParaRPr lang="en-GB" dirty="0"/>
          </a:p>
        </p:txBody>
      </p:sp>
      <p:pic>
        <p:nvPicPr>
          <p:cNvPr id="11266" name="Picture 2" descr="C:\Users\7100516\Pictures\chang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26" y="5365470"/>
            <a:ext cx="2466860" cy="14494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7100516\Pictures\change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186" y="232129"/>
            <a:ext cx="3600308" cy="16971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646" y="4517164"/>
            <a:ext cx="2372754" cy="1449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oup 8" descr="Play button, click to watch the video https://bcove.video/3aTMEPY">
            <a:extLst>
              <a:ext uri="{FF2B5EF4-FFF2-40B4-BE49-F238E27FC236}">
                <a16:creationId xmlns="" xmlns:a16="http://schemas.microsoft.com/office/drawing/2014/main" id="{A000F9D0-D561-824D-AC4A-47E2698C0908}"/>
              </a:ext>
              <a:ext uri="{C183D7F6-B498-43B3-948B-1728B52AA6E4}">
                <adec:decorative xmlns=""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6246711" y="5076058"/>
            <a:ext cx="542527" cy="409434"/>
            <a:chOff x="2419037" y="3429000"/>
            <a:chExt cx="1085053" cy="818865"/>
          </a:xfrm>
        </p:grpSpPr>
        <p:sp>
          <p:nvSpPr>
            <p:cNvPr id="10" name="Rectangle 9">
              <a:extLst>
                <a:ext uri="{FF2B5EF4-FFF2-40B4-BE49-F238E27FC236}">
                  <a16:creationId xmlns="" xmlns:a16="http://schemas.microsoft.com/office/drawing/2014/main" id="{B5D7C354-0891-8547-990E-1E1AAD230F4C}"/>
                </a:ext>
              </a:extLst>
            </p:cNvPr>
            <p:cNvSpPr/>
            <p:nvPr/>
          </p:nvSpPr>
          <p:spPr>
            <a:xfrm>
              <a:off x="2556275" y="3429000"/>
              <a:ext cx="818865" cy="818865"/>
            </a:xfrm>
            <a:prstGeom prst="rect">
              <a:avLst/>
            </a:prstGeom>
            <a:solidFill>
              <a:srgbClr val="FFCC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Placeholder 16" descr="A picture containing sky&#10;&#10;Description automatically generated">
              <a:extLst>
                <a:ext uri="{FF2B5EF4-FFF2-40B4-BE49-F238E27FC236}">
                  <a16:creationId xmlns="" xmlns:a16="http://schemas.microsoft.com/office/drawing/2014/main" id="{FB51217E-76FF-8542-B108-3DD9081A2E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19037" y="3506728"/>
              <a:ext cx="1085053" cy="663407"/>
            </a:xfrm>
            <a:prstGeom prst="rect">
              <a:avLst/>
            </a:prstGeom>
          </p:spPr>
        </p:pic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="" xmlns:a16="http://schemas.microsoft.com/office/drawing/2014/main" id="{49676646-8FB9-41EF-8C05-3CF4FD8C5C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99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746">
        <p:fade/>
      </p:transition>
    </mc:Choice>
    <mc:Fallback xmlns="">
      <p:transition spd="med" advTm="57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367540"/>
            <a:ext cx="9336089" cy="1001343"/>
          </a:xfrm>
        </p:spPr>
        <p:txBody>
          <a:bodyPr/>
          <a:lstStyle/>
          <a:p>
            <a:r>
              <a:rPr lang="en-GB" dirty="0"/>
              <a:t>Anxiety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9300" y="1213493"/>
            <a:ext cx="9136063" cy="4393158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Remember anxiety comes from re-evaluating our thoughts, thinking positively can help to reduce anxieties.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Anxiety is a normal feeling, and </a:t>
            </a:r>
          </a:p>
          <a:p>
            <a:r>
              <a:rPr lang="en-GB" dirty="0">
                <a:solidFill>
                  <a:schemeClr val="tx1"/>
                </a:solidFill>
              </a:rPr>
              <a:t>    some degree of anxiety can increase </a:t>
            </a:r>
          </a:p>
          <a:p>
            <a:r>
              <a:rPr lang="en-GB" dirty="0">
                <a:solidFill>
                  <a:schemeClr val="tx1"/>
                </a:solidFill>
              </a:rPr>
              <a:t>    performance.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Remember that it is </a:t>
            </a:r>
          </a:p>
          <a:p>
            <a:r>
              <a:rPr lang="en-GB" dirty="0">
                <a:solidFill>
                  <a:schemeClr val="tx1"/>
                </a:solidFill>
              </a:rPr>
              <a:t>    ok to feel anxiety in some situations </a:t>
            </a:r>
          </a:p>
          <a:p>
            <a:r>
              <a:rPr lang="en-GB" dirty="0">
                <a:solidFill>
                  <a:schemeClr val="tx1"/>
                </a:solidFill>
              </a:rPr>
              <a:t>    and in fact it is expected.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307" y="2209800"/>
            <a:ext cx="4475163" cy="447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="" xmlns:a16="http://schemas.microsoft.com/office/drawing/2014/main" id="{D30DBF8F-12B9-44D6-8E3B-09A2ECEA61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95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802">
        <p:fade/>
      </p:transition>
    </mc:Choice>
    <mc:Fallback xmlns="">
      <p:transition spd="med" advTm="208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Additional Challenges due to Covid-19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55255"/>
            <a:ext cx="9336089" cy="4790764"/>
          </a:xfrm>
        </p:spPr>
        <p:txBody>
          <a:bodyPr/>
          <a:lstStyle/>
          <a:p>
            <a:pPr lvl="0"/>
            <a:r>
              <a:rPr lang="en-GB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There are additional challenges faced by moving school during the Covid-19 pandemic; </a:t>
            </a:r>
            <a:r>
              <a:rPr lang="en-GB" dirty="0">
                <a:solidFill>
                  <a:schemeClr val="tx1"/>
                </a:solidFill>
              </a:rPr>
              <a:t>starting a new school in 2021 may be stranger or more stressful than other years - it is normal to feel that way.</a:t>
            </a:r>
            <a:endParaRPr lang="en-GB" dirty="0">
              <a:solidFill>
                <a:schemeClr val="tx1"/>
              </a:solidFill>
              <a:ea typeface="Calibri"/>
              <a:cs typeface="Calibri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You might need more time to get to know the school building and teachers as you might not have had an induction or transition visits,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You might need more support in catching up with learning because of time missed during lockdown / or difficulty with remote learning,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You might need more pastoral support,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You might need more support with learning new school rules including those around hygiene and social distancing.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13</a:t>
            </a:fld>
            <a:endParaRPr lang="en-GB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="" xmlns:a16="http://schemas.microsoft.com/office/drawing/2014/main" id="{D031E435-55C8-467F-94A3-A6B1ACDEF1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93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9082">
        <p:fade/>
      </p:transition>
    </mc:Choice>
    <mc:Fallback xmlns="">
      <p:transition spd="med" advTm="390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74" y="253241"/>
            <a:ext cx="9336089" cy="832992"/>
          </a:xfrm>
        </p:spPr>
        <p:txBody>
          <a:bodyPr/>
          <a:lstStyle/>
          <a:p>
            <a:r>
              <a:rPr lang="en-GB" dirty="0"/>
              <a:t>Exciting possibilities at High School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774" y="1280195"/>
            <a:ext cx="9336089" cy="443834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New subjects can be discovered, that you may really enjoy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Opportunity to make new friends, these do not have to replace old friends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School activities i.e. after school clubs - art, drama, sport, science etc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A little bit more freedom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More exciting responsibilities.</a:t>
            </a:r>
          </a:p>
          <a:p>
            <a:endParaRPr lang="en-GB" dirty="0"/>
          </a:p>
        </p:txBody>
      </p:sp>
      <p:pic>
        <p:nvPicPr>
          <p:cNvPr id="13314" name="Picture 2" descr="C:\Users\7100516\Pictures\school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703" y="4203290"/>
            <a:ext cx="5029200" cy="25795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="" xmlns:a16="http://schemas.microsoft.com/office/drawing/2014/main" id="{5DAB5285-EBF8-4BF4-8371-EA56C255E7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9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D807933-E625-4E97-A88B-4B29E571E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8FE576A-4790-4433-A58A-6CD524ADC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9AC3AF5-31B3-4A2C-9649-F78A5ADBD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60451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263" y="403267"/>
            <a:ext cx="8795322" cy="604901"/>
          </a:xfrm>
        </p:spPr>
        <p:txBody>
          <a:bodyPr/>
          <a:lstStyle/>
          <a:p>
            <a:r>
              <a:rPr lang="en-GB" dirty="0"/>
              <a:t>Help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874" y="1241736"/>
            <a:ext cx="9336089" cy="443834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Remember you are not alone.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If there are any concerns regarding preparing for Secondary School, speak to the teachers at school, whether the junior or the secondary school.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If you have any special needs or requirements ask your parents/carers to inform the school who will advise the SEN Team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tx1"/>
                </a:solidFill>
              </a:rPr>
              <a:t>The more information that the school has about you is valuable to helping you settle into your new setting.</a:t>
            </a:r>
          </a:p>
          <a:p>
            <a:endParaRPr lang="en-GB" dirty="0"/>
          </a:p>
        </p:txBody>
      </p:sp>
      <p:pic>
        <p:nvPicPr>
          <p:cNvPr id="14338" name="Picture 2" descr="C:\Users\7100516\Pictures\hel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667" y="5198301"/>
            <a:ext cx="3324933" cy="13586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="" xmlns:a16="http://schemas.microsoft.com/office/drawing/2014/main" id="{B2E23673-099E-4A6B-A46C-AD89F4DECC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01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66"/>
    </mc:Choice>
    <mc:Fallback xmlns="">
      <p:transition spd="slow" advTm="25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AF40DC-8E7F-4422-9FF6-E8A0E52B8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53241"/>
            <a:ext cx="9336089" cy="659091"/>
          </a:xfrm>
        </p:spPr>
        <p:txBody>
          <a:bodyPr/>
          <a:lstStyle/>
          <a:p>
            <a:pPr algn="ctr"/>
            <a:r>
              <a:rPr lang="en-GB" dirty="0"/>
              <a:t>How to contact 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3B2B7F-D413-41EC-8488-CBC3660B2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28309"/>
            <a:ext cx="9336089" cy="550464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If you have any concerns, require any support or would like to speak with a School Nurse</a:t>
            </a:r>
          </a:p>
          <a:p>
            <a:pPr algn="ctr"/>
            <a:endParaRPr lang="en-GB" dirty="0">
              <a:solidFill>
                <a:srgbClr val="FF0000"/>
              </a:solidFill>
            </a:endParaRPr>
          </a:p>
          <a:p>
            <a:pPr algn="ctr"/>
            <a:r>
              <a:rPr lang="en-GB" dirty="0">
                <a:solidFill>
                  <a:srgbClr val="FF0000"/>
                </a:solidFill>
              </a:rPr>
              <a:t>Please contact the </a:t>
            </a:r>
            <a:r>
              <a:rPr lang="en-GB" dirty="0" smtClean="0">
                <a:solidFill>
                  <a:srgbClr val="FF0000"/>
                </a:solidFill>
              </a:rPr>
              <a:t>(South </a:t>
            </a:r>
            <a:r>
              <a:rPr lang="en-GB" dirty="0" err="1" smtClean="0">
                <a:solidFill>
                  <a:srgbClr val="FF0000"/>
                </a:solidFill>
              </a:rPr>
              <a:t>Ribble</a:t>
            </a:r>
            <a:r>
              <a:rPr lang="en-GB" smtClean="0">
                <a:solidFill>
                  <a:srgbClr val="FF0000"/>
                </a:solidFill>
              </a:rPr>
              <a:t> 0-19 School </a:t>
            </a:r>
            <a:r>
              <a:rPr lang="en-GB" dirty="0" smtClean="0">
                <a:solidFill>
                  <a:srgbClr val="FF0000"/>
                </a:solidFill>
              </a:rPr>
              <a:t>Nursing Team) </a:t>
            </a:r>
            <a:r>
              <a:rPr lang="en-GB" dirty="0">
                <a:solidFill>
                  <a:srgbClr val="FF0000"/>
                </a:solidFill>
              </a:rPr>
              <a:t>by calling</a:t>
            </a:r>
          </a:p>
          <a:p>
            <a:r>
              <a:rPr lang="en-GB" dirty="0">
                <a:solidFill>
                  <a:srgbClr val="FF0000"/>
                </a:solidFill>
              </a:rPr>
              <a:t>                              	 </a:t>
            </a:r>
            <a:r>
              <a:rPr lang="en-GB" dirty="0">
                <a:solidFill>
                  <a:schemeClr val="tx2"/>
                </a:solidFill>
              </a:rPr>
              <a:t>0300 247 0040 </a:t>
            </a:r>
            <a:r>
              <a:rPr lang="en-GB" dirty="0">
                <a:solidFill>
                  <a:schemeClr val="tx1"/>
                </a:solidFill>
              </a:rPr>
              <a:t>(select option </a:t>
            </a:r>
            <a:r>
              <a:rPr lang="en-GB" dirty="0" smtClean="0">
                <a:solidFill>
                  <a:schemeClr val="tx1"/>
                </a:solidFill>
              </a:rPr>
              <a:t>number one)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2"/>
                </a:solidFill>
              </a:rPr>
              <a:t> 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rgbClr val="FF0000"/>
                </a:solidFill>
              </a:rPr>
              <a:t>By e-mail - School Nurse Team e-mail         </a:t>
            </a:r>
            <a:r>
              <a:rPr lang="en-GB" dirty="0">
                <a:solidFill>
                  <a:schemeClr val="tx2"/>
                </a:solidFill>
                <a:hlinkClick r:id="rId5"/>
              </a:rPr>
              <a:t>VCL.019.SinglePointofAccess@nhs.net</a:t>
            </a:r>
            <a:r>
              <a:rPr lang="en-GB" dirty="0">
                <a:solidFill>
                  <a:schemeClr val="tx2"/>
                </a:solidFill>
              </a:rPr>
              <a:t>  </a:t>
            </a:r>
          </a:p>
          <a:p>
            <a:pPr algn="ctr"/>
            <a:endParaRPr lang="en-GB" dirty="0">
              <a:solidFill>
                <a:schemeClr val="tx2"/>
              </a:solidFill>
            </a:endParaRPr>
          </a:p>
          <a:p>
            <a:pPr algn="ctr"/>
            <a:r>
              <a:rPr lang="en-GB" dirty="0">
                <a:solidFill>
                  <a:schemeClr val="accent1"/>
                </a:solidFill>
              </a:rPr>
              <a:t>Chat Health for 11-19 year olds – text 07507 330510 </a:t>
            </a:r>
          </a:p>
          <a:p>
            <a:pPr algn="ctr"/>
            <a:endParaRPr lang="en-GB" dirty="0">
              <a:solidFill>
                <a:schemeClr val="tx2"/>
              </a:solidFill>
            </a:endParaRPr>
          </a:p>
          <a:p>
            <a:pPr algn="ctr"/>
            <a:r>
              <a:rPr lang="en-GB" dirty="0">
                <a:solidFill>
                  <a:schemeClr val="tx2"/>
                </a:solidFill>
              </a:rPr>
              <a:t>   </a:t>
            </a:r>
          </a:p>
          <a:p>
            <a:pPr algn="ctr"/>
            <a:r>
              <a:rPr lang="en-GB" dirty="0">
                <a:solidFill>
                  <a:schemeClr val="tx2"/>
                </a:solidFill>
              </a:rPr>
              <a:t>  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234D4DDA-E52F-4200-8666-427297014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17</a:t>
            </a:fld>
            <a:endParaRPr lang="en-GB" dirty="0"/>
          </a:p>
        </p:txBody>
      </p:sp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E6093495-F6A5-4177-946D-8E2FABB8A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755" y="5303045"/>
            <a:ext cx="1829890" cy="1676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="" xmlns:a16="http://schemas.microsoft.com/office/drawing/2014/main" id="{2C5EFF47-E5FA-40BC-8129-CF6774E397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1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57"/>
    </mc:Choice>
    <mc:Fallback xmlns="">
      <p:transition spd="slow" advTm="208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374" y="345742"/>
            <a:ext cx="9336089" cy="1001343"/>
          </a:xfrm>
        </p:spPr>
        <p:txBody>
          <a:bodyPr/>
          <a:lstStyle/>
          <a:p>
            <a:r>
              <a:rPr lang="en-GB" dirty="0">
                <a:solidFill>
                  <a:srgbClr val="82C0D2"/>
                </a:solidFill>
              </a:rPr>
              <a:t>Further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300" y="889000"/>
            <a:ext cx="9728200" cy="6090596"/>
          </a:xfrm>
        </p:spPr>
        <p:txBody>
          <a:bodyPr>
            <a:noAutofit/>
          </a:bodyPr>
          <a:lstStyle/>
          <a:p>
            <a:pPr>
              <a:lnSpc>
                <a:spcPts val="2400"/>
              </a:lnSpc>
            </a:pPr>
            <a:endParaRPr lang="en-GB" sz="1800" dirty="0"/>
          </a:p>
          <a:p>
            <a:pPr>
              <a:lnSpc>
                <a:spcPts val="2400"/>
              </a:lnSpc>
            </a:pPr>
            <a:r>
              <a:rPr lang="en-GB" sz="1800" dirty="0"/>
              <a:t>Website: </a:t>
            </a:r>
            <a:r>
              <a:rPr lang="en-GB" sz="1800" dirty="0">
                <a:hlinkClick r:id="rId4"/>
              </a:rPr>
              <a:t>http://www.virgincare.co.uk </a:t>
            </a:r>
            <a:r>
              <a:rPr lang="en-GB" sz="1800" dirty="0"/>
              <a:t/>
            </a:r>
            <a:br>
              <a:rPr lang="en-GB" sz="1800" dirty="0"/>
            </a:br>
            <a:r>
              <a:rPr lang="en-GB" sz="1800" dirty="0"/>
              <a:t>Twitter: </a:t>
            </a:r>
            <a:r>
              <a:rPr lang="en-GB" sz="1800" u="sng" dirty="0">
                <a:hlinkClick r:id="rId5" tooltip="http://www.twitter.com/virgincare"/>
              </a:rPr>
              <a:t>@</a:t>
            </a:r>
            <a:r>
              <a:rPr lang="en-GB" sz="1800" u="sng" dirty="0" err="1">
                <a:hlinkClick r:id="rId5" tooltip="http://www.twitter.com/virgincare"/>
              </a:rPr>
              <a:t>VirginCare</a:t>
            </a:r>
            <a:r>
              <a:rPr lang="en-GB" sz="1800" dirty="0"/>
              <a:t> </a:t>
            </a:r>
            <a:br>
              <a:rPr lang="en-GB" sz="1800" dirty="0"/>
            </a:br>
            <a:r>
              <a:rPr lang="en-GB" sz="1800" dirty="0"/>
              <a:t>Facebook: </a:t>
            </a:r>
            <a:r>
              <a:rPr lang="en-GB" sz="1800" u="sng" dirty="0">
                <a:hlinkClick r:id="rId6" tooltip="http://www.facebook.com/virgincare"/>
              </a:rPr>
              <a:t>Virgin Care</a:t>
            </a:r>
            <a:endParaRPr lang="en-GB" sz="1800" u="sng" dirty="0"/>
          </a:p>
          <a:p>
            <a:pPr>
              <a:lnSpc>
                <a:spcPts val="2400"/>
              </a:lnSpc>
            </a:pPr>
            <a:r>
              <a:rPr lang="en-GB" sz="1800" dirty="0"/>
              <a:t>Every Mind Matters: </a:t>
            </a:r>
            <a:r>
              <a:rPr lang="en-GB" sz="1800" dirty="0">
                <a:hlinkClick r:id="rId7"/>
              </a:rPr>
              <a:t>https://www.nhs.uk/oneyou/every-mind-matters/childrens-mental-health/</a:t>
            </a:r>
            <a:r>
              <a:rPr lang="en-GB" sz="1800" dirty="0"/>
              <a:t> and </a:t>
            </a:r>
            <a:r>
              <a:rPr lang="en-GB" sz="1800" dirty="0">
                <a:hlinkClick r:id="rId8"/>
              </a:rPr>
              <a:t>https://www.nhs.uk/oneyou/every-mind-matters/youth-mental-health/</a:t>
            </a:r>
            <a:endParaRPr lang="en-GB" sz="1800" dirty="0"/>
          </a:p>
          <a:p>
            <a:pPr>
              <a:lnSpc>
                <a:spcPts val="2400"/>
              </a:lnSpc>
            </a:pPr>
            <a:endParaRPr lang="en-GB" sz="1800" dirty="0"/>
          </a:p>
          <a:p>
            <a:pPr>
              <a:lnSpc>
                <a:spcPts val="2400"/>
              </a:lnSpc>
            </a:pPr>
            <a:r>
              <a:rPr lang="en-GB" sz="1800" dirty="0" err="1"/>
              <a:t>Kooth</a:t>
            </a:r>
            <a:r>
              <a:rPr lang="en-GB" sz="1800" dirty="0"/>
              <a:t> : </a:t>
            </a:r>
            <a:r>
              <a:rPr lang="en-GB" sz="1800" dirty="0">
                <a:hlinkClick r:id="rId9"/>
              </a:rPr>
              <a:t>https://www.kooth.com/</a:t>
            </a:r>
            <a:r>
              <a:rPr lang="en-GB" sz="1800" dirty="0"/>
              <a:t> </a:t>
            </a:r>
          </a:p>
          <a:p>
            <a:pPr>
              <a:lnSpc>
                <a:spcPts val="2400"/>
              </a:lnSpc>
            </a:pPr>
            <a:endParaRPr lang="en-GB" sz="1800" dirty="0"/>
          </a:p>
          <a:p>
            <a:pPr>
              <a:lnSpc>
                <a:spcPts val="2400"/>
              </a:lnSpc>
            </a:pPr>
            <a:r>
              <a:rPr lang="en-GB" sz="1800" dirty="0" err="1"/>
              <a:t>Childline:</a:t>
            </a:r>
            <a:r>
              <a:rPr lang="en-GB" sz="1800" dirty="0" err="1">
                <a:hlinkClick r:id="rId10" action="ppaction://hlinkfile"/>
              </a:rPr>
              <a:t>childline.org.uk</a:t>
            </a:r>
            <a:r>
              <a:rPr lang="en-GB" sz="1800" dirty="0">
                <a:hlinkClick r:id="rId10" action="ppaction://hlinkfile"/>
              </a:rPr>
              <a:t>/info-advice</a:t>
            </a:r>
            <a:r>
              <a:rPr lang="en-GB" sz="1800" dirty="0"/>
              <a:t> or call 0800 1111 </a:t>
            </a:r>
          </a:p>
          <a:p>
            <a:pPr>
              <a:lnSpc>
                <a:spcPts val="2400"/>
              </a:lnSpc>
            </a:pPr>
            <a:endParaRPr lang="en-GB" sz="1800" dirty="0"/>
          </a:p>
          <a:p>
            <a:pPr>
              <a:lnSpc>
                <a:spcPts val="2400"/>
              </a:lnSpc>
            </a:pPr>
            <a:r>
              <a:rPr lang="en-GB" sz="1800" dirty="0"/>
              <a:t>SHOUT:  </a:t>
            </a:r>
            <a:r>
              <a:rPr lang="en-GB" sz="1800" b="0" dirty="0"/>
              <a:t>free, confidential, 24/7 </a:t>
            </a:r>
            <a:r>
              <a:rPr lang="en-GB" sz="1800" dirty="0"/>
              <a:t>text</a:t>
            </a:r>
            <a:r>
              <a:rPr lang="en-GB" sz="1800" b="0" dirty="0"/>
              <a:t> support service; Text </a:t>
            </a:r>
            <a:r>
              <a:rPr lang="en-GB" sz="1800" dirty="0"/>
              <a:t>Shout to 85258 </a:t>
            </a:r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7010-E999-4FC2-AE85-B5FFBD58F110}" type="slidenum">
              <a:rPr lang="en-GB" smtClean="0"/>
              <a:pPr/>
              <a:t>18</a:t>
            </a:fld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085" y="3112356"/>
            <a:ext cx="2442487" cy="1167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812" y="3112356"/>
            <a:ext cx="2085775" cy="1001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146" y="4113700"/>
            <a:ext cx="1962462" cy="1167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35" y="5629492"/>
            <a:ext cx="1490597" cy="1167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824" y="682413"/>
            <a:ext cx="1205222" cy="955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="" xmlns:a16="http://schemas.microsoft.com/office/drawing/2014/main" id="{94332044-35CA-47FF-9D13-E276E78C0C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49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33"/>
    </mc:Choice>
    <mc:Fallback xmlns="">
      <p:transition spd="slow" advTm="4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35" y="234414"/>
            <a:ext cx="5346700" cy="5521068"/>
          </a:xfrm>
          <a:prstGeom prst="rect">
            <a:avLst/>
          </a:prstGeom>
          <a:noFill/>
        </p:spPr>
      </p:pic>
      <p:sp>
        <p:nvSpPr>
          <p:cNvPr id="11" name="Slide Number Placeholder 3">
            <a:extLst>
              <a:ext uri="{FF2B5EF4-FFF2-40B4-BE49-F238E27FC236}">
                <a16:creationId xmlns="" xmlns:a16="http://schemas.microsoft.com/office/drawing/2014/main" id="{94AFADA6-D300-4BCD-888C-40BF29096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650" y="6979596"/>
            <a:ext cx="339726" cy="218129"/>
          </a:xfrm>
        </p:spPr>
        <p:txBody>
          <a:bodyPr/>
          <a:lstStyle/>
          <a:p>
            <a:pPr>
              <a:spcAft>
                <a:spcPts val="600"/>
              </a:spcAft>
            </a:pPr>
            <a:fld id="{EB0F7010-E999-4FC2-AE85-B5FFBD58F110}" type="slidenum">
              <a:rPr lang="en-GB" smtClean="0"/>
              <a:pPr>
                <a:spcAft>
                  <a:spcPts val="600"/>
                </a:spcAft>
              </a:pPr>
              <a:t>19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FA8E9895-7D0B-4D8F-B655-F407149916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5027" y="2020529"/>
            <a:ext cx="5595436" cy="3734953"/>
          </a:xfrm>
          <a:prstGeom prst="rect">
            <a:avLst/>
          </a:prstGeom>
          <a:noFill/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="" xmlns:a16="http://schemas.microsoft.com/office/drawing/2014/main" id="{C5354432-108F-49AC-BBD9-864C048F40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7900" y="6735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85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684">
        <p:fade/>
      </p:transition>
    </mc:Choice>
    <mc:Fallback xmlns="">
      <p:transition spd="med" advTm="106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PLATE_Virgin_Care_powerpoint">
  <a:themeElements>
    <a:clrScheme name="VC_Colou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D1A37"/>
      </a:accent1>
      <a:accent2>
        <a:srgbClr val="82C0D2"/>
      </a:accent2>
      <a:accent3>
        <a:srgbClr val="808285"/>
      </a:accent3>
      <a:accent4>
        <a:srgbClr val="CF8447"/>
      </a:accent4>
      <a:accent5>
        <a:srgbClr val="B9B7AF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>
            <a:solidFill>
              <a:srgbClr val="808285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D3923D73BDE9243B8C72CE1EACC2A14" ma:contentTypeVersion="5" ma:contentTypeDescription="Create a new document." ma:contentTypeScope="" ma:versionID="f26cfbc5fa79e9643c5610b325dcd9c6">
  <xsd:schema xmlns:xsd="http://www.w3.org/2001/XMLSchema" xmlns:xs="http://www.w3.org/2001/XMLSchema" xmlns:p="http://schemas.microsoft.com/office/2006/metadata/properties" xmlns:ns3="fa007f35-f908-4d43-bcc6-107800a3bea6" xmlns:ns4="31ed4563-48b1-452e-ad02-e695b34fb72a" targetNamespace="http://schemas.microsoft.com/office/2006/metadata/properties" ma:root="true" ma:fieldsID="f4bdb26f0c74384e18955cc2beabc77e" ns3:_="" ns4:_="">
    <xsd:import namespace="fa007f35-f908-4d43-bcc6-107800a3bea6"/>
    <xsd:import namespace="31ed4563-48b1-452e-ad02-e695b34fb72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007f35-f908-4d43-bcc6-107800a3be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ed4563-48b1-452e-ad02-e695b34fb7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0BBB9A-3ABD-41A4-AF5C-0BD79370C7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a007f35-f908-4d43-bcc6-107800a3bea6"/>
    <ds:schemaRef ds:uri="31ed4563-48b1-452e-ad02-e695b34fb7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700D80-6D27-4C00-AD2B-5580B0F8F752}">
  <ds:schemaRefs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fa007f35-f908-4d43-bcc6-107800a3bea6"/>
    <ds:schemaRef ds:uri="http://schemas.microsoft.com/office/2006/metadata/properties"/>
    <ds:schemaRef ds:uri="http://purl.org/dc/elements/1.1/"/>
    <ds:schemaRef ds:uri="31ed4563-48b1-452e-ad02-e695b34fb72a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F7902C9-19A8-4E0E-8B5B-E5D440496B8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1437</TotalTime>
  <Words>981</Words>
  <Application>Microsoft Office PowerPoint</Application>
  <PresentationFormat>Custom</PresentationFormat>
  <Paragraphs>157</Paragraphs>
  <Slides>19</Slides>
  <Notes>14</Notes>
  <HiddenSlides>0</HiddenSlides>
  <MMClips>18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Courier New</vt:lpstr>
      <vt:lpstr>GE Inspira</vt:lpstr>
      <vt:lpstr>Tunga</vt:lpstr>
      <vt:lpstr>TEMPLATE_Virgin_Care_powerpoint</vt:lpstr>
      <vt:lpstr>Year 6 – 7 Transition</vt:lpstr>
      <vt:lpstr>Introduction</vt:lpstr>
      <vt:lpstr> Aims and Objectives </vt:lpstr>
      <vt:lpstr> Positivity </vt:lpstr>
      <vt:lpstr>Anxieties you or your parents/carers may experience</vt:lpstr>
      <vt:lpstr> Positive steps to help transition </vt:lpstr>
      <vt:lpstr>Being Equipped  </vt:lpstr>
      <vt:lpstr> Tips for your parents/carers </vt:lpstr>
      <vt:lpstr>Things to ask of your Parents/carers</vt:lpstr>
      <vt:lpstr>Skills for gaining independence  </vt:lpstr>
      <vt:lpstr> CHANGE IS POSITIVE  </vt:lpstr>
      <vt:lpstr>Anxiety</vt:lpstr>
      <vt:lpstr>Additional Challenges due to Covid-19</vt:lpstr>
      <vt:lpstr>Exciting possibilities at High School   </vt:lpstr>
      <vt:lpstr>PowerPoint Presentation</vt:lpstr>
      <vt:lpstr>Help </vt:lpstr>
      <vt:lpstr>How to contact us</vt:lpstr>
      <vt:lpstr>Further resources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– 7 Transition</dc:title>
  <dc:creator>Michelle Beaumont-West (Lancs 0-19)</dc:creator>
  <cp:lastModifiedBy>J Alty</cp:lastModifiedBy>
  <cp:revision>44</cp:revision>
  <dcterms:created xsi:type="dcterms:W3CDTF">2021-05-04T12:28:34Z</dcterms:created>
  <dcterms:modified xsi:type="dcterms:W3CDTF">2021-06-10T08:16:11Z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0x0101003D3923D73BDE9243B8C72CE1EACC2A14</vt:lpwstr>
  </property>
</Properties>
</file>