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0" r:id="rId3"/>
    <p:sldId id="257" r:id="rId4"/>
    <p:sldId id="277" r:id="rId5"/>
    <p:sldId id="259" r:id="rId6"/>
    <p:sldId id="260" r:id="rId7"/>
    <p:sldId id="258" r:id="rId8"/>
    <p:sldId id="279" r:id="rId9"/>
    <p:sldId id="275" r:id="rId10"/>
    <p:sldId id="278" r:id="rId11"/>
    <p:sldId id="281" r:id="rId12"/>
  </p:sldIdLst>
  <p:sldSz cx="9144000" cy="6858000" type="screen4x3"/>
  <p:notesSz cx="6648450" cy="97742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60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60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60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60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33CC33"/>
    <a:srgbClr val="FFFF66"/>
    <a:srgbClr val="660066"/>
    <a:srgbClr val="996633"/>
    <a:srgbClr val="FF0000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787"/>
    <p:restoredTop sz="90929"/>
  </p:normalViewPr>
  <p:slideViewPr>
    <p:cSldViewPr>
      <p:cViewPr varScale="1">
        <p:scale>
          <a:sx n="68" d="100"/>
          <a:sy n="68" d="100"/>
        </p:scale>
        <p:origin x="804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45738D-9B66-4373-9B2E-1484F55611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505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58EE68-56E3-4C2B-9E79-BEA550E1B4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54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345861-BD36-4661-859E-A8CBCBC3FD6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194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A597E6-B27F-4F56-B5F7-768C72CD07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8854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051750-7912-49F7-AEA4-A98595DB8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09789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68FC58-C343-4EBF-824E-014268E786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916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8D4A98-38DA-47DF-AE8B-88B103E18A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338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2C04E6-4888-438C-9B4E-DC351894C6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27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E325BF-660A-4D6D-B5C8-3A6C964858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2432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035938-FC01-4C97-8B87-3BD8F3BD9D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1135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8FF7F7-8061-4D7E-B994-6AB704396C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6442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85F23-A5E4-4DE6-BEB2-89A531901DC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CA73D-628A-4E07-A0C0-DF815412586E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45508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85F23-A5E4-4DE6-BEB2-89A531901DC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CA73D-628A-4E07-A0C0-DF815412586E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6918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85F23-A5E4-4DE6-BEB2-89A531901DC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CA73D-628A-4E07-A0C0-DF815412586E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94312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85F23-A5E4-4DE6-BEB2-89A531901DC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CA73D-628A-4E07-A0C0-DF815412586E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7133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85F23-A5E4-4DE6-BEB2-89A531901DC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CA73D-628A-4E07-A0C0-DF815412586E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56214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85F23-A5E4-4DE6-BEB2-89A531901DC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CA73D-628A-4E07-A0C0-DF815412586E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1081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85F23-A5E4-4DE6-BEB2-89A531901DC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CA73D-628A-4E07-A0C0-DF815412586E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8786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85F23-A5E4-4DE6-BEB2-89A531901DC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CA73D-628A-4E07-A0C0-DF815412586E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95527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85F23-A5E4-4DE6-BEB2-89A531901DC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CA73D-628A-4E07-A0C0-DF815412586E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19630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85F23-A5E4-4DE6-BEB2-89A531901DC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CA73D-628A-4E07-A0C0-DF815412586E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1500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85F23-A5E4-4DE6-BEB2-89A531901DC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CA73D-628A-4E07-A0C0-DF815412586E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17816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BDA8C3F5-9F52-42AE-9C2C-8100EB1D0E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20785F23-A5E4-4DE6-BEB2-89A531901DCD}" type="datetimeFigureOut">
              <a:rPr lang="en-GB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19/06/2020</a:t>
            </a:fld>
            <a:endParaRPr lang="en-GB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A0CA73D-628A-4E07-A0C0-DF815412586E}" type="slidenum">
              <a:rPr lang="en-GB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00464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6.xml"/><Relationship Id="rId1" Type="http://schemas.openxmlformats.org/officeDocument/2006/relationships/audio" Target="../media/audio1.wav"/><Relationship Id="rId6" Type="http://schemas.openxmlformats.org/officeDocument/2006/relationships/image" Target="../media/image6.png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audio2.wav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6.png"/><Relationship Id="rId5" Type="http://schemas.openxmlformats.org/officeDocument/2006/relationships/image" Target="../media/image9.gi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70"/>
          <a:stretch/>
        </p:blipFill>
        <p:spPr bwMode="auto">
          <a:xfrm>
            <a:off x="5503341" y="2456087"/>
            <a:ext cx="4236524" cy="424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http://st.depositphotos.com/1724125/2175/v/950/depositphotos_21752733-army-sergean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2917" y="0"/>
            <a:ext cx="3437235" cy="419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4.bp.blogspot.com/-tq0TcFUKrW4/Ux_Lyn_AsKI/AAAAAAACe7A/Ahr4oXKAj6k/s1600/elsatrai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855923"/>
            <a:ext cx="5746283" cy="5044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9776" y="118242"/>
            <a:ext cx="25202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The Question Queen</a:t>
            </a:r>
            <a:endParaRPr lang="en-GB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200028" y="1216116"/>
            <a:ext cx="29439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anose="02070309020205020404" pitchFamily="49" charset="0"/>
                <a:cs typeface="Courier New" panose="02070309020205020404" pitchFamily="49" charset="0"/>
              </a:rPr>
              <a:t>Sid’s Statements</a:t>
            </a:r>
            <a:endParaRPr lang="en-GB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790056" y="4197392"/>
            <a:ext cx="32418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encil" panose="040409050D0802020404" pitchFamily="82" charset="0"/>
              </a:rPr>
              <a:t>The Commander</a:t>
            </a:r>
            <a:endParaRPr lang="en-GB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tencil" panose="040409050D0802020404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6524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48"/>
          <a:stretch/>
        </p:blipFill>
        <p:spPr bwMode="auto">
          <a:xfrm>
            <a:off x="5527874" y="1767403"/>
            <a:ext cx="4380284" cy="440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228600" y="1219200"/>
            <a:ext cx="86868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800" dirty="0">
                <a:solidFill>
                  <a:srgbClr val="660066"/>
                </a:solidFill>
                <a:latin typeface="Arial" charset="0"/>
              </a:rPr>
              <a:t>A statement is </a:t>
            </a:r>
            <a:r>
              <a:rPr lang="en-US" altLang="en-US" sz="2800" dirty="0" smtClean="0">
                <a:solidFill>
                  <a:srgbClr val="660066"/>
                </a:solidFill>
                <a:latin typeface="Arial" charset="0"/>
              </a:rPr>
              <a:t>an </a:t>
            </a:r>
            <a:r>
              <a:rPr lang="en-US" altLang="en-US" sz="2800" b="1" u="sng" dirty="0" smtClean="0">
                <a:solidFill>
                  <a:srgbClr val="660066"/>
                </a:solidFill>
                <a:latin typeface="Arial" charset="0"/>
              </a:rPr>
              <a:t>information</a:t>
            </a:r>
            <a:r>
              <a:rPr lang="en-US" altLang="en-US" sz="2800" dirty="0" smtClean="0">
                <a:solidFill>
                  <a:srgbClr val="660066"/>
                </a:solidFill>
                <a:latin typeface="Arial" charset="0"/>
              </a:rPr>
              <a:t> </a:t>
            </a:r>
            <a:r>
              <a:rPr lang="en-US" altLang="en-US" sz="2800" dirty="0">
                <a:solidFill>
                  <a:srgbClr val="660066"/>
                </a:solidFill>
                <a:latin typeface="Arial" charset="0"/>
              </a:rPr>
              <a:t>sentence.                                It tells the reader something.  </a:t>
            </a: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533400" y="3810000"/>
            <a:ext cx="7772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 sz="2400"/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228600" y="5791200"/>
            <a:ext cx="5562600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200" b="1" dirty="0">
                <a:latin typeface="Arial" charset="0"/>
              </a:rPr>
              <a:t>A statement starts with a capital letter and ends with a full stop.</a:t>
            </a: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566670" y="2317750"/>
            <a:ext cx="6248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400" b="1" dirty="0"/>
              <a:t>An example of a statement:</a:t>
            </a: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1" y="2847429"/>
            <a:ext cx="6248400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tchup" pitchFamily="2" charset="0"/>
              </a:rPr>
              <a:t>The ship sailed across the ocean.</a:t>
            </a:r>
          </a:p>
        </p:txBody>
      </p:sp>
      <p:pic>
        <p:nvPicPr>
          <p:cNvPr id="5130" name="Picture 10" descr="AG00628_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060825"/>
            <a:ext cx="9908159" cy="134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8" descr="j0336835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6279" y="4038600"/>
            <a:ext cx="1447800" cy="1094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2" name="j0322438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j0327538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52578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6490"/>
            <a:ext cx="7772400" cy="1143000"/>
          </a:xfrm>
        </p:spPr>
        <p:txBody>
          <a:bodyPr/>
          <a:lstStyle/>
          <a:p>
            <a:r>
              <a:rPr lang="en-GB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anose="02070309020205020404" pitchFamily="49" charset="0"/>
                <a:cs typeface="Courier New" panose="02070309020205020404" pitchFamily="49" charset="0"/>
              </a:rPr>
              <a:t>Sid’s Statements</a:t>
            </a:r>
            <a:endParaRPr lang="en-GB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7271" fill="hold"/>
                                        <p:tgtEl>
                                          <p:spTgt spid="51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32"/>
                </p:tgtEl>
              </p:cMediaNode>
            </p:audio>
          </p:childTnLst>
        </p:cTn>
      </p:par>
    </p:tnLst>
    <p:bldLst>
      <p:bldP spid="5123" grpId="0" autoUpdateAnimBg="0"/>
      <p:bldP spid="5125" grpId="0" autoUpdateAnimBg="0"/>
      <p:bldP spid="5126" grpId="0" autoUpdateAnimBg="0"/>
      <p:bldP spid="5127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789040"/>
            <a:ext cx="3007625" cy="3158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ular Callout 8"/>
          <p:cNvSpPr/>
          <p:nvPr/>
        </p:nvSpPr>
        <p:spPr>
          <a:xfrm>
            <a:off x="3041560" y="1234554"/>
            <a:ext cx="5721440" cy="822846"/>
          </a:xfrm>
          <a:prstGeom prst="wedgeRoundRectCallout">
            <a:avLst>
              <a:gd name="adj1" fmla="val 24745"/>
              <a:gd name="adj2" fmla="val 333914"/>
              <a:gd name="adj3" fmla="val 16667"/>
            </a:avLst>
          </a:prstGeom>
          <a:ln w="57150"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Science Kitty is doing an experiment.</a:t>
            </a:r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228600" y="0"/>
            <a:ext cx="7772400" cy="1143000"/>
          </a:xfrm>
        </p:spPr>
        <p:txBody>
          <a:bodyPr/>
          <a:lstStyle/>
          <a:p>
            <a:r>
              <a:rPr lang="en-GB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anose="02070309020205020404" pitchFamily="49" charset="0"/>
                <a:cs typeface="Courier New" panose="02070309020205020404" pitchFamily="49" charset="0"/>
              </a:rPr>
              <a:t>Sid’s Statements</a:t>
            </a:r>
            <a:endParaRPr lang="en-GB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ounded Rectangular Callout 1"/>
          <p:cNvSpPr/>
          <p:nvPr/>
        </p:nvSpPr>
        <p:spPr>
          <a:xfrm>
            <a:off x="5943600" y="2453754"/>
            <a:ext cx="3048000" cy="1184528"/>
          </a:xfrm>
          <a:prstGeom prst="wedgeRoundRectCallout">
            <a:avLst>
              <a:gd name="adj1" fmla="val 22427"/>
              <a:gd name="adj2" fmla="val 80626"/>
              <a:gd name="adj3" fmla="val 16667"/>
            </a:avLst>
          </a:prstGeom>
          <a:ln w="57150"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The moldy bread is in the bin.</a:t>
            </a:r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5" name="Rounded Rectangular Callout 4"/>
          <p:cNvSpPr/>
          <p:nvPr/>
        </p:nvSpPr>
        <p:spPr>
          <a:xfrm>
            <a:off x="3048000" y="2645622"/>
            <a:ext cx="2662170" cy="1219200"/>
          </a:xfrm>
          <a:prstGeom prst="wedgeRoundRectCallout">
            <a:avLst>
              <a:gd name="adj1" fmla="val 102369"/>
              <a:gd name="adj2" fmla="val 142191"/>
              <a:gd name="adj3" fmla="val 16667"/>
            </a:avLst>
          </a:prstGeom>
          <a:ln w="57150"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Mr ______ is our </a:t>
            </a:r>
            <a:r>
              <a:rPr lang="en-GB" sz="2800" dirty="0" err="1" smtClean="0">
                <a:solidFill>
                  <a:schemeClr val="tx1"/>
                </a:solidFill>
              </a:rPr>
              <a:t>headteacher</a:t>
            </a:r>
            <a:r>
              <a:rPr lang="en-GB" sz="2800" dirty="0" smtClean="0">
                <a:solidFill>
                  <a:schemeClr val="tx1"/>
                </a:solidFill>
              </a:rPr>
              <a:t>.</a:t>
            </a:r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457200" y="5486400"/>
            <a:ext cx="3962400" cy="1219200"/>
          </a:xfrm>
          <a:prstGeom prst="wedgeRoundRectCallout">
            <a:avLst>
              <a:gd name="adj1" fmla="val 131995"/>
              <a:gd name="adj2" fmla="val -21542"/>
              <a:gd name="adj3" fmla="val 16667"/>
            </a:avLst>
          </a:prstGeom>
          <a:ln w="57150"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There isn’t anyone called Roger in year six.</a:t>
            </a:r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7" name="Rounded Rectangular Callout 6"/>
          <p:cNvSpPr/>
          <p:nvPr/>
        </p:nvSpPr>
        <p:spPr>
          <a:xfrm>
            <a:off x="533400" y="4114800"/>
            <a:ext cx="2514600" cy="1118014"/>
          </a:xfrm>
          <a:prstGeom prst="wedgeRoundRectCallout">
            <a:avLst>
              <a:gd name="adj1" fmla="val 204801"/>
              <a:gd name="adj2" fmla="val 74585"/>
              <a:gd name="adj3" fmla="val 16667"/>
            </a:avLst>
          </a:prstGeom>
          <a:ln w="57150"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This pen doesn’t work!</a:t>
            </a:r>
            <a:endParaRPr lang="en-GB" sz="2800" dirty="0">
              <a:solidFill>
                <a:schemeClr val="tx1"/>
              </a:solidFill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94"/>
          <a:stretch/>
        </p:blipFill>
        <p:spPr bwMode="auto">
          <a:xfrm>
            <a:off x="301410" y="1083469"/>
            <a:ext cx="2517990" cy="2740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997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 animBg="1"/>
      <p:bldP spid="2" grpId="0" uiExpand="1" build="p" animBg="1"/>
      <p:bldP spid="5" grpId="0" uiExpand="1" build="p" animBg="1"/>
      <p:bldP spid="6" grpId="0" uiExpand="1" build="p" animBg="1"/>
      <p:bldP spid="7" grpId="0" uiExpand="1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1468931" y="55272"/>
            <a:ext cx="7095186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en-US" altLang="en-US" b="1" dirty="0" smtClean="0">
                <a:latin typeface="Harrington" panose="04040505050A02020702" pitchFamily="82" charset="0"/>
              </a:rPr>
              <a:t>Question Queen</a:t>
            </a:r>
            <a:endParaRPr lang="en-US" altLang="en-US" b="1" dirty="0">
              <a:latin typeface="Harrington" panose="04040505050A02020702" pitchFamily="82" charset="0"/>
            </a:endParaRP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2057400" y="1198272"/>
            <a:ext cx="708660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800" dirty="0">
                <a:solidFill>
                  <a:srgbClr val="660066"/>
                </a:solidFill>
                <a:latin typeface="Arial" charset="0"/>
              </a:rPr>
              <a:t>A question </a:t>
            </a:r>
            <a:r>
              <a:rPr lang="en-US" altLang="en-US" sz="2800" b="1" u="sng" dirty="0">
                <a:solidFill>
                  <a:srgbClr val="660066"/>
                </a:solidFill>
                <a:latin typeface="Arial" charset="0"/>
              </a:rPr>
              <a:t>asks</a:t>
            </a:r>
            <a:r>
              <a:rPr lang="en-US" altLang="en-US" sz="2800" dirty="0">
                <a:solidFill>
                  <a:srgbClr val="660066"/>
                </a:solidFill>
                <a:latin typeface="Arial" charset="0"/>
              </a:rPr>
              <a:t> the reader something.                       It begins with a </a:t>
            </a:r>
            <a:r>
              <a:rPr lang="en-US" altLang="en-US" sz="2800" dirty="0">
                <a:solidFill>
                  <a:srgbClr val="CC00CC"/>
                </a:solidFill>
                <a:latin typeface="Arial" charset="0"/>
              </a:rPr>
              <a:t>question word</a:t>
            </a:r>
            <a:r>
              <a:rPr lang="en-US" altLang="en-US" sz="2800" dirty="0">
                <a:solidFill>
                  <a:srgbClr val="660066"/>
                </a:solidFill>
                <a:latin typeface="Arial" charset="0"/>
              </a:rPr>
              <a:t>.</a:t>
            </a:r>
            <a:r>
              <a:rPr lang="en-US" altLang="en-US" sz="2800" dirty="0">
                <a:latin typeface="Arial" charset="0"/>
              </a:rPr>
              <a:t>                         </a:t>
            </a: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6477001" y="3796020"/>
            <a:ext cx="2438400" cy="1785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200" b="1" dirty="0">
                <a:latin typeface="Arial" charset="0"/>
              </a:rPr>
              <a:t>A question starts with a capital letter and ends with a question mark.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3814293" y="2380979"/>
            <a:ext cx="6248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400" b="1"/>
              <a:t>An example of a question:</a:t>
            </a:r>
          </a:p>
        </p:txBody>
      </p:sp>
      <p:pic>
        <p:nvPicPr>
          <p:cNvPr id="7175" name="Picture 7" descr="BS01890_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0606" y="2190481"/>
            <a:ext cx="1147763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1981200" y="2923817"/>
            <a:ext cx="7467600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4000" dirty="0">
                <a:solidFill>
                  <a:srgbClr val="0000FF"/>
                </a:solidFill>
                <a:latin typeface="Catchup" pitchFamily="2" charset="0"/>
              </a:rPr>
              <a:t>What </a:t>
            </a:r>
            <a:r>
              <a:rPr lang="en-US" altLang="en-US" sz="4000" dirty="0" err="1" smtClean="0">
                <a:solidFill>
                  <a:srgbClr val="0000FF"/>
                </a:solidFill>
                <a:latin typeface="Catchup" pitchFamily="2" charset="0"/>
              </a:rPr>
              <a:t>color</a:t>
            </a:r>
            <a:r>
              <a:rPr lang="en-US" altLang="en-US" sz="4000" dirty="0" smtClean="0">
                <a:solidFill>
                  <a:srgbClr val="0000FF"/>
                </a:solidFill>
                <a:latin typeface="Catchup" pitchFamily="2" charset="0"/>
              </a:rPr>
              <a:t> </a:t>
            </a:r>
            <a:r>
              <a:rPr lang="en-US" altLang="en-US" sz="4000" dirty="0">
                <a:solidFill>
                  <a:srgbClr val="0000FF"/>
                </a:solidFill>
                <a:latin typeface="Catchup" pitchFamily="2" charset="0"/>
              </a:rPr>
              <a:t>is the </a:t>
            </a:r>
            <a:r>
              <a:rPr lang="en-US" altLang="en-US" sz="4000" dirty="0" smtClean="0">
                <a:solidFill>
                  <a:srgbClr val="0000FF"/>
                </a:solidFill>
                <a:latin typeface="Catchup" pitchFamily="2" charset="0"/>
              </a:rPr>
              <a:t>dog?</a:t>
            </a:r>
            <a:endParaRPr lang="en-US" altLang="en-US" sz="4000" dirty="0">
              <a:solidFill>
                <a:srgbClr val="0000FF"/>
              </a:solidFill>
              <a:latin typeface="Catchup" pitchFamily="2" charset="0"/>
            </a:endParaRPr>
          </a:p>
        </p:txBody>
      </p:sp>
      <p:pic>
        <p:nvPicPr>
          <p:cNvPr id="7177" name="Picture 9" descr="AG00184_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600718"/>
            <a:ext cx="2057400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8" name="SN002453.wav">
            <a:hlinkClick r:id="" action="ppaction://media"/>
          </p:cNvPr>
          <p:cNvPicPr>
            <a:picLocks noRot="1" noChangeAspect="1" noChangeArrowheads="1"/>
          </p:cNvPicPr>
          <p:nvPr>
            <a:wavAudioFile r:embed="rId2" name="SN00246A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54102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http://4.bp.blogspot.com/-tq0TcFUKrW4/Ux_Lyn_AsKI/AAAAAAACe7A/Ahr4oXKAj6k/s1600/elsatrain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987"/>
            <a:ext cx="7416824" cy="651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3402" fill="hold"/>
                                        <p:tgtEl>
                                          <p:spTgt spid="717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178"/>
                </p:tgtEl>
              </p:cMediaNode>
            </p:audio>
          </p:childTnLst>
        </p:cTn>
      </p:par>
    </p:tnLst>
    <p:bldLst>
      <p:bldP spid="7171" grpId="0" autoUpdateAnimBg="0"/>
      <p:bldP spid="7173" grpId="0" autoUpdateAnimBg="0"/>
      <p:bldP spid="7174" grpId="0" autoUpdateAnimBg="0"/>
      <p:bldP spid="7176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884608" y="1389374"/>
            <a:ext cx="7239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800" dirty="0">
                <a:solidFill>
                  <a:srgbClr val="660066"/>
                </a:solidFill>
                <a:latin typeface="Arial" charset="0"/>
              </a:rPr>
              <a:t>A question can be answered.</a:t>
            </a:r>
            <a:r>
              <a:rPr lang="en-US" altLang="en-US" sz="2800" dirty="0">
                <a:latin typeface="Arial" charset="0"/>
              </a:rPr>
              <a:t>                         </a:t>
            </a:r>
          </a:p>
        </p:txBody>
      </p:sp>
      <p:pic>
        <p:nvPicPr>
          <p:cNvPr id="8198" name="Picture 6" descr="BS01890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383" y="5246848"/>
            <a:ext cx="948167" cy="1196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3890963" y="2023961"/>
            <a:ext cx="48006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4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tchup" pitchFamily="2" charset="0"/>
              </a:rPr>
              <a:t>What </a:t>
            </a:r>
            <a:r>
              <a:rPr lang="en-US" altLang="en-US" sz="4800" b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tchup" pitchFamily="2" charset="0"/>
              </a:rPr>
              <a:t>color</a:t>
            </a:r>
            <a:r>
              <a:rPr lang="en-US" altLang="en-US" sz="4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tchup" pitchFamily="2" charset="0"/>
              </a:rPr>
              <a:t> </a:t>
            </a:r>
            <a:r>
              <a:rPr lang="en-US" altLang="en-US" sz="4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tchup" pitchFamily="2" charset="0"/>
              </a:rPr>
              <a:t>is the dog?</a:t>
            </a:r>
          </a:p>
        </p:txBody>
      </p:sp>
      <p:pic>
        <p:nvPicPr>
          <p:cNvPr id="5127" name="Picture 8" descr="AG00184_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505200"/>
            <a:ext cx="2057400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5069983" y="2743200"/>
            <a:ext cx="41148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8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The dog is brown.</a:t>
            </a:r>
          </a:p>
        </p:txBody>
      </p:sp>
      <p:sp>
        <p:nvSpPr>
          <p:cNvPr id="8204" name="Text Box 12"/>
          <p:cNvSpPr txBox="1">
            <a:spLocks noChangeArrowheads="1"/>
          </p:cNvSpPr>
          <p:nvPr/>
        </p:nvSpPr>
        <p:spPr bwMode="auto">
          <a:xfrm>
            <a:off x="2363465" y="5844862"/>
            <a:ext cx="332174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altLang="en-US" sz="2800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It asks something.</a:t>
            </a:r>
          </a:p>
        </p:txBody>
      </p:sp>
      <p:sp>
        <p:nvSpPr>
          <p:cNvPr id="8205" name="Text Box 13"/>
          <p:cNvSpPr txBox="1">
            <a:spLocks noChangeArrowheads="1"/>
          </p:cNvSpPr>
          <p:nvPr/>
        </p:nvSpPr>
        <p:spPr bwMode="auto">
          <a:xfrm>
            <a:off x="197958" y="5095562"/>
            <a:ext cx="525656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altLang="en-US" sz="2800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It starts with a question word.</a:t>
            </a:r>
          </a:p>
        </p:txBody>
      </p:sp>
      <p:pic>
        <p:nvPicPr>
          <p:cNvPr id="11" name="Picture 2" descr="http://4.bp.blogspot.com/-tq0TcFUKrW4/Ux_Lyn_AsKI/AAAAAAACe7A/Ahr4oXKAj6k/s1600/elsatrai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276" y="219543"/>
            <a:ext cx="5045100" cy="4428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1752600" y="219543"/>
            <a:ext cx="7095186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en-US" altLang="en-US" b="1" dirty="0" smtClean="0">
                <a:latin typeface="Harrington" panose="04040505050A02020702" pitchFamily="82" charset="0"/>
              </a:rPr>
              <a:t>Question Queen</a:t>
            </a:r>
            <a:endParaRPr lang="en-US" altLang="en-US" b="1" dirty="0">
              <a:latin typeface="Harrington" panose="04040505050A02020702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autoUpdateAnimBg="0"/>
      <p:bldP spid="8199" grpId="0" autoUpdateAnimBg="0"/>
      <p:bldP spid="8202" grpId="0" autoUpdateAnimBg="0"/>
      <p:bldP spid="8204" grpId="0" autoUpdateAnimBg="0"/>
      <p:bldP spid="8205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WordArt 5"/>
          <p:cNvSpPr>
            <a:spLocks noChangeArrowheads="1" noChangeShapeType="1" noTextEdit="1"/>
          </p:cNvSpPr>
          <p:nvPr/>
        </p:nvSpPr>
        <p:spPr bwMode="auto">
          <a:xfrm rot="391989">
            <a:off x="533400" y="2895600"/>
            <a:ext cx="1676400" cy="6746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5375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Who?</a:t>
            </a:r>
          </a:p>
        </p:txBody>
      </p:sp>
      <p:sp>
        <p:nvSpPr>
          <p:cNvPr id="6150" name="WordArt 6"/>
          <p:cNvSpPr>
            <a:spLocks noChangeArrowheads="1" noChangeShapeType="1" noTextEdit="1"/>
          </p:cNvSpPr>
          <p:nvPr/>
        </p:nvSpPr>
        <p:spPr bwMode="auto">
          <a:xfrm>
            <a:off x="2590800" y="3124200"/>
            <a:ext cx="2362200" cy="9144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7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n-GB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What?</a:t>
            </a:r>
          </a:p>
        </p:txBody>
      </p:sp>
      <p:sp>
        <p:nvSpPr>
          <p:cNvPr id="6151" name="WordArt 7"/>
          <p:cNvSpPr>
            <a:spLocks noChangeArrowheads="1" noChangeShapeType="1" noTextEdit="1"/>
          </p:cNvSpPr>
          <p:nvPr/>
        </p:nvSpPr>
        <p:spPr bwMode="auto">
          <a:xfrm>
            <a:off x="5257800" y="3429000"/>
            <a:ext cx="164782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Black"/>
              </a:rPr>
              <a:t>When?</a:t>
            </a:r>
          </a:p>
        </p:txBody>
      </p:sp>
      <p:sp>
        <p:nvSpPr>
          <p:cNvPr id="6152" name="WordArt 8" descr="Narrow vertical"/>
          <p:cNvSpPr>
            <a:spLocks noChangeArrowheads="1" noChangeShapeType="1" noTextEdit="1"/>
          </p:cNvSpPr>
          <p:nvPr/>
        </p:nvSpPr>
        <p:spPr bwMode="auto">
          <a:xfrm>
            <a:off x="5486400" y="4038600"/>
            <a:ext cx="1847850" cy="1084263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en-GB" sz="3600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/>
                  </a:outerShdw>
                </a:effectLst>
                <a:latin typeface="Arial Black"/>
              </a:rPr>
              <a:t>Where?</a:t>
            </a:r>
          </a:p>
        </p:txBody>
      </p:sp>
      <p:sp>
        <p:nvSpPr>
          <p:cNvPr id="6153" name="WordArt 9"/>
          <p:cNvSpPr>
            <a:spLocks noChangeArrowheads="1" noChangeShapeType="1" noTextEdit="1"/>
          </p:cNvSpPr>
          <p:nvPr/>
        </p:nvSpPr>
        <p:spPr bwMode="auto">
          <a:xfrm>
            <a:off x="914400" y="4267200"/>
            <a:ext cx="1314450" cy="14573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Why?</a:t>
            </a:r>
          </a:p>
        </p:txBody>
      </p:sp>
      <p:sp>
        <p:nvSpPr>
          <p:cNvPr id="6154" name="WordArt 10"/>
          <p:cNvSpPr>
            <a:spLocks noChangeArrowheads="1" noChangeShapeType="1" noTextEdit="1"/>
          </p:cNvSpPr>
          <p:nvPr/>
        </p:nvSpPr>
        <p:spPr bwMode="auto">
          <a:xfrm>
            <a:off x="2971800" y="4572000"/>
            <a:ext cx="1981200" cy="6477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en-GB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1"/>
                </a:solidFill>
                <a:latin typeface="Arial Black"/>
              </a:rPr>
              <a:t>Should?</a:t>
            </a:r>
          </a:p>
        </p:txBody>
      </p:sp>
      <p:sp>
        <p:nvSpPr>
          <p:cNvPr id="6155" name="WordArt 11"/>
          <p:cNvSpPr>
            <a:spLocks noChangeArrowheads="1" noChangeShapeType="1" noTextEdit="1"/>
          </p:cNvSpPr>
          <p:nvPr/>
        </p:nvSpPr>
        <p:spPr bwMode="auto">
          <a:xfrm>
            <a:off x="5334000" y="2438400"/>
            <a:ext cx="1752600" cy="7620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Impact"/>
              </a:rPr>
              <a:t>Could?</a:t>
            </a:r>
          </a:p>
        </p:txBody>
      </p:sp>
      <p:sp>
        <p:nvSpPr>
          <p:cNvPr id="6156" name="WordArt 12"/>
          <p:cNvSpPr>
            <a:spLocks noChangeArrowheads="1" noChangeShapeType="1" noTextEdit="1"/>
          </p:cNvSpPr>
          <p:nvPr/>
        </p:nvSpPr>
        <p:spPr bwMode="auto">
          <a:xfrm>
            <a:off x="2514600" y="5105400"/>
            <a:ext cx="1600200" cy="611188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Times New Roman"/>
                <a:cs typeface="Times New Roman"/>
              </a:rPr>
              <a:t>How?</a:t>
            </a:r>
          </a:p>
        </p:txBody>
      </p:sp>
      <p:sp>
        <p:nvSpPr>
          <p:cNvPr id="6157" name="WordArt 13"/>
          <p:cNvSpPr>
            <a:spLocks noChangeArrowheads="1" noChangeShapeType="1" noTextEdit="1"/>
          </p:cNvSpPr>
          <p:nvPr/>
        </p:nvSpPr>
        <p:spPr bwMode="auto">
          <a:xfrm>
            <a:off x="4572000" y="5105400"/>
            <a:ext cx="914400" cy="6096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solidFill>
                  <a:srgbClr val="0000FF"/>
                </a:solidFill>
                <a:effectLst>
                  <a:outerShdw dist="45791" dir="2021404" algn="ctr" rotWithShape="0">
                    <a:srgbClr val="C0C0C0"/>
                  </a:outerShdw>
                </a:effectLst>
                <a:latin typeface="Times New Roman"/>
                <a:cs typeface="Times New Roman"/>
              </a:rPr>
              <a:t>Did?</a:t>
            </a:r>
          </a:p>
        </p:txBody>
      </p:sp>
      <p:sp>
        <p:nvSpPr>
          <p:cNvPr id="6158" name="WordArt 14"/>
          <p:cNvSpPr>
            <a:spLocks noChangeArrowheads="1" noChangeShapeType="1" noTextEdit="1"/>
          </p:cNvSpPr>
          <p:nvPr/>
        </p:nvSpPr>
        <p:spPr bwMode="auto">
          <a:xfrm>
            <a:off x="5410200" y="5867400"/>
            <a:ext cx="151447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Does?</a:t>
            </a:r>
          </a:p>
        </p:txBody>
      </p:sp>
      <p:sp>
        <p:nvSpPr>
          <p:cNvPr id="6159" name="WordArt 15"/>
          <p:cNvSpPr>
            <a:spLocks noChangeArrowheads="1" noChangeShapeType="1" noTextEdit="1"/>
          </p:cNvSpPr>
          <p:nvPr/>
        </p:nvSpPr>
        <p:spPr bwMode="auto">
          <a:xfrm>
            <a:off x="2438400" y="2362200"/>
            <a:ext cx="933450" cy="6477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 spc="720">
                <a:solidFill>
                  <a:srgbClr val="FF00FF"/>
                </a:solidFill>
                <a:effectLst>
                  <a:outerShdw dist="45791" dir="3378596" algn="ctr" rotWithShape="0">
                    <a:srgbClr val="4D4D4D"/>
                  </a:outerShdw>
                </a:effectLst>
                <a:latin typeface="Arial Black"/>
              </a:rPr>
              <a:t>Do?</a:t>
            </a:r>
          </a:p>
        </p:txBody>
      </p:sp>
      <p:sp>
        <p:nvSpPr>
          <p:cNvPr id="6160" name="WordArt 16"/>
          <p:cNvSpPr>
            <a:spLocks noChangeArrowheads="1" noChangeShapeType="1" noTextEdit="1"/>
          </p:cNvSpPr>
          <p:nvPr/>
        </p:nvSpPr>
        <p:spPr bwMode="auto">
          <a:xfrm>
            <a:off x="7543800" y="2819400"/>
            <a:ext cx="962025" cy="5715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 dirty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/>
                  </a:outerShdw>
                </a:effectLst>
                <a:latin typeface="Impact"/>
              </a:rPr>
              <a:t>Can?</a:t>
            </a:r>
          </a:p>
        </p:txBody>
      </p:sp>
      <p:sp>
        <p:nvSpPr>
          <p:cNvPr id="6161" name="WordArt 17"/>
          <p:cNvSpPr>
            <a:spLocks noChangeArrowheads="1" noChangeShapeType="1" noTextEdit="1"/>
          </p:cNvSpPr>
          <p:nvPr/>
        </p:nvSpPr>
        <p:spPr bwMode="auto">
          <a:xfrm>
            <a:off x="7696200" y="3581400"/>
            <a:ext cx="1143000" cy="8382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/>
                  </a:outerShdw>
                </a:effectLst>
                <a:latin typeface="Impact"/>
              </a:rPr>
              <a:t>Are?</a:t>
            </a:r>
          </a:p>
        </p:txBody>
      </p:sp>
      <p:sp>
        <p:nvSpPr>
          <p:cNvPr id="6162" name="WordArt 18" descr="Paper bag"/>
          <p:cNvSpPr>
            <a:spLocks noChangeArrowheads="1" noChangeShapeType="1" noTextEdit="1"/>
          </p:cNvSpPr>
          <p:nvPr/>
        </p:nvSpPr>
        <p:spPr bwMode="auto">
          <a:xfrm>
            <a:off x="7848600" y="5029200"/>
            <a:ext cx="5143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/>
                  </a:outerShdw>
                </a:effectLst>
                <a:latin typeface="Times New Roman"/>
                <a:cs typeface="Times New Roman"/>
              </a:rPr>
              <a:t>Is?</a:t>
            </a:r>
          </a:p>
        </p:txBody>
      </p:sp>
      <p:sp>
        <p:nvSpPr>
          <p:cNvPr id="6163" name="WordArt 19"/>
          <p:cNvSpPr>
            <a:spLocks noChangeArrowheads="1" noChangeShapeType="1" noTextEdit="1"/>
          </p:cNvSpPr>
          <p:nvPr/>
        </p:nvSpPr>
        <p:spPr bwMode="auto">
          <a:xfrm>
            <a:off x="381000" y="3886200"/>
            <a:ext cx="128587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Arial Black"/>
              </a:rPr>
              <a:t>May?</a:t>
            </a:r>
          </a:p>
        </p:txBody>
      </p:sp>
      <p:sp>
        <p:nvSpPr>
          <p:cNvPr id="6164" name="WordArt 20"/>
          <p:cNvSpPr>
            <a:spLocks noChangeArrowheads="1" noChangeShapeType="1" noTextEdit="1"/>
          </p:cNvSpPr>
          <p:nvPr/>
        </p:nvSpPr>
        <p:spPr bwMode="auto">
          <a:xfrm>
            <a:off x="7391400" y="5791200"/>
            <a:ext cx="1371600" cy="7080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n-GB" sz="3600" kern="10">
                <a:gradFill rotWithShape="1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/>
                  </a:outerShdw>
                </a:effectLst>
                <a:latin typeface="Times New Roman"/>
                <a:cs typeface="Times New Roman"/>
              </a:rPr>
              <a:t>Which?</a:t>
            </a:r>
          </a:p>
        </p:txBody>
      </p:sp>
      <p:sp>
        <p:nvSpPr>
          <p:cNvPr id="6165" name="WordArt 21" descr="White marble"/>
          <p:cNvSpPr>
            <a:spLocks noChangeArrowheads="1" noChangeShapeType="1" noTextEdit="1"/>
          </p:cNvSpPr>
          <p:nvPr/>
        </p:nvSpPr>
        <p:spPr bwMode="auto">
          <a:xfrm>
            <a:off x="2819400" y="5943600"/>
            <a:ext cx="131445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en-GB" sz="3600" kern="10">
                <a:ln w="9525"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Arial Black"/>
              </a:rPr>
              <a:t>Was?</a:t>
            </a:r>
          </a:p>
        </p:txBody>
      </p:sp>
      <p:sp>
        <p:nvSpPr>
          <p:cNvPr id="6166" name="WordArt 22"/>
          <p:cNvSpPr>
            <a:spLocks noChangeArrowheads="1" noChangeShapeType="1" noTextEdit="1"/>
          </p:cNvSpPr>
          <p:nvPr/>
        </p:nvSpPr>
        <p:spPr bwMode="auto">
          <a:xfrm>
            <a:off x="762000" y="5715000"/>
            <a:ext cx="1409700" cy="69850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en-GB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Would?</a:t>
            </a:r>
          </a:p>
        </p:txBody>
      </p:sp>
      <p:sp>
        <p:nvSpPr>
          <p:cNvPr id="2" name="WordArt 25"/>
          <p:cNvSpPr>
            <a:spLocks noChangeArrowheads="1" noChangeShapeType="1" noTextEdit="1"/>
          </p:cNvSpPr>
          <p:nvPr/>
        </p:nvSpPr>
        <p:spPr bwMode="auto">
          <a:xfrm>
            <a:off x="609600" y="685800"/>
            <a:ext cx="797242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 dirty="0">
                <a:ln w="9525">
                  <a:solidFill>
                    <a:srgbClr val="660066"/>
                  </a:solidFill>
                  <a:round/>
                  <a:headEnd/>
                  <a:tailEnd/>
                </a:ln>
                <a:solidFill>
                  <a:srgbClr val="660066"/>
                </a:solidFill>
                <a:latin typeface="Arial Black"/>
              </a:rPr>
              <a:t>What are question words?</a:t>
            </a:r>
          </a:p>
        </p:txBody>
      </p:sp>
      <p:sp>
        <p:nvSpPr>
          <p:cNvPr id="6170" name="Text Box 26"/>
          <p:cNvSpPr txBox="1">
            <a:spLocks noChangeArrowheads="1"/>
          </p:cNvSpPr>
          <p:nvPr/>
        </p:nvSpPr>
        <p:spPr bwMode="auto">
          <a:xfrm>
            <a:off x="466725" y="1333500"/>
            <a:ext cx="60198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000" b="1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Here</a:t>
            </a:r>
            <a:r>
              <a:rPr lang="en-US" altLang="en-US" sz="4000" b="1" dirty="0">
                <a:solidFill>
                  <a:srgbClr val="33CC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b="1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are </a:t>
            </a:r>
            <a:r>
              <a:rPr lang="en-US" altLang="en-US" sz="4000" b="1" dirty="0">
                <a:solidFill>
                  <a:srgbClr val="33CC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 few:</a:t>
            </a:r>
          </a:p>
        </p:txBody>
      </p:sp>
      <p:sp>
        <p:nvSpPr>
          <p:cNvPr id="6171" name="WordArt 27"/>
          <p:cNvSpPr>
            <a:spLocks noChangeArrowheads="1" noChangeShapeType="1" noTextEdit="1"/>
          </p:cNvSpPr>
          <p:nvPr/>
        </p:nvSpPr>
        <p:spPr bwMode="auto">
          <a:xfrm>
            <a:off x="3962400" y="1905000"/>
            <a:ext cx="1238250" cy="8286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/>
                  </a:outerShdw>
                </a:effectLst>
                <a:latin typeface="Impact"/>
              </a:rPr>
              <a:t>Were?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25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125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125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25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125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25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25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25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25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250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250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250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250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125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25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25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9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1250"/>
                                        <p:tgtEl>
                                          <p:spTgt spid="6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125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125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1250" fill="hold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1250" fill="hold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25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25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25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25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250" fill="hold"/>
                                        <p:tgtEl>
                                          <p:spTgt spid="6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250" fill="hold"/>
                                        <p:tgtEl>
                                          <p:spTgt spid="6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250" fill="hold"/>
                                        <p:tgtEl>
                                          <p:spTgt spid="6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250" fill="hold"/>
                                        <p:tgtEl>
                                          <p:spTgt spid="6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nimBg="1"/>
      <p:bldP spid="6150" grpId="0" animBg="1"/>
      <p:bldP spid="6151" grpId="0" animBg="1"/>
      <p:bldP spid="6152" grpId="0" animBg="1"/>
      <p:bldP spid="6153" grpId="0" animBg="1"/>
      <p:bldP spid="6154" grpId="0" animBg="1"/>
      <p:bldP spid="6155" grpId="0" animBg="1"/>
      <p:bldP spid="6156" grpId="0" animBg="1"/>
      <p:bldP spid="6157" grpId="0" animBg="1"/>
      <p:bldP spid="6158" grpId="0" animBg="1"/>
      <p:bldP spid="6159" grpId="0" animBg="1"/>
      <p:bldP spid="6160" grpId="0" animBg="1"/>
      <p:bldP spid="6161" grpId="0" animBg="1"/>
      <p:bldP spid="6162" grpId="0" animBg="1"/>
      <p:bldP spid="6163" grpId="0" animBg="1"/>
      <p:bldP spid="6164" grpId="0" animBg="1"/>
      <p:bldP spid="6165" grpId="0" animBg="1"/>
      <p:bldP spid="6166" grpId="0" animBg="1"/>
      <p:bldP spid="617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6" name="WordArt 22"/>
          <p:cNvSpPr>
            <a:spLocks noChangeArrowheads="1" noChangeShapeType="1" noTextEdit="1"/>
          </p:cNvSpPr>
          <p:nvPr/>
        </p:nvSpPr>
        <p:spPr bwMode="auto">
          <a:xfrm>
            <a:off x="762000" y="5715000"/>
            <a:ext cx="1409700" cy="69850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en-GB" sz="32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Would?</a:t>
            </a:r>
          </a:p>
        </p:txBody>
      </p:sp>
      <p:pic>
        <p:nvPicPr>
          <p:cNvPr id="23" name="Picture 2" descr="http://4.bp.blogspot.com/-tq0TcFUKrW4/Ux_Lyn_AsKI/AAAAAAACe7A/Ahr4oXKAj6k/s1600/elsatrai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57450"/>
            <a:ext cx="5045100" cy="4428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Rounded Rectangular Callout 23"/>
          <p:cNvSpPr/>
          <p:nvPr/>
        </p:nvSpPr>
        <p:spPr>
          <a:xfrm>
            <a:off x="5518597" y="1796720"/>
            <a:ext cx="3442616" cy="1022679"/>
          </a:xfrm>
          <a:prstGeom prst="wedgeRoundRectCallout">
            <a:avLst>
              <a:gd name="adj1" fmla="val -176757"/>
              <a:gd name="adj2" fmla="val 75050"/>
              <a:gd name="adj3" fmla="val 16667"/>
            </a:avLst>
          </a:prstGeom>
          <a:ln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u="sng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Who</a:t>
            </a:r>
            <a:r>
              <a:rPr lang="en-GB" sz="36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 is sitting next to you?</a:t>
            </a:r>
            <a:endParaRPr lang="en-GB" sz="36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sp>
        <p:nvSpPr>
          <p:cNvPr id="26" name="Rounded Rectangular Callout 25"/>
          <p:cNvSpPr/>
          <p:nvPr/>
        </p:nvSpPr>
        <p:spPr>
          <a:xfrm>
            <a:off x="6158578" y="245312"/>
            <a:ext cx="2813969" cy="1354887"/>
          </a:xfrm>
          <a:prstGeom prst="wedgeRoundRectCallout">
            <a:avLst>
              <a:gd name="adj1" fmla="val -231875"/>
              <a:gd name="adj2" fmla="val 144924"/>
              <a:gd name="adj3" fmla="val 16667"/>
            </a:avLst>
          </a:prstGeom>
          <a:ln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u="sng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Is</a:t>
            </a:r>
            <a:r>
              <a:rPr lang="en-GB" sz="36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 it Monday today?</a:t>
            </a:r>
            <a:endParaRPr lang="en-GB" sz="36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sp>
        <p:nvSpPr>
          <p:cNvPr id="27" name="Rounded Rectangular Callout 26"/>
          <p:cNvSpPr/>
          <p:nvPr/>
        </p:nvSpPr>
        <p:spPr>
          <a:xfrm>
            <a:off x="3194495" y="232284"/>
            <a:ext cx="2672905" cy="1139315"/>
          </a:xfrm>
          <a:prstGeom prst="wedgeRoundRectCallout">
            <a:avLst>
              <a:gd name="adj1" fmla="val -119014"/>
              <a:gd name="adj2" fmla="val 145917"/>
              <a:gd name="adj3" fmla="val 16667"/>
            </a:avLst>
          </a:prstGeom>
          <a:ln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u="sng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Why</a:t>
            </a:r>
            <a:r>
              <a:rPr lang="en-GB" sz="36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 is the sky blue?</a:t>
            </a:r>
            <a:endParaRPr lang="en-GB" sz="36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sp>
        <p:nvSpPr>
          <p:cNvPr id="28" name="Rounded Rectangular Callout 27"/>
          <p:cNvSpPr/>
          <p:nvPr/>
        </p:nvSpPr>
        <p:spPr>
          <a:xfrm>
            <a:off x="304800" y="232284"/>
            <a:ext cx="2667000" cy="1564436"/>
          </a:xfrm>
          <a:prstGeom prst="wedgeRoundRectCallout">
            <a:avLst>
              <a:gd name="adj1" fmla="val -37730"/>
              <a:gd name="adj2" fmla="val 83175"/>
              <a:gd name="adj3" fmla="val 16667"/>
            </a:avLst>
          </a:prstGeom>
          <a:ln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u="sng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Would</a:t>
            </a:r>
            <a:r>
              <a:rPr lang="en-GB" sz="36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 you like a jam tart?</a:t>
            </a:r>
            <a:endParaRPr lang="en-GB" sz="36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sp>
        <p:nvSpPr>
          <p:cNvPr id="29" name="Rounded Rectangular Callout 28"/>
          <p:cNvSpPr/>
          <p:nvPr/>
        </p:nvSpPr>
        <p:spPr>
          <a:xfrm>
            <a:off x="5867400" y="3149415"/>
            <a:ext cx="3093813" cy="1270185"/>
          </a:xfrm>
          <a:prstGeom prst="wedgeRoundRectCallout">
            <a:avLst>
              <a:gd name="adj1" fmla="val -187129"/>
              <a:gd name="adj2" fmla="val 33007"/>
              <a:gd name="adj3" fmla="val 16667"/>
            </a:avLst>
          </a:prstGeom>
          <a:ln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000" u="sng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Can</a:t>
            </a:r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 I have a biscuit?</a:t>
            </a:r>
            <a:endParaRPr lang="en-GB" sz="40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sp>
        <p:nvSpPr>
          <p:cNvPr id="30" name="Rounded Rectangular Callout 29"/>
          <p:cNvSpPr/>
          <p:nvPr/>
        </p:nvSpPr>
        <p:spPr>
          <a:xfrm>
            <a:off x="2667000" y="4437386"/>
            <a:ext cx="3350990" cy="1325143"/>
          </a:xfrm>
          <a:prstGeom prst="wedgeRoundRectCallout">
            <a:avLst>
              <a:gd name="adj1" fmla="val -65451"/>
              <a:gd name="adj2" fmla="val 18514"/>
              <a:gd name="adj3" fmla="val 16667"/>
            </a:avLst>
          </a:prstGeom>
          <a:ln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000" u="sng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Where</a:t>
            </a:r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 is Mrs _________?</a:t>
            </a:r>
            <a:endParaRPr lang="en-GB" sz="40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sp>
        <p:nvSpPr>
          <p:cNvPr id="31" name="Rounded Rectangular Callout 30"/>
          <p:cNvSpPr/>
          <p:nvPr/>
        </p:nvSpPr>
        <p:spPr>
          <a:xfrm>
            <a:off x="6259734" y="4671778"/>
            <a:ext cx="2701479" cy="1933155"/>
          </a:xfrm>
          <a:prstGeom prst="wedgeRoundRectCallout">
            <a:avLst>
              <a:gd name="adj1" fmla="val -112948"/>
              <a:gd name="adj2" fmla="val 17920"/>
              <a:gd name="adj3" fmla="val 16667"/>
            </a:avLst>
          </a:prstGeom>
          <a:ln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000" u="sng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Are</a:t>
            </a:r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 you having a nice day?</a:t>
            </a:r>
            <a:endParaRPr lang="en-GB" sz="40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sp>
        <p:nvSpPr>
          <p:cNvPr id="25" name="Rounded Rectangular Callout 24"/>
          <p:cNvSpPr/>
          <p:nvPr/>
        </p:nvSpPr>
        <p:spPr>
          <a:xfrm>
            <a:off x="2302769" y="3145442"/>
            <a:ext cx="3215828" cy="973886"/>
          </a:xfrm>
          <a:prstGeom prst="wedgeRoundRectCallout">
            <a:avLst>
              <a:gd name="adj1" fmla="val -86424"/>
              <a:gd name="adj2" fmla="val -26942"/>
              <a:gd name="adj3" fmla="val 16667"/>
            </a:avLst>
          </a:prstGeom>
          <a:ln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u="sng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Do</a:t>
            </a:r>
            <a:r>
              <a:rPr lang="en-GB" sz="36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 pigs fly?</a:t>
            </a:r>
            <a:endParaRPr lang="en-GB" sz="36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8230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6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6" grpId="0" animBg="1"/>
      <p:bldP spid="24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st.depositphotos.com/1724125/2175/v/950/depositphotos_21752733-army-sergean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52400"/>
            <a:ext cx="4136264" cy="505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3993748" y="0"/>
            <a:ext cx="5150252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en-US" altLang="en-US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encil" panose="040409050D0802020404" pitchFamily="82" charset="0"/>
              </a:rPr>
              <a:t>Command</a:t>
            </a: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2971800" y="1006914"/>
            <a:ext cx="72390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3200" dirty="0">
                <a:solidFill>
                  <a:srgbClr val="660066"/>
                </a:solidFill>
                <a:latin typeface="Arial" charset="0"/>
              </a:rPr>
              <a:t>A command is an </a:t>
            </a:r>
            <a:r>
              <a:rPr lang="en-US" altLang="en-US" sz="3200" b="1" u="sng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order</a:t>
            </a:r>
            <a:r>
              <a:rPr lang="en-US" altLang="en-US" sz="3200" dirty="0" smtClean="0">
                <a:solidFill>
                  <a:srgbClr val="660066"/>
                </a:solidFill>
                <a:latin typeface="Arial" charset="0"/>
              </a:rPr>
              <a:t>.</a:t>
            </a:r>
            <a:r>
              <a:rPr lang="en-US" altLang="en-US" sz="3200" dirty="0" smtClean="0">
                <a:latin typeface="Arial" charset="0"/>
              </a:rPr>
              <a:t>                         </a:t>
            </a:r>
            <a:endParaRPr lang="en-US" altLang="en-US" sz="3200" dirty="0">
              <a:latin typeface="Arial" charset="0"/>
            </a:endParaRPr>
          </a:p>
        </p:txBody>
      </p:sp>
      <p:sp>
        <p:nvSpPr>
          <p:cNvPr id="8205" name="Text Box 13"/>
          <p:cNvSpPr txBox="1">
            <a:spLocks noChangeArrowheads="1"/>
          </p:cNvSpPr>
          <p:nvPr/>
        </p:nvSpPr>
        <p:spPr bwMode="auto">
          <a:xfrm>
            <a:off x="4953000" y="4987925"/>
            <a:ext cx="3962400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altLang="en-US" sz="2400" b="1" dirty="0">
                <a:solidFill>
                  <a:srgbClr val="0070C0"/>
                </a:solidFill>
                <a:latin typeface="Arial" charset="0"/>
              </a:rPr>
              <a:t>It can end with a full stop or an exclamation mark.</a:t>
            </a:r>
          </a:p>
        </p:txBody>
      </p:sp>
      <p:sp>
        <p:nvSpPr>
          <p:cNvPr id="12" name="Text Box 13"/>
          <p:cNvSpPr txBox="1">
            <a:spLocks noChangeArrowheads="1"/>
          </p:cNvSpPr>
          <p:nvPr/>
        </p:nvSpPr>
        <p:spPr bwMode="auto">
          <a:xfrm>
            <a:off x="5143499" y="1715996"/>
            <a:ext cx="3581401" cy="2923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altLang="en-US" sz="2400" b="1" dirty="0">
                <a:latin typeface="Arial" charset="0"/>
              </a:rPr>
              <a:t>A command usually starts with an </a:t>
            </a:r>
            <a:r>
              <a:rPr lang="en-US" altLang="en-US" sz="3200" b="1" dirty="0">
                <a:latin typeface="Arial" charset="0"/>
              </a:rPr>
              <a:t>imperative verb</a:t>
            </a:r>
            <a:r>
              <a:rPr lang="en-US" altLang="en-US" sz="2400" b="1" dirty="0">
                <a:latin typeface="Arial" charset="0"/>
              </a:rPr>
              <a:t>, which is a bossy verb, </a:t>
            </a:r>
            <a:r>
              <a:rPr lang="en-US" altLang="en-US" sz="3200" b="1" dirty="0">
                <a:latin typeface="Arial" charset="0"/>
              </a:rPr>
              <a:t>telling you </a:t>
            </a:r>
            <a:r>
              <a:rPr lang="en-US" altLang="en-US" sz="3600" b="1" dirty="0">
                <a:latin typeface="Arial" charset="0"/>
              </a:rPr>
              <a:t>what</a:t>
            </a:r>
            <a:r>
              <a:rPr lang="en-US" altLang="en-US" sz="3200" b="1" dirty="0">
                <a:latin typeface="Arial" charset="0"/>
              </a:rPr>
              <a:t> </a:t>
            </a:r>
            <a:r>
              <a:rPr lang="en-US" altLang="en-US" sz="4000" b="1" dirty="0">
                <a:latin typeface="Arial" charset="0"/>
              </a:rPr>
              <a:t>to</a:t>
            </a:r>
            <a:r>
              <a:rPr lang="en-US" altLang="en-US" sz="3200" b="1" dirty="0">
                <a:latin typeface="Arial" charset="0"/>
              </a:rPr>
              <a:t> </a:t>
            </a:r>
            <a:r>
              <a:rPr lang="en-US" altLang="en-US" sz="4400" b="1" dirty="0">
                <a:latin typeface="Arial" charset="0"/>
              </a:rPr>
              <a:t>do</a:t>
            </a:r>
            <a:r>
              <a:rPr lang="en-US" altLang="en-US" sz="3600" b="1" dirty="0">
                <a:latin typeface="Arial" charset="0"/>
              </a:rPr>
              <a:t>.</a:t>
            </a:r>
          </a:p>
        </p:txBody>
      </p:sp>
      <p:sp>
        <p:nvSpPr>
          <p:cNvPr id="11" name="Rounded Rectangular Callout 10"/>
          <p:cNvSpPr/>
          <p:nvPr/>
        </p:nvSpPr>
        <p:spPr>
          <a:xfrm>
            <a:off x="121543" y="5293564"/>
            <a:ext cx="4595075" cy="1197387"/>
          </a:xfrm>
          <a:prstGeom prst="wedgeRoundRectCallout">
            <a:avLst>
              <a:gd name="adj1" fmla="val -1121"/>
              <a:gd name="adj2" fmla="val -316442"/>
              <a:gd name="adj3" fmla="val 16667"/>
            </a:avLst>
          </a:prstGeom>
          <a:ln>
            <a:solidFill>
              <a:srgbClr val="92D05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000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Do</a:t>
            </a:r>
            <a:r>
              <a:rPr lang="en-GB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your homework!</a:t>
            </a:r>
            <a:endParaRPr lang="en-GB" sz="4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autoUpdateAnimBg="0"/>
      <p:bldP spid="8205" grpId="0" autoUpdateAnimBg="0"/>
      <p:bldP spid="12" grpId="0" autoUpdateAnimBg="0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getbuttonedup.com/wp-content/uploads/2011/10/Mom-yelling-at-exapserated-ki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756" y="3069813"/>
            <a:ext cx="4048125" cy="247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311976" y="304800"/>
            <a:ext cx="7253287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 sz="4000" dirty="0" smtClean="0">
              <a:solidFill>
                <a:schemeClr val="bg2">
                  <a:lumMod val="10000"/>
                </a:schemeClr>
              </a:solidFill>
              <a:latin typeface="Impact" panose="020B0806030902050204" pitchFamily="34" charset="0"/>
            </a:endParaRPr>
          </a:p>
          <a:p>
            <a:pPr eaLnBrk="1" hangingPunct="1"/>
            <a:endParaRPr lang="en-US" altLang="en-US" sz="4000" dirty="0">
              <a:solidFill>
                <a:schemeClr val="bg2">
                  <a:lumMod val="10000"/>
                </a:schemeClr>
              </a:solidFill>
              <a:latin typeface="Impact" panose="020B0806030902050204" pitchFamily="34" charset="0"/>
            </a:endParaRPr>
          </a:p>
        </p:txBody>
      </p:sp>
      <p:pic>
        <p:nvPicPr>
          <p:cNvPr id="6" name="Picture 2" descr="http://st.depositphotos.com/1724125/2175/v/950/depositphotos_21752733-army-sergean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762000"/>
            <a:ext cx="4491228" cy="5484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ounded Rectangular Callout 6"/>
          <p:cNvSpPr/>
          <p:nvPr/>
        </p:nvSpPr>
        <p:spPr>
          <a:xfrm>
            <a:off x="105979" y="5860338"/>
            <a:ext cx="4595075" cy="809624"/>
          </a:xfrm>
          <a:prstGeom prst="wedgeRoundRectCallout">
            <a:avLst>
              <a:gd name="adj1" fmla="val -25785"/>
              <a:gd name="adj2" fmla="val -294258"/>
              <a:gd name="adj3" fmla="val 16667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spcBef>
                <a:spcPct val="50000"/>
              </a:spcBef>
            </a:pPr>
            <a:r>
              <a:rPr lang="en-US" altLang="en-US" sz="4000" u="sng" dirty="0" smtClean="0">
                <a:solidFill>
                  <a:schemeClr val="bg2">
                    <a:lumMod val="10000"/>
                  </a:schemeClr>
                </a:solidFill>
                <a:latin typeface="Impact" panose="020B0806030902050204" pitchFamily="34" charset="0"/>
              </a:rPr>
              <a:t>Tidy</a:t>
            </a:r>
            <a:r>
              <a:rPr lang="en-US" altLang="en-US" sz="4000" dirty="0" smtClean="0">
                <a:solidFill>
                  <a:schemeClr val="bg2">
                    <a:lumMod val="10000"/>
                  </a:schemeClr>
                </a:solidFill>
                <a:latin typeface="Impact" panose="020B0806030902050204" pitchFamily="34" charset="0"/>
              </a:rPr>
              <a:t> your room.</a:t>
            </a:r>
            <a:endParaRPr lang="en-US" altLang="en-US" sz="4000" dirty="0">
              <a:solidFill>
                <a:schemeClr val="bg2">
                  <a:lumMod val="1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295877" y="1838980"/>
            <a:ext cx="3361723" cy="809624"/>
          </a:xfrm>
          <a:prstGeom prst="wedgeRoundRectCallout">
            <a:avLst>
              <a:gd name="adj1" fmla="val 92949"/>
              <a:gd name="adj2" fmla="val -42924"/>
              <a:gd name="adj3" fmla="val 16667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eaLnBrk="1" hangingPunct="1"/>
            <a:r>
              <a:rPr lang="en-US" altLang="en-US" sz="4000" u="sng" dirty="0" smtClean="0">
                <a:solidFill>
                  <a:schemeClr val="bg2">
                    <a:lumMod val="10000"/>
                  </a:schemeClr>
                </a:solidFill>
                <a:latin typeface="Impact" panose="020B0806030902050204" pitchFamily="34" charset="0"/>
              </a:rPr>
              <a:t>Close</a:t>
            </a:r>
            <a:r>
              <a:rPr lang="en-US" altLang="en-US" sz="4000" dirty="0" smtClean="0">
                <a:solidFill>
                  <a:schemeClr val="bg2">
                    <a:lumMod val="10000"/>
                  </a:schemeClr>
                </a:solidFill>
                <a:latin typeface="Impact" panose="020B0806030902050204" pitchFamily="34" charset="0"/>
              </a:rPr>
              <a:t> the door.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591921" y="357188"/>
            <a:ext cx="3361723" cy="809624"/>
          </a:xfrm>
          <a:prstGeom prst="wedgeRoundRectCallout">
            <a:avLst>
              <a:gd name="adj1" fmla="val 93332"/>
              <a:gd name="adj2" fmla="val 55701"/>
              <a:gd name="adj3" fmla="val 16667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eaLnBrk="1" hangingPunct="1"/>
            <a:r>
              <a:rPr lang="en-US" altLang="en-US" sz="4000" u="sng" dirty="0" smtClean="0">
                <a:solidFill>
                  <a:schemeClr val="bg2">
                    <a:lumMod val="10000"/>
                  </a:schemeClr>
                </a:solidFill>
                <a:latin typeface="Impact" panose="020B0806030902050204" pitchFamily="34" charset="0"/>
              </a:rPr>
              <a:t>Walk</a:t>
            </a:r>
            <a:r>
              <a:rPr lang="en-US" altLang="en-US" sz="4000" dirty="0" smtClean="0">
                <a:solidFill>
                  <a:schemeClr val="bg2">
                    <a:lumMod val="10000"/>
                  </a:schemeClr>
                </a:solidFill>
                <a:latin typeface="Impact" panose="020B0806030902050204" pitchFamily="34" charset="0"/>
              </a:rPr>
              <a:t> quietly!</a:t>
            </a:r>
          </a:p>
        </p:txBody>
      </p:sp>
    </p:spTree>
    <p:extLst>
      <p:ext uri="{BB962C8B-B14F-4D97-AF65-F5344CB8AC3E}">
        <p14:creationId xmlns:p14="http://schemas.microsoft.com/office/powerpoint/2010/main" val="834143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50"/>
            <a:ext cx="87630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Harrington" panose="04040505050A02020702" pitchFamily="82" charset="0"/>
              </a:rPr>
              <a:t>Question</a:t>
            </a:r>
            <a:r>
              <a:rPr lang="en-GB" dirty="0" smtClean="0"/>
              <a:t>, </a:t>
            </a:r>
            <a:r>
              <a:rPr lang="en-GB" dirty="0" smtClean="0">
                <a:latin typeface="Stencil" panose="040409050D0802020404" pitchFamily="82" charset="0"/>
              </a:rPr>
              <a:t>Command</a:t>
            </a:r>
            <a:r>
              <a:rPr lang="en-GB" dirty="0" smtClean="0"/>
              <a:t> or </a:t>
            </a:r>
            <a:r>
              <a:rPr lang="en-GB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Statement</a:t>
            </a:r>
            <a:r>
              <a:rPr lang="en-GB" dirty="0" smtClean="0"/>
              <a:t>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1"/>
            <a:ext cx="8229600" cy="1828800"/>
          </a:xfrm>
        </p:spPr>
        <p:txBody>
          <a:bodyPr/>
          <a:lstStyle/>
          <a:p>
            <a:r>
              <a:rPr lang="en-GB" dirty="0" smtClean="0"/>
              <a:t>What time is it?</a:t>
            </a:r>
          </a:p>
          <a:p>
            <a:r>
              <a:rPr lang="en-GB" dirty="0" smtClean="0"/>
              <a:t>We did gymnastics in PE.</a:t>
            </a:r>
          </a:p>
          <a:p>
            <a:r>
              <a:rPr lang="en-GB" dirty="0" smtClean="0"/>
              <a:t>Stir the mixture well.</a:t>
            </a:r>
          </a:p>
          <a:p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57200" y="3124200"/>
            <a:ext cx="8534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</a:pPr>
            <a:r>
              <a:rPr lang="en-GB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anose="02070309020205020404" pitchFamily="49" charset="0"/>
                <a:cs typeface="Courier New" panose="02070309020205020404" pitchFamily="49" charset="0"/>
              </a:rPr>
              <a:t>If these statements are the answers</a:t>
            </a:r>
            <a:r>
              <a:rPr lang="en-GB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, </a:t>
            </a:r>
            <a:r>
              <a:rPr lang="en-GB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what were the questions?</a:t>
            </a:r>
            <a:endParaRPr lang="en-GB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228600" y="4419600"/>
            <a:ext cx="8763000" cy="1828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GB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I am ten years old.</a:t>
            </a:r>
          </a:p>
          <a:p>
            <a:pPr fontAlgn="auto">
              <a:spcAft>
                <a:spcPts val="0"/>
              </a:spcAft>
            </a:pPr>
            <a:r>
              <a:rPr lang="en-GB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It is raining today.</a:t>
            </a:r>
          </a:p>
          <a:p>
            <a:pPr fontAlgn="auto">
              <a:spcAft>
                <a:spcPts val="0"/>
              </a:spcAft>
            </a:pPr>
            <a:r>
              <a:rPr lang="en-GB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We are at ________Primary School.</a:t>
            </a:r>
          </a:p>
          <a:p>
            <a:pPr fontAlgn="auto">
              <a:spcAft>
                <a:spcPts val="0"/>
              </a:spcAft>
            </a:pPr>
            <a:endParaRPr lang="en-GB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28600" y="6096000"/>
            <a:ext cx="9067800" cy="106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None/>
            </a:pPr>
            <a:r>
              <a:rPr lang="en-GB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Tip</a:t>
            </a:r>
            <a:r>
              <a:rPr lang="en-GB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: There is more than one right answer to these ones.</a:t>
            </a:r>
          </a:p>
          <a:p>
            <a:pPr fontAlgn="auto">
              <a:spcAft>
                <a:spcPts val="0"/>
              </a:spcAft>
            </a:pPr>
            <a:endParaRPr lang="en-GB" sz="2400" dirty="0">
              <a:latin typeface="Harrington" panose="04040505050A020207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600" y="3124200"/>
            <a:ext cx="8763000" cy="35052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00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 animBg="1"/>
    </p:bld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CC00"/>
    </a:dk2>
    <a:lt2>
      <a:srgbClr val="FFFF66"/>
    </a:lt2>
    <a:accent1>
      <a:srgbClr val="9900CC"/>
    </a:accent1>
    <a:accent2>
      <a:srgbClr val="3333CC"/>
    </a:accent2>
    <a:accent3>
      <a:srgbClr val="FFFFFF"/>
    </a:accent3>
    <a:accent4>
      <a:srgbClr val="000000"/>
    </a:accent4>
    <a:accent5>
      <a:srgbClr val="CAAAE2"/>
    </a:accent5>
    <a:accent6>
      <a:srgbClr val="2D2DB9"/>
    </a:accent6>
    <a:hlink>
      <a:srgbClr val="FF0000"/>
    </a:hlink>
    <a:folHlink>
      <a:srgbClr val="33CC33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934</TotalTime>
  <Words>374</Words>
  <Application>Microsoft Office PowerPoint</Application>
  <PresentationFormat>On-screen Show (4:3)</PresentationFormat>
  <Paragraphs>72</Paragraphs>
  <Slides>10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21" baseType="lpstr">
      <vt:lpstr>Arial</vt:lpstr>
      <vt:lpstr>Arial Black</vt:lpstr>
      <vt:lpstr>Calibri</vt:lpstr>
      <vt:lpstr>Catchup</vt:lpstr>
      <vt:lpstr>Courier New</vt:lpstr>
      <vt:lpstr>Harrington</vt:lpstr>
      <vt:lpstr>Impact</vt:lpstr>
      <vt:lpstr>Stencil</vt:lpstr>
      <vt:lpstr>Times New Roman</vt:lpstr>
      <vt:lpstr>Default Design</vt:lpstr>
      <vt:lpstr>Office Theme</vt:lpstr>
      <vt:lpstr>PowerPoint Presentation</vt:lpstr>
      <vt:lpstr>Sid’s Statements</vt:lpstr>
      <vt:lpstr>Sid’s Statements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Question, Command or Statement?</vt:lpstr>
    </vt:vector>
  </TitlesOfParts>
  <Company>PPSB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Question  or  Statement?</dc:title>
  <dc:creator>mcaro</dc:creator>
  <cp:lastModifiedBy>Staff</cp:lastModifiedBy>
  <cp:revision>48</cp:revision>
  <cp:lastPrinted>2015-01-23T09:43:39Z</cp:lastPrinted>
  <dcterms:created xsi:type="dcterms:W3CDTF">2003-09-16T18:13:11Z</dcterms:created>
  <dcterms:modified xsi:type="dcterms:W3CDTF">2020-06-19T16:56:32Z</dcterms:modified>
</cp:coreProperties>
</file>