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4" r:id="rId2"/>
    <p:sldId id="273" r:id="rId3"/>
    <p:sldId id="275" r:id="rId4"/>
    <p:sldId id="277" r:id="rId5"/>
    <p:sldId id="276" r:id="rId6"/>
    <p:sldId id="278" r:id="rId7"/>
    <p:sldId id="279" r:id="rId8"/>
    <p:sldId id="280" r:id="rId9"/>
    <p:sldId id="28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0B4A19-5489-49CA-9745-FC9B70075771}" v="11" dt="2022-08-16T10:33:02.6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45691-50CB-4D26-A15E-32CAED168B48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078B3-41A8-4AF1-8F20-BAEC417F12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74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No changes need to be made 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F078B3-41A8-4AF1-8F20-BAEC417F12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175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634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59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2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48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55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106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Text&#10;&#10;Description automatically generated with medium confidence">
            <a:extLst>
              <a:ext uri="{FF2B5EF4-FFF2-40B4-BE49-F238E27FC236}">
                <a16:creationId xmlns:a16="http://schemas.microsoft.com/office/drawing/2014/main" id="{672F226F-EADC-45EB-A1E6-1286E28EB6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895" y="2991600"/>
            <a:ext cx="2302105" cy="8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6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6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281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704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62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68B46-F14E-46DB-AD18-9E52A1438072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1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lovereading4kids.co.uk/extract/18031/Charles-Darwins-On-the-Origin-of-Species-by-Anna-Brett.htm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ictionary corner! - Wombwell Park Street Prima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9" r="5363"/>
          <a:stretch/>
        </p:blipFill>
        <p:spPr bwMode="auto">
          <a:xfrm>
            <a:off x="9888000" y="0"/>
            <a:ext cx="2304000" cy="230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9888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/>
              <a:t> </a:t>
            </a:r>
            <a:r>
              <a:rPr lang="en-GB" sz="2800" b="1" u="sng" dirty="0"/>
              <a:t>Vocabulary Corner</a:t>
            </a:r>
          </a:p>
          <a:p>
            <a:pPr algn="ctr"/>
            <a:r>
              <a:rPr lang="en-GB" sz="2800" b="1" u="sng" dirty="0"/>
              <a:t>SOAR WITH SEVEN</a:t>
            </a:r>
          </a:p>
          <a:p>
            <a:endParaRPr lang="en-GB" sz="2400" b="1" u="sng" dirty="0"/>
          </a:p>
          <a:p>
            <a:pPr marL="514350" indent="-514350">
              <a:buAutoNum type="arabicParenR"/>
            </a:pPr>
            <a:r>
              <a:rPr lang="en-GB" sz="2500" dirty="0"/>
              <a:t>… opened people's eyes to the incredible </a:t>
            </a:r>
            <a:r>
              <a:rPr lang="en-GB" sz="2500" b="1" u="sng" dirty="0"/>
              <a:t>diversity</a:t>
            </a:r>
            <a:r>
              <a:rPr lang="en-GB" sz="2500" dirty="0"/>
              <a:t> of life on Earth.</a:t>
            </a:r>
          </a:p>
          <a:p>
            <a:pPr marL="514350" indent="-514350">
              <a:buAutoNum type="arabicParenR"/>
            </a:pPr>
            <a:r>
              <a:rPr lang="en-GB" sz="2500" dirty="0"/>
              <a:t>In a shed in his back garden, he had a </a:t>
            </a:r>
            <a:r>
              <a:rPr lang="en-GB" sz="2500" b="1" u="sng" dirty="0"/>
              <a:t>makeshift</a:t>
            </a:r>
            <a:r>
              <a:rPr lang="en-GB" sz="2500" dirty="0"/>
              <a:t> chemistry laboratory…</a:t>
            </a:r>
          </a:p>
          <a:p>
            <a:pPr marL="514350" indent="-514350">
              <a:buAutoNum type="arabicParenR"/>
            </a:pPr>
            <a:r>
              <a:rPr lang="en-GB" sz="2500" dirty="0"/>
              <a:t>But medical procedures were carried out without </a:t>
            </a:r>
            <a:r>
              <a:rPr lang="en-GB" sz="2500" b="1" u="sng" dirty="0"/>
              <a:t>anaesthetic</a:t>
            </a:r>
            <a:r>
              <a:rPr lang="en-GB" sz="2500" dirty="0"/>
              <a:t>…</a:t>
            </a:r>
          </a:p>
          <a:p>
            <a:pPr marL="514350" indent="-514350">
              <a:buAutoNum type="arabicParenR"/>
            </a:pPr>
            <a:r>
              <a:rPr lang="en-GB" sz="2500" dirty="0" err="1"/>
              <a:t>Henslow</a:t>
            </a:r>
            <a:r>
              <a:rPr lang="en-GB" sz="2500" dirty="0"/>
              <a:t> soon became a </a:t>
            </a:r>
            <a:r>
              <a:rPr lang="en-GB" sz="2500" b="1" u="sng" dirty="0"/>
              <a:t>mentor</a:t>
            </a:r>
            <a:r>
              <a:rPr lang="en-GB" sz="2500" dirty="0"/>
              <a:t> of </a:t>
            </a:r>
            <a:r>
              <a:rPr lang="en-GB" sz="2500" dirty="0" err="1"/>
              <a:t>Darwin̕s</a:t>
            </a:r>
            <a:r>
              <a:rPr lang="en-GB" sz="2500" dirty="0"/>
              <a:t>, and would eventually…</a:t>
            </a:r>
          </a:p>
          <a:p>
            <a:pPr marL="514350" indent="-514350">
              <a:buAutoNum type="arabicParenR"/>
            </a:pPr>
            <a:r>
              <a:rPr lang="en-GB" sz="2500" dirty="0"/>
              <a:t>The </a:t>
            </a:r>
            <a:r>
              <a:rPr lang="en-GB" sz="2500" b="1" u="sng" dirty="0"/>
              <a:t>revolutionary</a:t>
            </a:r>
            <a:r>
              <a:rPr lang="en-GB" sz="2500" dirty="0"/>
              <a:t> ideas about evolution and natural selection…</a:t>
            </a:r>
          </a:p>
          <a:p>
            <a:pPr marL="514350" indent="-514350">
              <a:buAutoNum type="arabicParenR"/>
            </a:pPr>
            <a:r>
              <a:rPr lang="en-GB" sz="2500" dirty="0"/>
              <a:t>Darwin had seen on the mainland, but they had certain </a:t>
            </a:r>
            <a:r>
              <a:rPr lang="en-GB" sz="2500" b="1" u="sng" dirty="0"/>
              <a:t>characteristics</a:t>
            </a:r>
            <a:r>
              <a:rPr lang="en-GB" sz="2500" dirty="0"/>
              <a:t>…</a:t>
            </a:r>
          </a:p>
          <a:p>
            <a:pPr marL="514350" indent="-514350">
              <a:buAutoNum type="arabicParenR"/>
            </a:pPr>
            <a:r>
              <a:rPr lang="en-GB" sz="2500" dirty="0"/>
              <a:t>… more likely to survive and produce more </a:t>
            </a:r>
            <a:r>
              <a:rPr lang="en-GB" sz="2500" b="1" u="sng" dirty="0"/>
              <a:t>offspring</a:t>
            </a:r>
            <a:r>
              <a:rPr lang="en-GB" sz="2500" dirty="0"/>
              <a:t>.</a:t>
            </a:r>
            <a:endParaRPr lang="en-GB" sz="2500" b="1" dirty="0"/>
          </a:p>
        </p:txBody>
      </p:sp>
      <p:sp>
        <p:nvSpPr>
          <p:cNvPr id="2" name="Rectangle 1"/>
          <p:cNvSpPr/>
          <p:nvPr/>
        </p:nvSpPr>
        <p:spPr>
          <a:xfrm>
            <a:off x="0" y="4401205"/>
            <a:ext cx="12192000" cy="238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Word: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class: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Definition: __________________________________________________________________________________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Synonym: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Antonym: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in a Sentence: ___________________________________________________________________________________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3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8879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Read the first four spreads (Who was Charles Darwin, Ideas of the Time, Voyage of Discovery and Darwin's Great Idea) from Charles Darwin's On The Origin of Species -</a:t>
            </a:r>
          </a:p>
          <a:p>
            <a:r>
              <a:rPr lang="en-GB" sz="2400" dirty="0">
                <a:hlinkClick r:id="rId2"/>
              </a:rPr>
              <a:t>https://www.lovereading4kids.co.uk/extract/18031/Charles-Darwins-On-the-Origin-of-Species-by-Anna-Brett.html</a:t>
            </a:r>
            <a:r>
              <a:rPr lang="en-GB" sz="240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867602"/>
            <a:ext cx="988799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Rapid Retrieval</a:t>
            </a:r>
          </a:p>
          <a:p>
            <a:pPr algn="ctr"/>
            <a:r>
              <a:rPr lang="en-GB" sz="2800" b="1" u="sng" dirty="0"/>
              <a:t>SOAR WITH SEVEN</a:t>
            </a:r>
          </a:p>
          <a:p>
            <a:pPr marL="342900" indent="-342900">
              <a:buAutoNum type="arabicParenR"/>
            </a:pPr>
            <a:r>
              <a:rPr lang="en-GB" sz="2600" dirty="0"/>
              <a:t>Which of Darwin’s theories is the best explanation for how species adapt?</a:t>
            </a:r>
          </a:p>
          <a:p>
            <a:pPr marL="342900" indent="-342900">
              <a:buAutoNum type="arabicParenR"/>
            </a:pPr>
            <a:r>
              <a:rPr lang="en-GB" sz="2600" dirty="0"/>
              <a:t>Where was Darwin from?</a:t>
            </a:r>
          </a:p>
          <a:p>
            <a:pPr marL="342900" indent="-342900">
              <a:buAutoNum type="arabicParenR"/>
            </a:pPr>
            <a:r>
              <a:rPr lang="en-GB" sz="2600" dirty="0"/>
              <a:t>Who did Darwin carry out experiments with in his shed?</a:t>
            </a:r>
          </a:p>
          <a:p>
            <a:pPr marL="342900" indent="-342900">
              <a:buAutoNum type="arabicParenR"/>
            </a:pPr>
            <a:r>
              <a:rPr lang="en-GB" sz="2600" dirty="0"/>
              <a:t>Why didn’t Darwin pursue medicine?</a:t>
            </a:r>
          </a:p>
          <a:p>
            <a:pPr marL="342900" indent="-342900">
              <a:buAutoNum type="arabicParenR"/>
            </a:pPr>
            <a:r>
              <a:rPr lang="en-GB" sz="2600" dirty="0"/>
              <a:t>Find and copy a word which shows Darwin wanted to go on the Beagle to South America</a:t>
            </a:r>
          </a:p>
          <a:p>
            <a:pPr marL="342900" indent="-342900">
              <a:buAutoNum type="arabicParenR"/>
            </a:pPr>
            <a:r>
              <a:rPr lang="en-GB" sz="2600" dirty="0"/>
              <a:t>Where inspired Darwin the most?</a:t>
            </a:r>
          </a:p>
          <a:p>
            <a:pPr marL="342900" indent="-342900">
              <a:buAutoNum type="arabicParenR"/>
            </a:pPr>
            <a:r>
              <a:rPr lang="en-GB" sz="2600" dirty="0"/>
              <a:t>By the end of his voyage – how many kilometres had Darwin sailed?</a:t>
            </a:r>
          </a:p>
          <a:p>
            <a:r>
              <a:rPr lang="en-GB" sz="2600" b="1" u="sng" dirty="0"/>
              <a:t>EXT:</a:t>
            </a:r>
            <a:r>
              <a:rPr lang="en-GB" sz="2600" b="1" dirty="0"/>
              <a:t> </a:t>
            </a:r>
            <a:r>
              <a:rPr lang="en-GB" sz="2600" dirty="0"/>
              <a:t>Write your own retrieval question.</a:t>
            </a:r>
          </a:p>
        </p:txBody>
      </p:sp>
      <p:pic>
        <p:nvPicPr>
          <p:cNvPr id="2050" name="Picture 2" descr="Fast, find, quick, scan, scanner, search, time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997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lk clipart partner, Talk partner Transparent FREE for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1257" y="232457"/>
            <a:ext cx="244275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Time To Talk…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61256" y="4876657"/>
            <a:ext cx="119307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Looking at the quote below the paragraph – what understanding do you gain from it?</a:t>
            </a:r>
          </a:p>
          <a:p>
            <a:endParaRPr lang="en-GB" sz="2800" b="1" u="sng" dirty="0"/>
          </a:p>
          <a:p>
            <a:r>
              <a:rPr lang="en-GB" sz="2800" b="1" u="sng" dirty="0"/>
              <a:t>EXT:</a:t>
            </a:r>
            <a:r>
              <a:rPr lang="en-GB" sz="2800" dirty="0"/>
              <a:t> Explain what it means to ‘open people’s eyes.’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90986-AEE4-31F4-79B2-257C2042A0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37" b="13699"/>
          <a:stretch/>
        </p:blipFill>
        <p:spPr>
          <a:xfrm>
            <a:off x="541516" y="1361536"/>
            <a:ext cx="9066224" cy="304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626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rong Thinking about being Right-Brained - Integrated Listeni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2" r="14215"/>
          <a:stretch/>
        </p:blipFill>
        <p:spPr bwMode="auto">
          <a:xfrm>
            <a:off x="9888000" y="0"/>
            <a:ext cx="2304000" cy="230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383" y="169817"/>
            <a:ext cx="3056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Think for yourself…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7383" y="5079834"/>
            <a:ext cx="119046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What do you think the author means by ‘ following in the footsteps of his father’. Explain your answer. </a:t>
            </a:r>
          </a:p>
          <a:p>
            <a:r>
              <a:rPr lang="en-GB" sz="2800" b="1" u="sng" dirty="0"/>
              <a:t>EXT:</a:t>
            </a:r>
            <a:r>
              <a:rPr lang="en-GB" sz="2800" dirty="0"/>
              <a:t> If you could choose to follow in someone’s footsteps, who would you choose? Why?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34399B-42EC-DA2F-8970-D62D0C773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138" y="693037"/>
            <a:ext cx="6599106" cy="438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33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lk clipart partner, Talk partner Transparent FREE for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1257" y="232457"/>
            <a:ext cx="244275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Time To Talk…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36899" y="5421842"/>
            <a:ext cx="118551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How did Darwin’s theories differ from these theories? Explain your answer. </a:t>
            </a:r>
          </a:p>
          <a:p>
            <a:endParaRPr lang="en-GB" sz="2800" dirty="0"/>
          </a:p>
          <a:p>
            <a:r>
              <a:rPr lang="en-GB" sz="2800" b="1" u="sng" dirty="0"/>
              <a:t>EXT:</a:t>
            </a:r>
            <a:r>
              <a:rPr lang="en-GB" sz="2800" dirty="0"/>
              <a:t> How do you think these people felt when Darwin revealed his work?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2328FB-5AAB-9D18-B9E9-E44A8865C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18" y="810671"/>
            <a:ext cx="8162304" cy="461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79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rong Thinking about being Right-Brained - Integrated Listeni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2" r="14215"/>
          <a:stretch/>
        </p:blipFill>
        <p:spPr bwMode="auto">
          <a:xfrm>
            <a:off x="9888000" y="0"/>
            <a:ext cx="2304000" cy="230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383" y="169817"/>
            <a:ext cx="3056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Think for yourself…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08104" y="1874728"/>
            <a:ext cx="46798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Why do you think Darwin was most inspired after visiting here?</a:t>
            </a:r>
          </a:p>
          <a:p>
            <a:endParaRPr lang="en-GB" sz="2800" b="1" u="sng" dirty="0"/>
          </a:p>
          <a:p>
            <a:r>
              <a:rPr lang="en-GB" sz="2800" b="1" u="sng" dirty="0"/>
              <a:t>EXT:</a:t>
            </a:r>
            <a:r>
              <a:rPr lang="en-GB" sz="2800" dirty="0"/>
              <a:t> Why do you think there is such variety of life on the Galapagos Islands?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AD6FB3-82D8-C1A2-F516-16508083F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83" y="848871"/>
            <a:ext cx="4920721" cy="584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582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eroplane animation - Clip Art Libra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5" r="4083"/>
          <a:stretch/>
        </p:blipFill>
        <p:spPr bwMode="auto">
          <a:xfrm>
            <a:off x="9888000" y="0"/>
            <a:ext cx="2304000" cy="218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383" y="195942"/>
            <a:ext cx="2272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Flying Solo…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7383" y="4515847"/>
            <a:ext cx="119046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What was Darwin’s main theory?</a:t>
            </a:r>
          </a:p>
          <a:p>
            <a:pPr marL="514350" indent="-514350">
              <a:buAutoNum type="arabicParenR"/>
            </a:pPr>
            <a:r>
              <a:rPr lang="en-GB" sz="2800" dirty="0"/>
              <a:t>Why was Thomas Malthus important to Darwin?</a:t>
            </a:r>
          </a:p>
          <a:p>
            <a:pPr marL="514350" indent="-514350">
              <a:buAutoNum type="arabicParenR"/>
            </a:pPr>
            <a:r>
              <a:rPr lang="en-GB" sz="2800" dirty="0"/>
              <a:t>Discuss what impact you think Darwin had on humankind?</a:t>
            </a:r>
          </a:p>
          <a:p>
            <a:r>
              <a:rPr lang="en-GB" sz="2800" b="1" u="sng" dirty="0"/>
              <a:t>EXT:</a:t>
            </a:r>
            <a:r>
              <a:rPr lang="en-GB" sz="2800" dirty="0"/>
              <a:t> This book claims that Darwin was one of the greatest scientists who ever lived. Do you agree? 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DD5E18-ABF2-8EA8-5AFF-57C65AD2E9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59" t="18673" r="18768" b="27437"/>
          <a:stretch/>
        </p:blipFill>
        <p:spPr bwMode="auto">
          <a:xfrm>
            <a:off x="2244338" y="170398"/>
            <a:ext cx="6252210" cy="43199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8257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7172960" y="1659285"/>
            <a:ext cx="271647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CHALLENGE: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Convince me that you understand Darwin’s theory of Natural selection. </a:t>
            </a:r>
          </a:p>
        </p:txBody>
      </p:sp>
      <p:pic>
        <p:nvPicPr>
          <p:cNvPr id="5" name="Picture 4" descr="Convince me You must - Yoda | Meme Generator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2" t="1835" r="10638" b="3863"/>
          <a:stretch/>
        </p:blipFill>
        <p:spPr bwMode="auto">
          <a:xfrm>
            <a:off x="0" y="0"/>
            <a:ext cx="7172960" cy="68395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859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672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Friday</a:t>
            </a:r>
          </a:p>
        </p:txBody>
      </p:sp>
      <p:pic>
        <p:nvPicPr>
          <p:cNvPr id="27650" name="Picture 2" descr="Words Reading Comprehension Clipart , Transparent Cartoon, Free Cliparts &amp;  Silhouettes - Net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23" y="947406"/>
            <a:ext cx="8763000" cy="382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139088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This lesson should be used to complete a comprehension activity with your class, </a:t>
            </a:r>
            <a:r>
              <a:rPr lang="en-GB" sz="2400"/>
              <a:t>using either </a:t>
            </a:r>
            <a:r>
              <a:rPr lang="en-GB" sz="2400" dirty="0"/>
              <a:t>your class novel or an ‘at distance’ extract.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Children could work individually or in groups, with support as appropriate.</a:t>
            </a:r>
          </a:p>
        </p:txBody>
      </p:sp>
    </p:spTree>
    <p:extLst>
      <p:ext uri="{BB962C8B-B14F-4D97-AF65-F5344CB8AC3E}">
        <p14:creationId xmlns:p14="http://schemas.microsoft.com/office/powerpoint/2010/main" val="1812871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502</Words>
  <Application>Microsoft Office PowerPoint</Application>
  <PresentationFormat>Widescreen</PresentationFormat>
  <Paragraphs>57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Kieron Murphy</dc:creator>
  <cp:lastModifiedBy>J Alty</cp:lastModifiedBy>
  <cp:revision>47</cp:revision>
  <dcterms:created xsi:type="dcterms:W3CDTF">2020-07-06T08:47:03Z</dcterms:created>
  <dcterms:modified xsi:type="dcterms:W3CDTF">2025-11-18T08:52:44Z</dcterms:modified>
</cp:coreProperties>
</file>