
<file path=[Content_Types].xml><?xml version="1.0" encoding="utf-8"?>
<Types xmlns="http://schemas.openxmlformats.org/package/2006/content-types"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1" r:id="rId5"/>
    <p:sldMasterId id="2147483673" r:id="rId6"/>
    <p:sldMasterId id="2147483675" r:id="rId7"/>
    <p:sldMasterId id="2147483677" r:id="rId8"/>
    <p:sldMasterId id="2147483679" r:id="rId9"/>
    <p:sldMasterId id="2147483682" r:id="rId10"/>
  </p:sldMasterIdLst>
  <p:notesMasterIdLst>
    <p:notesMasterId r:id="rId29"/>
  </p:notesMasterIdLst>
  <p:sldIdLst>
    <p:sldId id="296" r:id="rId11"/>
    <p:sldId id="297" r:id="rId12"/>
    <p:sldId id="298" r:id="rId13"/>
    <p:sldId id="305" r:id="rId14"/>
    <p:sldId id="299" r:id="rId15"/>
    <p:sldId id="300" r:id="rId16"/>
    <p:sldId id="304" r:id="rId17"/>
    <p:sldId id="306" r:id="rId18"/>
    <p:sldId id="307" r:id="rId19"/>
    <p:sldId id="308" r:id="rId20"/>
    <p:sldId id="316" r:id="rId21"/>
    <p:sldId id="317" r:id="rId22"/>
    <p:sldId id="301" r:id="rId23"/>
    <p:sldId id="318" r:id="rId24"/>
    <p:sldId id="312" r:id="rId25"/>
    <p:sldId id="313" r:id="rId26"/>
    <p:sldId id="319" r:id="rId27"/>
    <p:sldId id="315" r:id="rId28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6" autoAdjust="0"/>
    <p:restoredTop sz="94694"/>
  </p:normalViewPr>
  <p:slideViewPr>
    <p:cSldViewPr snapToGrid="0" snapToObjects="1">
      <p:cViewPr varScale="1">
        <p:scale>
          <a:sx n="113" d="100"/>
          <a:sy n="113" d="100"/>
        </p:scale>
        <p:origin x="1590" y="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26" Type="http://schemas.openxmlformats.org/officeDocument/2006/relationships/slide" Target="slides/slide16.xml"/><Relationship Id="rId3" Type="http://schemas.openxmlformats.org/officeDocument/2006/relationships/customXml" Target="../customXml/item3.xml"/><Relationship Id="rId21" Type="http://schemas.openxmlformats.org/officeDocument/2006/relationships/slide" Target="slides/slide11.xml"/><Relationship Id="rId34" Type="http://schemas.openxmlformats.org/officeDocument/2006/relationships/tableStyles" Target="tableStyles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slide" Target="slides/slide15.xml"/><Relationship Id="rId33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slide" Target="slides/slide6.xml"/><Relationship Id="rId20" Type="http://schemas.openxmlformats.org/officeDocument/2006/relationships/slide" Target="slides/slide10.xml"/><Relationship Id="rId29" Type="http://schemas.openxmlformats.org/officeDocument/2006/relationships/notesMaster" Target="notesMasters/notesMaster1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1.xml"/><Relationship Id="rId24" Type="http://schemas.openxmlformats.org/officeDocument/2006/relationships/slide" Target="slides/slide14.xml"/><Relationship Id="rId32" Type="http://schemas.openxmlformats.org/officeDocument/2006/relationships/viewProps" Target="viewProp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5.xml"/><Relationship Id="rId23" Type="http://schemas.openxmlformats.org/officeDocument/2006/relationships/slide" Target="slides/slide13.xml"/><Relationship Id="rId28" Type="http://schemas.openxmlformats.org/officeDocument/2006/relationships/slide" Target="slides/slide18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9.xml"/><Relationship Id="rId31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4.xml"/><Relationship Id="rId22" Type="http://schemas.openxmlformats.org/officeDocument/2006/relationships/slide" Target="slides/slide12.xml"/><Relationship Id="rId27" Type="http://schemas.openxmlformats.org/officeDocument/2006/relationships/slide" Target="slides/slide17.xml"/><Relationship Id="rId30" Type="http://schemas.openxmlformats.org/officeDocument/2006/relationships/commentAuthors" Target="commentAuthors.xml"/><Relationship Id="rId8" Type="http://schemas.openxmlformats.org/officeDocument/2006/relationships/slideMaster" Target="slideMasters/slideMaster5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18/11/2025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18/11/2025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0854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2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13" Type="http://schemas.openxmlformats.org/officeDocument/2006/relationships/image" Target="../media/image18.png"/><Relationship Id="rId18" Type="http://schemas.openxmlformats.org/officeDocument/2006/relationships/image" Target="../media/image23.png"/><Relationship Id="rId21" Type="http://schemas.openxmlformats.org/officeDocument/2006/relationships/image" Target="../media/image26.png"/><Relationship Id="rId7" Type="http://schemas.openxmlformats.org/officeDocument/2006/relationships/image" Target="../media/image12.png"/><Relationship Id="rId12" Type="http://schemas.openxmlformats.org/officeDocument/2006/relationships/image" Target="../media/image17.png"/><Relationship Id="rId17" Type="http://schemas.openxmlformats.org/officeDocument/2006/relationships/image" Target="../media/image22.png"/><Relationship Id="rId16" Type="http://schemas.openxmlformats.org/officeDocument/2006/relationships/image" Target="../media/image21.png"/><Relationship Id="rId20" Type="http://schemas.openxmlformats.org/officeDocument/2006/relationships/image" Target="../media/image25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1.png"/><Relationship Id="rId11" Type="http://schemas.openxmlformats.org/officeDocument/2006/relationships/image" Target="../media/image16.png"/><Relationship Id="rId5" Type="http://schemas.openxmlformats.org/officeDocument/2006/relationships/image" Target="../media/image10.png"/><Relationship Id="rId15" Type="http://schemas.openxmlformats.org/officeDocument/2006/relationships/image" Target="../media/image20.png"/><Relationship Id="rId10" Type="http://schemas.openxmlformats.org/officeDocument/2006/relationships/image" Target="../media/image15.png"/><Relationship Id="rId19" Type="http://schemas.openxmlformats.org/officeDocument/2006/relationships/image" Target="../media/image24.png"/><Relationship Id="rId4" Type="http://schemas.openxmlformats.org/officeDocument/2006/relationships/image" Target="../media/image9.png"/><Relationship Id="rId9" Type="http://schemas.openxmlformats.org/officeDocument/2006/relationships/image" Target="../media/image14.png"/><Relationship Id="rId14" Type="http://schemas.openxmlformats.org/officeDocument/2006/relationships/image" Target="../media/image19.png"/><Relationship Id="rId22" Type="http://schemas.openxmlformats.org/officeDocument/2006/relationships/image" Target="../media/image27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13" Type="http://schemas.openxmlformats.org/officeDocument/2006/relationships/image" Target="../media/image17.png"/><Relationship Id="rId18" Type="http://schemas.openxmlformats.org/officeDocument/2006/relationships/image" Target="../media/image22.png"/><Relationship Id="rId26" Type="http://schemas.openxmlformats.org/officeDocument/2006/relationships/image" Target="../media/image31.png"/><Relationship Id="rId21" Type="http://schemas.openxmlformats.org/officeDocument/2006/relationships/image" Target="../media/image25.png"/><Relationship Id="rId7" Type="http://schemas.openxmlformats.org/officeDocument/2006/relationships/image" Target="../media/image11.png"/><Relationship Id="rId12" Type="http://schemas.openxmlformats.org/officeDocument/2006/relationships/image" Target="../media/image16.png"/><Relationship Id="rId17" Type="http://schemas.openxmlformats.org/officeDocument/2006/relationships/image" Target="../media/image21.png"/><Relationship Id="rId25" Type="http://schemas.openxmlformats.org/officeDocument/2006/relationships/image" Target="../media/image30.png"/><Relationship Id="rId2" Type="http://schemas.openxmlformats.org/officeDocument/2006/relationships/slideLayout" Target="../slideLayouts/slideLayout4.xml"/><Relationship Id="rId16" Type="http://schemas.openxmlformats.org/officeDocument/2006/relationships/image" Target="../media/image20.png"/><Relationship Id="rId20" Type="http://schemas.openxmlformats.org/officeDocument/2006/relationships/image" Target="../media/image24.png"/><Relationship Id="rId1" Type="http://schemas.openxmlformats.org/officeDocument/2006/relationships/tags" Target="../tags/tag1.xml"/><Relationship Id="rId6" Type="http://schemas.openxmlformats.org/officeDocument/2006/relationships/image" Target="../media/image10.png"/><Relationship Id="rId11" Type="http://schemas.openxmlformats.org/officeDocument/2006/relationships/image" Target="../media/image15.png"/><Relationship Id="rId24" Type="http://schemas.openxmlformats.org/officeDocument/2006/relationships/image" Target="../media/image29.png"/><Relationship Id="rId5" Type="http://schemas.openxmlformats.org/officeDocument/2006/relationships/image" Target="../media/image9.png"/><Relationship Id="rId15" Type="http://schemas.openxmlformats.org/officeDocument/2006/relationships/image" Target="../media/image19.png"/><Relationship Id="rId23" Type="http://schemas.openxmlformats.org/officeDocument/2006/relationships/image" Target="../media/image27.png"/><Relationship Id="rId10" Type="http://schemas.openxmlformats.org/officeDocument/2006/relationships/image" Target="../media/image14.png"/><Relationship Id="rId19" Type="http://schemas.openxmlformats.org/officeDocument/2006/relationships/image" Target="../media/image23.png"/><Relationship Id="rId9" Type="http://schemas.openxmlformats.org/officeDocument/2006/relationships/image" Target="../media/image13.png"/><Relationship Id="rId14" Type="http://schemas.openxmlformats.org/officeDocument/2006/relationships/image" Target="../media/image18.png"/><Relationship Id="rId22" Type="http://schemas.openxmlformats.org/officeDocument/2006/relationships/image" Target="../media/image26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png"/><Relationship Id="rId7" Type="http://schemas.openxmlformats.org/officeDocument/2006/relationships/image" Target="../media/image34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2.xml"/><Relationship Id="rId6" Type="http://schemas.openxmlformats.org/officeDocument/2006/relationships/image" Target="../media/image28.png"/><Relationship Id="rId5" Type="http://schemas.openxmlformats.org/officeDocument/2006/relationships/image" Target="../media/image32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tags" Target="../tags/tag3.xml"/><Relationship Id="rId6" Type="http://schemas.openxmlformats.org/officeDocument/2006/relationships/image" Target="../media/image37.png"/><Relationship Id="rId5" Type="http://schemas.openxmlformats.org/officeDocument/2006/relationships/image" Target="../media/image36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tags" Target="../tags/tag4.xml"/><Relationship Id="rId6" Type="http://schemas.openxmlformats.org/officeDocument/2006/relationships/image" Target="../media/image33.png"/><Relationship Id="rId5" Type="http://schemas.openxmlformats.org/officeDocument/2006/relationships/image" Target="../media/image38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tags" Target="../tags/tag5.xml"/><Relationship Id="rId6" Type="http://schemas.openxmlformats.org/officeDocument/2006/relationships/image" Target="../media/image40.png"/><Relationship Id="rId5" Type="http://schemas.openxmlformats.org/officeDocument/2006/relationships/image" Target="../media/image39.png"/></Relationships>
</file>

<file path=ppt/slides/_rels/slide10.xml.rels><?xml version="1.0" encoding="UTF-8" standalone="yes"?>
<Relationships xmlns="http://schemas.openxmlformats.org/package/2006/relationships"><Relationship Id="rId7" Type="http://schemas.openxmlformats.org/officeDocument/2006/relationships/image" Target="../media/image33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6.xml"/><Relationship Id="rId6" Type="http://schemas.openxmlformats.org/officeDocument/2006/relationships/image" Target="../media/image42.png"/><Relationship Id="rId5" Type="http://schemas.openxmlformats.org/officeDocument/2006/relationships/image" Target="../media/image41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6.png"/><Relationship Id="rId7" Type="http://schemas.openxmlformats.org/officeDocument/2006/relationships/image" Target="../media/image45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7.xml"/><Relationship Id="rId6" Type="http://schemas.openxmlformats.org/officeDocument/2006/relationships/image" Target="../media/image44.png"/><Relationship Id="rId5" Type="http://schemas.openxmlformats.org/officeDocument/2006/relationships/image" Target="../media/image43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9.png"/><Relationship Id="rId7" Type="http://schemas.openxmlformats.org/officeDocument/2006/relationships/image" Target="../media/image48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8.xml"/><Relationship Id="rId6" Type="http://schemas.openxmlformats.org/officeDocument/2006/relationships/image" Target="../media/image47.png"/><Relationship Id="rId5" Type="http://schemas.openxmlformats.org/officeDocument/2006/relationships/image" Target="../media/image460.pn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52.png"/><Relationship Id="rId7" Type="http://schemas.openxmlformats.org/officeDocument/2006/relationships/image" Target="../media/image51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9.xml"/><Relationship Id="rId6" Type="http://schemas.openxmlformats.org/officeDocument/2006/relationships/image" Target="../media/image50.png"/><Relationship Id="rId11" Type="http://schemas.openxmlformats.org/officeDocument/2006/relationships/image" Target="../media/image54.png"/><Relationship Id="rId5" Type="http://schemas.openxmlformats.org/officeDocument/2006/relationships/image" Target="../media/image490.png"/><Relationship Id="rId9" Type="http://schemas.openxmlformats.org/officeDocument/2006/relationships/image" Target="../media/image53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56.png"/><Relationship Id="rId13" Type="http://schemas.openxmlformats.org/officeDocument/2006/relationships/image" Target="../media/image35.png"/><Relationship Id="rId18" Type="http://schemas.openxmlformats.org/officeDocument/2006/relationships/image" Target="../media/image66.png"/><Relationship Id="rId3" Type="http://schemas.openxmlformats.org/officeDocument/2006/relationships/image" Target="../media/image33.png"/><Relationship Id="rId7" Type="http://schemas.openxmlformats.org/officeDocument/2006/relationships/image" Target="../media/image55.png"/><Relationship Id="rId12" Type="http://schemas.openxmlformats.org/officeDocument/2006/relationships/image" Target="../media/image60.png"/><Relationship Id="rId17" Type="http://schemas.openxmlformats.org/officeDocument/2006/relationships/image" Target="../media/image65.png"/><Relationship Id="rId2" Type="http://schemas.openxmlformats.org/officeDocument/2006/relationships/slideLayout" Target="../slideLayouts/slideLayout6.xml"/><Relationship Id="rId16" Type="http://schemas.openxmlformats.org/officeDocument/2006/relationships/image" Target="../media/image64.png"/><Relationship Id="rId1" Type="http://schemas.openxmlformats.org/officeDocument/2006/relationships/tags" Target="../tags/tag10.xml"/><Relationship Id="rId6" Type="http://schemas.openxmlformats.org/officeDocument/2006/relationships/image" Target="../media/image540.png"/><Relationship Id="rId11" Type="http://schemas.openxmlformats.org/officeDocument/2006/relationships/image" Target="../media/image59.png"/><Relationship Id="rId15" Type="http://schemas.openxmlformats.org/officeDocument/2006/relationships/image" Target="../media/image63.png"/><Relationship Id="rId10" Type="http://schemas.openxmlformats.org/officeDocument/2006/relationships/image" Target="../media/image58.png"/><Relationship Id="rId9" Type="http://schemas.openxmlformats.org/officeDocument/2006/relationships/image" Target="../media/image57.png"/><Relationship Id="rId14" Type="http://schemas.openxmlformats.org/officeDocument/2006/relationships/image" Target="../media/image61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70.png"/><Relationship Id="rId13" Type="http://schemas.openxmlformats.org/officeDocument/2006/relationships/image" Target="../media/image75.png"/><Relationship Id="rId7" Type="http://schemas.openxmlformats.org/officeDocument/2006/relationships/image" Target="../media/image69.png"/><Relationship Id="rId12" Type="http://schemas.openxmlformats.org/officeDocument/2006/relationships/image" Target="../media/image74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11.xml"/><Relationship Id="rId6" Type="http://schemas.openxmlformats.org/officeDocument/2006/relationships/image" Target="../media/image68.png"/><Relationship Id="rId11" Type="http://schemas.openxmlformats.org/officeDocument/2006/relationships/image" Target="../media/image73.png"/><Relationship Id="rId5" Type="http://schemas.openxmlformats.org/officeDocument/2006/relationships/image" Target="../media/image67.png"/><Relationship Id="rId10" Type="http://schemas.openxmlformats.org/officeDocument/2006/relationships/image" Target="../media/image72.png"/><Relationship Id="rId9" Type="http://schemas.openxmlformats.org/officeDocument/2006/relationships/image" Target="../media/image71.png"/><Relationship Id="rId14" Type="http://schemas.openxmlformats.org/officeDocument/2006/relationships/image" Target="../media/image76.pn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80.png"/><Relationship Id="rId13" Type="http://schemas.openxmlformats.org/officeDocument/2006/relationships/image" Target="../media/image85.png"/><Relationship Id="rId3" Type="http://schemas.openxmlformats.org/officeDocument/2006/relationships/image" Target="../media/image62.png"/><Relationship Id="rId7" Type="http://schemas.openxmlformats.org/officeDocument/2006/relationships/image" Target="../media/image79.png"/><Relationship Id="rId12" Type="http://schemas.openxmlformats.org/officeDocument/2006/relationships/image" Target="../media/image84.png"/><Relationship Id="rId17" Type="http://schemas.openxmlformats.org/officeDocument/2006/relationships/image" Target="../media/image89.png"/><Relationship Id="rId2" Type="http://schemas.openxmlformats.org/officeDocument/2006/relationships/slideLayout" Target="../slideLayouts/slideLayout6.xml"/><Relationship Id="rId16" Type="http://schemas.openxmlformats.org/officeDocument/2006/relationships/image" Target="../media/image88.png"/><Relationship Id="rId1" Type="http://schemas.openxmlformats.org/officeDocument/2006/relationships/tags" Target="../tags/tag12.xml"/><Relationship Id="rId6" Type="http://schemas.openxmlformats.org/officeDocument/2006/relationships/image" Target="../media/image78.png"/><Relationship Id="rId11" Type="http://schemas.openxmlformats.org/officeDocument/2006/relationships/image" Target="../media/image83.png"/><Relationship Id="rId15" Type="http://schemas.openxmlformats.org/officeDocument/2006/relationships/image" Target="../media/image87.png"/><Relationship Id="rId10" Type="http://schemas.openxmlformats.org/officeDocument/2006/relationships/image" Target="../media/image82.png"/><Relationship Id="rId9" Type="http://schemas.openxmlformats.org/officeDocument/2006/relationships/image" Target="../media/image77.png"/><Relationship Id="rId14" Type="http://schemas.openxmlformats.org/officeDocument/2006/relationships/image" Target="../media/image86.png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185308"/>
            <a:ext cx="6273328" cy="24873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363980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619354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/>
              <p:cNvSpPr txBox="1"/>
              <p:nvPr/>
            </p:nvSpPr>
            <p:spPr>
              <a:xfrm>
                <a:off x="695550" y="562572"/>
                <a:ext cx="7497474" cy="440120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1) 3 quarters + 3 quarters + 3 quarters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2) 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3)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4)</a:t>
                </a:r>
              </a:p>
            </p:txBody>
          </p:sp>
        </mc:Choice>
        <mc:Fallback xmlns="">
          <p:sp>
            <p:nvSpPr>
              <p:cNvPr id="2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550" y="562572"/>
                <a:ext cx="7497474" cy="4401205"/>
              </a:xfrm>
              <a:prstGeom prst="rect">
                <a:avLst/>
              </a:prstGeom>
              <a:blipFill>
                <a:blip r:embed="rId4"/>
                <a:stretch>
                  <a:fillRect l="-1626" t="-1247" b="-30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Box 4"/>
              <p:cNvSpPr txBox="1"/>
              <p:nvPr/>
            </p:nvSpPr>
            <p:spPr>
              <a:xfrm>
                <a:off x="695550" y="1909864"/>
                <a:ext cx="1184672" cy="89037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80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2800" b="0" i="0" smtClean="0"/>
                            <m:t>5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2800" b="0" i="0" smtClean="0"/>
                            <m:t>6</m:t>
                          </m:r>
                        </m:den>
                      </m:f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5" name="TextBox 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550" y="1909864"/>
                <a:ext cx="1184672" cy="890372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/>
              <p:cNvSpPr txBox="1"/>
              <p:nvPr/>
            </p:nvSpPr>
            <p:spPr>
              <a:xfrm>
                <a:off x="928776" y="2085949"/>
                <a:ext cx="1519919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b="0" i="1" smtClean="0">
                          <a:latin typeface="Cambria Math" panose="02040503050406030204" pitchFamily="18" charset="0"/>
                        </a:rPr>
                        <m:t>+</m:t>
                      </m:r>
                    </m:oMath>
                  </m:oMathPara>
                </a14:m>
                <a:endParaRPr lang="en-GB" sz="2800" dirty="0"/>
              </a:p>
            </p:txBody>
          </p:sp>
        </mc:Choice>
        <mc:Fallback xmlns="">
          <p:sp>
            <p:nvSpPr>
              <p:cNvPr id="6" name="TextBox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28776" y="2085949"/>
                <a:ext cx="1519919" cy="523220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/>
              <p:cNvSpPr txBox="1"/>
              <p:nvPr/>
            </p:nvSpPr>
            <p:spPr>
              <a:xfrm>
                <a:off x="1440286" y="1909864"/>
                <a:ext cx="1184672" cy="89037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80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2800" b="0" i="0" smtClean="0"/>
                            <m:t>5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2800" b="0" i="0" smtClean="0"/>
                            <m:t>6</m:t>
                          </m:r>
                        </m:den>
                      </m:f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7" name="TextBox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440286" y="1909864"/>
                <a:ext cx="1184672" cy="890372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Box 7"/>
              <p:cNvSpPr txBox="1"/>
              <p:nvPr/>
            </p:nvSpPr>
            <p:spPr>
              <a:xfrm>
                <a:off x="1716773" y="2066246"/>
                <a:ext cx="1519919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b="0" i="1" smtClean="0">
                          <a:latin typeface="Cambria Math" panose="02040503050406030204" pitchFamily="18" charset="0"/>
                        </a:rPr>
                        <m:t>+</m:t>
                      </m:r>
                    </m:oMath>
                  </m:oMathPara>
                </a14:m>
                <a:endParaRPr lang="en-GB" sz="2800" dirty="0"/>
              </a:p>
            </p:txBody>
          </p:sp>
        </mc:Choice>
        <mc:Fallback xmlns="">
          <p:sp>
            <p:nvSpPr>
              <p:cNvPr id="8" name="TextBox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16773" y="2066246"/>
                <a:ext cx="1519919" cy="523220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Box 8"/>
              <p:cNvSpPr txBox="1"/>
              <p:nvPr/>
            </p:nvSpPr>
            <p:spPr>
              <a:xfrm>
                <a:off x="2245051" y="1909864"/>
                <a:ext cx="1184672" cy="89037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80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2800" b="0" i="0" smtClean="0"/>
                            <m:t>5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2800" b="0" i="0" smtClean="0"/>
                            <m:t>6</m:t>
                          </m:r>
                        </m:den>
                      </m:f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9" name="TextBox 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45051" y="1909864"/>
                <a:ext cx="1184672" cy="890372"/>
              </a:xfrm>
              <a:prstGeom prst="rect">
                <a:avLst/>
              </a:prstGeom>
              <a:blipFill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Box 9"/>
              <p:cNvSpPr txBox="1"/>
              <p:nvPr/>
            </p:nvSpPr>
            <p:spPr>
              <a:xfrm>
                <a:off x="2476732" y="2068066"/>
                <a:ext cx="1519919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b="0" i="1" smtClean="0">
                          <a:latin typeface="Cambria Math" panose="02040503050406030204" pitchFamily="18" charset="0"/>
                        </a:rPr>
                        <m:t>+</m:t>
                      </m:r>
                    </m:oMath>
                  </m:oMathPara>
                </a14:m>
                <a:endParaRPr lang="en-GB" sz="2800" dirty="0"/>
              </a:p>
            </p:txBody>
          </p:sp>
        </mc:Choice>
        <mc:Fallback xmlns="">
          <p:sp>
            <p:nvSpPr>
              <p:cNvPr id="10" name="TextBox 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76732" y="2068066"/>
                <a:ext cx="1519919" cy="523220"/>
              </a:xfrm>
              <a:prstGeom prst="rect">
                <a:avLst/>
              </a:prstGeom>
              <a:blipFill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Box 10"/>
              <p:cNvSpPr txBox="1"/>
              <p:nvPr/>
            </p:nvSpPr>
            <p:spPr>
              <a:xfrm>
                <a:off x="2972176" y="1909864"/>
                <a:ext cx="1184672" cy="89037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80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2800" b="0" i="0" smtClean="0"/>
                            <m:t>5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2800" b="0" i="0" smtClean="0"/>
                            <m:t>6</m:t>
                          </m:r>
                        </m:den>
                      </m:f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11" name="TextBox 1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72176" y="1909864"/>
                <a:ext cx="1184672" cy="890372"/>
              </a:xfrm>
              <a:prstGeom prst="rect">
                <a:avLst/>
              </a:prstGeom>
              <a:blipFill>
                <a:blip r:embed="rId1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2" name="TextBox 11"/>
              <p:cNvSpPr txBox="1"/>
              <p:nvPr/>
            </p:nvSpPr>
            <p:spPr>
              <a:xfrm>
                <a:off x="3252218" y="2083695"/>
                <a:ext cx="1519919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b="0" i="1" smtClean="0">
                          <a:latin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en-GB" sz="2800" dirty="0"/>
              </a:p>
            </p:txBody>
          </p:sp>
        </mc:Choice>
        <mc:Fallback xmlns="">
          <p:sp>
            <p:nvSpPr>
              <p:cNvPr id="12" name="TextBox 1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52218" y="2083695"/>
                <a:ext cx="1519919" cy="523220"/>
              </a:xfrm>
              <a:prstGeom prst="rect">
                <a:avLst/>
              </a:prstGeom>
              <a:blipFill>
                <a:blip r:embed="rId1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3" name="TextBox 12"/>
              <p:cNvSpPr txBox="1"/>
              <p:nvPr/>
            </p:nvSpPr>
            <p:spPr>
              <a:xfrm>
                <a:off x="701491" y="3146481"/>
                <a:ext cx="1184672" cy="89037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80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2800" b="0" i="0" smtClean="0"/>
                            <m:t>7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2800" b="0" i="0" smtClean="0"/>
                            <m:t>9</m:t>
                          </m:r>
                        </m:den>
                      </m:f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13" name="TextBox 1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01491" y="3146481"/>
                <a:ext cx="1184672" cy="890372"/>
              </a:xfrm>
              <a:prstGeom prst="rect">
                <a:avLst/>
              </a:prstGeom>
              <a:blipFill>
                <a:blip r:embed="rId1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4" name="TextBox 13"/>
              <p:cNvSpPr txBox="1"/>
              <p:nvPr/>
            </p:nvSpPr>
            <p:spPr>
              <a:xfrm>
                <a:off x="934717" y="3322566"/>
                <a:ext cx="1519919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b="0" i="1" smtClean="0">
                          <a:latin typeface="Cambria Math" panose="02040503050406030204" pitchFamily="18" charset="0"/>
                        </a:rPr>
                        <m:t>−</m:t>
                      </m:r>
                    </m:oMath>
                  </m:oMathPara>
                </a14:m>
                <a:endParaRPr lang="en-GB" sz="2800" dirty="0"/>
              </a:p>
            </p:txBody>
          </p:sp>
        </mc:Choice>
        <mc:Fallback xmlns="">
          <p:sp>
            <p:nvSpPr>
              <p:cNvPr id="14" name="TextBox 1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34717" y="3322566"/>
                <a:ext cx="1519919" cy="523220"/>
              </a:xfrm>
              <a:prstGeom prst="rect">
                <a:avLst/>
              </a:prstGeom>
              <a:blipFill>
                <a:blip r:embed="rId1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5" name="TextBox 14"/>
              <p:cNvSpPr txBox="1"/>
              <p:nvPr/>
            </p:nvSpPr>
            <p:spPr>
              <a:xfrm>
                <a:off x="1503190" y="3146481"/>
                <a:ext cx="1184672" cy="89037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80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2800" b="0" i="0" smtClean="0"/>
                            <m:t>4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2800" b="0" i="0" smtClean="0"/>
                            <m:t>9</m:t>
                          </m:r>
                        </m:den>
                      </m:f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15" name="TextBox 1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503190" y="3146481"/>
                <a:ext cx="1184672" cy="890372"/>
              </a:xfrm>
              <a:prstGeom prst="rect">
                <a:avLst/>
              </a:prstGeom>
              <a:blipFill>
                <a:blip r:embed="rId1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60250294"/>
              </p:ext>
            </p:extLst>
          </p:nvPr>
        </p:nvGraphicFramePr>
        <p:xfrm>
          <a:off x="3564512" y="3511166"/>
          <a:ext cx="4406535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89615">
                  <a:extLst>
                    <a:ext uri="{9D8B030D-6E8A-4147-A177-3AD203B41FA5}">
                      <a16:colId xmlns:a16="http://schemas.microsoft.com/office/drawing/2014/main" val="3244318859"/>
                    </a:ext>
                  </a:extLst>
                </a:gridCol>
                <a:gridCol w="489615">
                  <a:extLst>
                    <a:ext uri="{9D8B030D-6E8A-4147-A177-3AD203B41FA5}">
                      <a16:colId xmlns:a16="http://schemas.microsoft.com/office/drawing/2014/main" val="1206681000"/>
                    </a:ext>
                  </a:extLst>
                </a:gridCol>
                <a:gridCol w="489615">
                  <a:extLst>
                    <a:ext uri="{9D8B030D-6E8A-4147-A177-3AD203B41FA5}">
                      <a16:colId xmlns:a16="http://schemas.microsoft.com/office/drawing/2014/main" val="2750724524"/>
                    </a:ext>
                  </a:extLst>
                </a:gridCol>
                <a:gridCol w="489615">
                  <a:extLst>
                    <a:ext uri="{9D8B030D-6E8A-4147-A177-3AD203B41FA5}">
                      <a16:colId xmlns:a16="http://schemas.microsoft.com/office/drawing/2014/main" val="1957500270"/>
                    </a:ext>
                  </a:extLst>
                </a:gridCol>
                <a:gridCol w="489615">
                  <a:extLst>
                    <a:ext uri="{9D8B030D-6E8A-4147-A177-3AD203B41FA5}">
                      <a16:colId xmlns:a16="http://schemas.microsoft.com/office/drawing/2014/main" val="2844758994"/>
                    </a:ext>
                  </a:extLst>
                </a:gridCol>
                <a:gridCol w="489615">
                  <a:extLst>
                    <a:ext uri="{9D8B030D-6E8A-4147-A177-3AD203B41FA5}">
                      <a16:colId xmlns:a16="http://schemas.microsoft.com/office/drawing/2014/main" val="3624011924"/>
                    </a:ext>
                  </a:extLst>
                </a:gridCol>
                <a:gridCol w="489615">
                  <a:extLst>
                    <a:ext uri="{9D8B030D-6E8A-4147-A177-3AD203B41FA5}">
                      <a16:colId xmlns:a16="http://schemas.microsoft.com/office/drawing/2014/main" val="2370294141"/>
                    </a:ext>
                  </a:extLst>
                </a:gridCol>
                <a:gridCol w="489615">
                  <a:extLst>
                    <a:ext uri="{9D8B030D-6E8A-4147-A177-3AD203B41FA5}">
                      <a16:colId xmlns:a16="http://schemas.microsoft.com/office/drawing/2014/main" val="3084268338"/>
                    </a:ext>
                  </a:extLst>
                </a:gridCol>
                <a:gridCol w="489615">
                  <a:extLst>
                    <a:ext uri="{9D8B030D-6E8A-4147-A177-3AD203B41FA5}">
                      <a16:colId xmlns:a16="http://schemas.microsoft.com/office/drawing/2014/main" val="1050089664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38515240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16" name="TextBox 15"/>
              <p:cNvSpPr txBox="1"/>
              <p:nvPr/>
            </p:nvSpPr>
            <p:spPr>
              <a:xfrm>
                <a:off x="701491" y="4419650"/>
                <a:ext cx="1184672" cy="89037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80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2800" b="0" i="0" smtClean="0"/>
                            <m:t>8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2800" b="0" i="0" smtClean="0"/>
                            <m:t>11</m:t>
                          </m:r>
                        </m:den>
                      </m:f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16" name="TextBox 1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01491" y="4419650"/>
                <a:ext cx="1184672" cy="890372"/>
              </a:xfrm>
              <a:prstGeom prst="rect">
                <a:avLst/>
              </a:prstGeom>
              <a:blipFill>
                <a:blip r:embed="rId1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7" name="TextBox 16"/>
              <p:cNvSpPr txBox="1"/>
              <p:nvPr/>
            </p:nvSpPr>
            <p:spPr>
              <a:xfrm>
                <a:off x="934717" y="4595735"/>
                <a:ext cx="1519919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b="0" i="1" smtClean="0">
                          <a:latin typeface="Cambria Math" panose="02040503050406030204" pitchFamily="18" charset="0"/>
                        </a:rPr>
                        <m:t>−</m:t>
                      </m:r>
                    </m:oMath>
                  </m:oMathPara>
                </a14:m>
                <a:endParaRPr lang="en-GB" sz="2800" dirty="0"/>
              </a:p>
            </p:txBody>
          </p:sp>
        </mc:Choice>
        <mc:Fallback xmlns="">
          <p:sp>
            <p:nvSpPr>
              <p:cNvPr id="17" name="TextBox 1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34717" y="4595735"/>
                <a:ext cx="1519919" cy="523220"/>
              </a:xfrm>
              <a:prstGeom prst="rect">
                <a:avLst/>
              </a:prstGeom>
              <a:blipFill>
                <a:blip r:embed="rId1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8" name="TextBox 17"/>
              <p:cNvSpPr txBox="1"/>
              <p:nvPr/>
            </p:nvSpPr>
            <p:spPr>
              <a:xfrm>
                <a:off x="1503190" y="4419650"/>
                <a:ext cx="1184672" cy="89037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80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2800" b="0" i="0" smtClean="0"/>
                            <m:t>5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2800" b="0" i="0" smtClean="0"/>
                            <m:t>11</m:t>
                          </m:r>
                        </m:den>
                      </m:f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18" name="TextBox 1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503190" y="4419650"/>
                <a:ext cx="1184672" cy="890372"/>
              </a:xfrm>
              <a:prstGeom prst="rect">
                <a:avLst/>
              </a:prstGeom>
              <a:blipFill>
                <a:blip r:embed="rId1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9" name="TextBox 18"/>
              <p:cNvSpPr txBox="1"/>
              <p:nvPr/>
            </p:nvSpPr>
            <p:spPr>
              <a:xfrm>
                <a:off x="1760896" y="4595735"/>
                <a:ext cx="1519919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b="0" i="1" smtClean="0">
                          <a:latin typeface="Cambria Math" panose="02040503050406030204" pitchFamily="18" charset="0"/>
                        </a:rPr>
                        <m:t>−</m:t>
                      </m:r>
                    </m:oMath>
                  </m:oMathPara>
                </a14:m>
                <a:endParaRPr lang="en-GB" sz="2800" dirty="0"/>
              </a:p>
            </p:txBody>
          </p:sp>
        </mc:Choice>
        <mc:Fallback xmlns="">
          <p:sp>
            <p:nvSpPr>
              <p:cNvPr id="19" name="TextBox 1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60896" y="4595735"/>
                <a:ext cx="1519919" cy="523220"/>
              </a:xfrm>
              <a:prstGeom prst="rect">
                <a:avLst/>
              </a:prstGeom>
              <a:blipFill>
                <a:blip r:embed="rId1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0" name="TextBox 19"/>
              <p:cNvSpPr txBox="1"/>
              <p:nvPr/>
            </p:nvSpPr>
            <p:spPr>
              <a:xfrm>
                <a:off x="2329369" y="4419650"/>
                <a:ext cx="1184672" cy="89037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80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2800" b="0" i="0" smtClean="0"/>
                            <m:t>1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2800" b="0" i="0" smtClean="0"/>
                            <m:t>11</m:t>
                          </m:r>
                        </m:den>
                      </m:f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20" name="TextBox 1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329369" y="4419650"/>
                <a:ext cx="1184672" cy="890372"/>
              </a:xfrm>
              <a:prstGeom prst="rect">
                <a:avLst/>
              </a:prstGeom>
              <a:blipFill>
                <a:blip r:embed="rId2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21" name="Table 2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07071527"/>
              </p:ext>
            </p:extLst>
          </p:nvPr>
        </p:nvGraphicFramePr>
        <p:xfrm>
          <a:off x="3280815" y="5346574"/>
          <a:ext cx="4785363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35033">
                  <a:extLst>
                    <a:ext uri="{9D8B030D-6E8A-4147-A177-3AD203B41FA5}">
                      <a16:colId xmlns:a16="http://schemas.microsoft.com/office/drawing/2014/main" val="2342744554"/>
                    </a:ext>
                  </a:extLst>
                </a:gridCol>
                <a:gridCol w="435033">
                  <a:extLst>
                    <a:ext uri="{9D8B030D-6E8A-4147-A177-3AD203B41FA5}">
                      <a16:colId xmlns:a16="http://schemas.microsoft.com/office/drawing/2014/main" val="1837754346"/>
                    </a:ext>
                  </a:extLst>
                </a:gridCol>
                <a:gridCol w="435033">
                  <a:extLst>
                    <a:ext uri="{9D8B030D-6E8A-4147-A177-3AD203B41FA5}">
                      <a16:colId xmlns:a16="http://schemas.microsoft.com/office/drawing/2014/main" val="2355379602"/>
                    </a:ext>
                  </a:extLst>
                </a:gridCol>
                <a:gridCol w="435033">
                  <a:extLst>
                    <a:ext uri="{9D8B030D-6E8A-4147-A177-3AD203B41FA5}">
                      <a16:colId xmlns:a16="http://schemas.microsoft.com/office/drawing/2014/main" val="3616622185"/>
                    </a:ext>
                  </a:extLst>
                </a:gridCol>
                <a:gridCol w="435033">
                  <a:extLst>
                    <a:ext uri="{9D8B030D-6E8A-4147-A177-3AD203B41FA5}">
                      <a16:colId xmlns:a16="http://schemas.microsoft.com/office/drawing/2014/main" val="2609023984"/>
                    </a:ext>
                  </a:extLst>
                </a:gridCol>
                <a:gridCol w="435033">
                  <a:extLst>
                    <a:ext uri="{9D8B030D-6E8A-4147-A177-3AD203B41FA5}">
                      <a16:colId xmlns:a16="http://schemas.microsoft.com/office/drawing/2014/main" val="1541276275"/>
                    </a:ext>
                  </a:extLst>
                </a:gridCol>
                <a:gridCol w="435033">
                  <a:extLst>
                    <a:ext uri="{9D8B030D-6E8A-4147-A177-3AD203B41FA5}">
                      <a16:colId xmlns:a16="http://schemas.microsoft.com/office/drawing/2014/main" val="1622230843"/>
                    </a:ext>
                  </a:extLst>
                </a:gridCol>
                <a:gridCol w="435033">
                  <a:extLst>
                    <a:ext uri="{9D8B030D-6E8A-4147-A177-3AD203B41FA5}">
                      <a16:colId xmlns:a16="http://schemas.microsoft.com/office/drawing/2014/main" val="1244247098"/>
                    </a:ext>
                  </a:extLst>
                </a:gridCol>
                <a:gridCol w="435033">
                  <a:extLst>
                    <a:ext uri="{9D8B030D-6E8A-4147-A177-3AD203B41FA5}">
                      <a16:colId xmlns:a16="http://schemas.microsoft.com/office/drawing/2014/main" val="1768270017"/>
                    </a:ext>
                  </a:extLst>
                </a:gridCol>
                <a:gridCol w="435033">
                  <a:extLst>
                    <a:ext uri="{9D8B030D-6E8A-4147-A177-3AD203B41FA5}">
                      <a16:colId xmlns:a16="http://schemas.microsoft.com/office/drawing/2014/main" val="1588241599"/>
                    </a:ext>
                  </a:extLst>
                </a:gridCol>
                <a:gridCol w="435033">
                  <a:extLst>
                    <a:ext uri="{9D8B030D-6E8A-4147-A177-3AD203B41FA5}">
                      <a16:colId xmlns:a16="http://schemas.microsoft.com/office/drawing/2014/main" val="1114697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23796996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22" name="TextBox 21"/>
              <p:cNvSpPr txBox="1"/>
              <p:nvPr/>
            </p:nvSpPr>
            <p:spPr>
              <a:xfrm>
                <a:off x="1688735" y="3322566"/>
                <a:ext cx="1519919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b="0" i="1" smtClean="0">
                          <a:latin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en-GB" sz="2800" dirty="0"/>
              </a:p>
            </p:txBody>
          </p:sp>
        </mc:Choice>
        <mc:Fallback xmlns="">
          <p:sp>
            <p:nvSpPr>
              <p:cNvPr id="22" name="TextBox 2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688735" y="3322566"/>
                <a:ext cx="1519919" cy="523220"/>
              </a:xfrm>
              <a:prstGeom prst="rect">
                <a:avLst/>
              </a:prstGeom>
              <a:blipFill>
                <a:blip r:embed="rId2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3" name="TextBox 22"/>
              <p:cNvSpPr txBox="1"/>
              <p:nvPr/>
            </p:nvSpPr>
            <p:spPr>
              <a:xfrm>
                <a:off x="2664652" y="4613680"/>
                <a:ext cx="1519919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b="0" i="1" smtClean="0">
                          <a:latin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en-GB" sz="2800" dirty="0"/>
              </a:p>
            </p:txBody>
          </p:sp>
        </mc:Choice>
        <mc:Fallback xmlns="">
          <p:sp>
            <p:nvSpPr>
              <p:cNvPr id="23" name="TextBox 2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64652" y="4613680"/>
                <a:ext cx="1519919" cy="523220"/>
              </a:xfrm>
              <a:prstGeom prst="rect">
                <a:avLst/>
              </a:prstGeom>
              <a:blipFill>
                <a:blip r:embed="rId2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412835740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/>
              <p:cNvSpPr txBox="1"/>
              <p:nvPr/>
            </p:nvSpPr>
            <p:spPr>
              <a:xfrm>
                <a:off x="695550" y="562572"/>
                <a:ext cx="7497474" cy="440120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1) 3 quarters + 3 quarters + 3 quarters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2) 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3)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4)</a:t>
                </a:r>
              </a:p>
            </p:txBody>
          </p:sp>
        </mc:Choice>
        <mc:Fallback xmlns="">
          <p:sp>
            <p:nvSpPr>
              <p:cNvPr id="2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550" y="562572"/>
                <a:ext cx="7497474" cy="4401205"/>
              </a:xfrm>
              <a:prstGeom prst="rect">
                <a:avLst/>
              </a:prstGeom>
              <a:blipFill>
                <a:blip r:embed="rId5"/>
                <a:stretch>
                  <a:fillRect l="-1626" t="-1247" b="-30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Box 4"/>
              <p:cNvSpPr txBox="1"/>
              <p:nvPr/>
            </p:nvSpPr>
            <p:spPr>
              <a:xfrm>
                <a:off x="695550" y="1909864"/>
                <a:ext cx="1184672" cy="89037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80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2800" b="0" i="0" smtClean="0"/>
                            <m:t>5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2800" b="0" i="0" smtClean="0"/>
                            <m:t>6</m:t>
                          </m:r>
                        </m:den>
                      </m:f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5" name="TextBox 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550" y="1909864"/>
                <a:ext cx="1184672" cy="890372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/>
              <p:cNvSpPr txBox="1"/>
              <p:nvPr/>
            </p:nvSpPr>
            <p:spPr>
              <a:xfrm>
                <a:off x="928776" y="2085949"/>
                <a:ext cx="1519919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b="0" i="1" smtClean="0">
                          <a:latin typeface="Cambria Math" panose="02040503050406030204" pitchFamily="18" charset="0"/>
                        </a:rPr>
                        <m:t>+</m:t>
                      </m:r>
                    </m:oMath>
                  </m:oMathPara>
                </a14:m>
                <a:endParaRPr lang="en-GB" sz="2800" dirty="0"/>
              </a:p>
            </p:txBody>
          </p:sp>
        </mc:Choice>
        <mc:Fallback xmlns="">
          <p:sp>
            <p:nvSpPr>
              <p:cNvPr id="6" name="TextBox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28776" y="2085949"/>
                <a:ext cx="1519919" cy="523220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/>
              <p:cNvSpPr txBox="1"/>
              <p:nvPr/>
            </p:nvSpPr>
            <p:spPr>
              <a:xfrm>
                <a:off x="1440286" y="1909864"/>
                <a:ext cx="1184672" cy="89037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80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2800" b="0" i="0" smtClean="0"/>
                            <m:t>5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2800" b="0" i="0" smtClean="0"/>
                            <m:t>6</m:t>
                          </m:r>
                        </m:den>
                      </m:f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7" name="TextBox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440286" y="1909864"/>
                <a:ext cx="1184672" cy="890372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Box 7"/>
              <p:cNvSpPr txBox="1"/>
              <p:nvPr/>
            </p:nvSpPr>
            <p:spPr>
              <a:xfrm>
                <a:off x="1716773" y="2066246"/>
                <a:ext cx="1519919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b="0" i="1" smtClean="0">
                          <a:latin typeface="Cambria Math" panose="02040503050406030204" pitchFamily="18" charset="0"/>
                        </a:rPr>
                        <m:t>+</m:t>
                      </m:r>
                    </m:oMath>
                  </m:oMathPara>
                </a14:m>
                <a:endParaRPr lang="en-GB" sz="2800" dirty="0"/>
              </a:p>
            </p:txBody>
          </p:sp>
        </mc:Choice>
        <mc:Fallback xmlns="">
          <p:sp>
            <p:nvSpPr>
              <p:cNvPr id="8" name="TextBox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16773" y="2066246"/>
                <a:ext cx="1519919" cy="523220"/>
              </a:xfrm>
              <a:prstGeom prst="rect">
                <a:avLst/>
              </a:prstGeom>
              <a:blipFill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Box 8"/>
              <p:cNvSpPr txBox="1"/>
              <p:nvPr/>
            </p:nvSpPr>
            <p:spPr>
              <a:xfrm>
                <a:off x="2245051" y="1909864"/>
                <a:ext cx="1184672" cy="89037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80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2800" b="0" i="0" smtClean="0"/>
                            <m:t>5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2800" b="0" i="0" smtClean="0"/>
                            <m:t>6</m:t>
                          </m:r>
                        </m:den>
                      </m:f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9" name="TextBox 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45051" y="1909864"/>
                <a:ext cx="1184672" cy="890372"/>
              </a:xfrm>
              <a:prstGeom prst="rect">
                <a:avLst/>
              </a:prstGeom>
              <a:blipFill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Box 9"/>
              <p:cNvSpPr txBox="1"/>
              <p:nvPr/>
            </p:nvSpPr>
            <p:spPr>
              <a:xfrm>
                <a:off x="2476732" y="2068066"/>
                <a:ext cx="1519919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b="0" i="1" smtClean="0">
                          <a:latin typeface="Cambria Math" panose="02040503050406030204" pitchFamily="18" charset="0"/>
                        </a:rPr>
                        <m:t>+</m:t>
                      </m:r>
                    </m:oMath>
                  </m:oMathPara>
                </a14:m>
                <a:endParaRPr lang="en-GB" sz="2800" dirty="0"/>
              </a:p>
            </p:txBody>
          </p:sp>
        </mc:Choice>
        <mc:Fallback xmlns="">
          <p:sp>
            <p:nvSpPr>
              <p:cNvPr id="10" name="TextBox 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76732" y="2068066"/>
                <a:ext cx="1519919" cy="523220"/>
              </a:xfrm>
              <a:prstGeom prst="rect">
                <a:avLst/>
              </a:prstGeom>
              <a:blipFill>
                <a:blip r:embed="rId1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Box 10"/>
              <p:cNvSpPr txBox="1"/>
              <p:nvPr/>
            </p:nvSpPr>
            <p:spPr>
              <a:xfrm>
                <a:off x="2972176" y="1909864"/>
                <a:ext cx="1184672" cy="89037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80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2800" b="0" i="0" smtClean="0"/>
                            <m:t>5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2800" b="0" i="0" smtClean="0"/>
                            <m:t>6</m:t>
                          </m:r>
                        </m:den>
                      </m:f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11" name="TextBox 1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72176" y="1909864"/>
                <a:ext cx="1184672" cy="890372"/>
              </a:xfrm>
              <a:prstGeom prst="rect">
                <a:avLst/>
              </a:prstGeom>
              <a:blipFill>
                <a:blip r:embed="rId1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2" name="TextBox 11"/>
              <p:cNvSpPr txBox="1"/>
              <p:nvPr/>
            </p:nvSpPr>
            <p:spPr>
              <a:xfrm>
                <a:off x="3252218" y="2083695"/>
                <a:ext cx="1519919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b="0" i="1" smtClean="0">
                          <a:latin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en-GB" sz="2800" dirty="0"/>
              </a:p>
            </p:txBody>
          </p:sp>
        </mc:Choice>
        <mc:Fallback xmlns="">
          <p:sp>
            <p:nvSpPr>
              <p:cNvPr id="12" name="TextBox 1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52218" y="2083695"/>
                <a:ext cx="1519919" cy="523220"/>
              </a:xfrm>
              <a:prstGeom prst="rect">
                <a:avLst/>
              </a:prstGeom>
              <a:blipFill>
                <a:blip r:embed="rId1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3" name="TextBox 12"/>
              <p:cNvSpPr txBox="1"/>
              <p:nvPr/>
            </p:nvSpPr>
            <p:spPr>
              <a:xfrm>
                <a:off x="701491" y="3146481"/>
                <a:ext cx="1184672" cy="89037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80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2800" b="0" i="0" smtClean="0"/>
                            <m:t>7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2800" b="0" i="0" smtClean="0"/>
                            <m:t>9</m:t>
                          </m:r>
                        </m:den>
                      </m:f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13" name="TextBox 1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01491" y="3146481"/>
                <a:ext cx="1184672" cy="890372"/>
              </a:xfrm>
              <a:prstGeom prst="rect">
                <a:avLst/>
              </a:prstGeom>
              <a:blipFill>
                <a:blip r:embed="rId1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4" name="TextBox 13"/>
              <p:cNvSpPr txBox="1"/>
              <p:nvPr/>
            </p:nvSpPr>
            <p:spPr>
              <a:xfrm>
                <a:off x="934717" y="3322566"/>
                <a:ext cx="1519919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b="0" i="1" smtClean="0">
                          <a:latin typeface="Cambria Math" panose="02040503050406030204" pitchFamily="18" charset="0"/>
                        </a:rPr>
                        <m:t>−</m:t>
                      </m:r>
                    </m:oMath>
                  </m:oMathPara>
                </a14:m>
                <a:endParaRPr lang="en-GB" sz="2800" dirty="0"/>
              </a:p>
            </p:txBody>
          </p:sp>
        </mc:Choice>
        <mc:Fallback xmlns="">
          <p:sp>
            <p:nvSpPr>
              <p:cNvPr id="14" name="TextBox 1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34717" y="3322566"/>
                <a:ext cx="1519919" cy="523220"/>
              </a:xfrm>
              <a:prstGeom prst="rect">
                <a:avLst/>
              </a:prstGeom>
              <a:blipFill>
                <a:blip r:embed="rId1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5" name="TextBox 14"/>
              <p:cNvSpPr txBox="1"/>
              <p:nvPr/>
            </p:nvSpPr>
            <p:spPr>
              <a:xfrm>
                <a:off x="1503190" y="3146481"/>
                <a:ext cx="1184672" cy="89037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80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2800" b="0" i="0" smtClean="0"/>
                            <m:t>4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2800" b="0" i="0" smtClean="0"/>
                            <m:t>9</m:t>
                          </m:r>
                        </m:den>
                      </m:f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15" name="TextBox 1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503190" y="3146481"/>
                <a:ext cx="1184672" cy="890372"/>
              </a:xfrm>
              <a:prstGeom prst="rect">
                <a:avLst/>
              </a:prstGeom>
              <a:blipFill>
                <a:blip r:embed="rId1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60250294"/>
              </p:ext>
            </p:extLst>
          </p:nvPr>
        </p:nvGraphicFramePr>
        <p:xfrm>
          <a:off x="3564512" y="3511166"/>
          <a:ext cx="4406535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89615">
                  <a:extLst>
                    <a:ext uri="{9D8B030D-6E8A-4147-A177-3AD203B41FA5}">
                      <a16:colId xmlns:a16="http://schemas.microsoft.com/office/drawing/2014/main" val="3244318859"/>
                    </a:ext>
                  </a:extLst>
                </a:gridCol>
                <a:gridCol w="489615">
                  <a:extLst>
                    <a:ext uri="{9D8B030D-6E8A-4147-A177-3AD203B41FA5}">
                      <a16:colId xmlns:a16="http://schemas.microsoft.com/office/drawing/2014/main" val="1206681000"/>
                    </a:ext>
                  </a:extLst>
                </a:gridCol>
                <a:gridCol w="489615">
                  <a:extLst>
                    <a:ext uri="{9D8B030D-6E8A-4147-A177-3AD203B41FA5}">
                      <a16:colId xmlns:a16="http://schemas.microsoft.com/office/drawing/2014/main" val="2750724524"/>
                    </a:ext>
                  </a:extLst>
                </a:gridCol>
                <a:gridCol w="489615">
                  <a:extLst>
                    <a:ext uri="{9D8B030D-6E8A-4147-A177-3AD203B41FA5}">
                      <a16:colId xmlns:a16="http://schemas.microsoft.com/office/drawing/2014/main" val="1957500270"/>
                    </a:ext>
                  </a:extLst>
                </a:gridCol>
                <a:gridCol w="489615">
                  <a:extLst>
                    <a:ext uri="{9D8B030D-6E8A-4147-A177-3AD203B41FA5}">
                      <a16:colId xmlns:a16="http://schemas.microsoft.com/office/drawing/2014/main" val="2844758994"/>
                    </a:ext>
                  </a:extLst>
                </a:gridCol>
                <a:gridCol w="489615">
                  <a:extLst>
                    <a:ext uri="{9D8B030D-6E8A-4147-A177-3AD203B41FA5}">
                      <a16:colId xmlns:a16="http://schemas.microsoft.com/office/drawing/2014/main" val="3624011924"/>
                    </a:ext>
                  </a:extLst>
                </a:gridCol>
                <a:gridCol w="489615">
                  <a:extLst>
                    <a:ext uri="{9D8B030D-6E8A-4147-A177-3AD203B41FA5}">
                      <a16:colId xmlns:a16="http://schemas.microsoft.com/office/drawing/2014/main" val="2370294141"/>
                    </a:ext>
                  </a:extLst>
                </a:gridCol>
                <a:gridCol w="489615">
                  <a:extLst>
                    <a:ext uri="{9D8B030D-6E8A-4147-A177-3AD203B41FA5}">
                      <a16:colId xmlns:a16="http://schemas.microsoft.com/office/drawing/2014/main" val="3084268338"/>
                    </a:ext>
                  </a:extLst>
                </a:gridCol>
                <a:gridCol w="489615">
                  <a:extLst>
                    <a:ext uri="{9D8B030D-6E8A-4147-A177-3AD203B41FA5}">
                      <a16:colId xmlns:a16="http://schemas.microsoft.com/office/drawing/2014/main" val="1050089664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38515240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16" name="TextBox 15"/>
              <p:cNvSpPr txBox="1"/>
              <p:nvPr/>
            </p:nvSpPr>
            <p:spPr>
              <a:xfrm>
                <a:off x="701491" y="4419650"/>
                <a:ext cx="1184672" cy="89037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80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2800" b="0" i="0" smtClean="0"/>
                            <m:t>8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2800" b="0" i="0" smtClean="0"/>
                            <m:t>11</m:t>
                          </m:r>
                        </m:den>
                      </m:f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16" name="TextBox 1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01491" y="4419650"/>
                <a:ext cx="1184672" cy="890372"/>
              </a:xfrm>
              <a:prstGeom prst="rect">
                <a:avLst/>
              </a:prstGeom>
              <a:blipFill>
                <a:blip r:embed="rId1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7" name="TextBox 16"/>
              <p:cNvSpPr txBox="1"/>
              <p:nvPr/>
            </p:nvSpPr>
            <p:spPr>
              <a:xfrm>
                <a:off x="934717" y="4595735"/>
                <a:ext cx="1519919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b="0" i="1" smtClean="0">
                          <a:latin typeface="Cambria Math" panose="02040503050406030204" pitchFamily="18" charset="0"/>
                        </a:rPr>
                        <m:t>−</m:t>
                      </m:r>
                    </m:oMath>
                  </m:oMathPara>
                </a14:m>
                <a:endParaRPr lang="en-GB" sz="2800" dirty="0"/>
              </a:p>
            </p:txBody>
          </p:sp>
        </mc:Choice>
        <mc:Fallback xmlns="">
          <p:sp>
            <p:nvSpPr>
              <p:cNvPr id="17" name="TextBox 1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34717" y="4595735"/>
                <a:ext cx="1519919" cy="523220"/>
              </a:xfrm>
              <a:prstGeom prst="rect">
                <a:avLst/>
              </a:prstGeom>
              <a:blipFill>
                <a:blip r:embed="rId1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8" name="TextBox 17"/>
              <p:cNvSpPr txBox="1"/>
              <p:nvPr/>
            </p:nvSpPr>
            <p:spPr>
              <a:xfrm>
                <a:off x="1503190" y="4419650"/>
                <a:ext cx="1184672" cy="89037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80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2800" b="0" i="0" smtClean="0"/>
                            <m:t>5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2800" b="0" i="0" smtClean="0"/>
                            <m:t>11</m:t>
                          </m:r>
                        </m:den>
                      </m:f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18" name="TextBox 1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503190" y="4419650"/>
                <a:ext cx="1184672" cy="890372"/>
              </a:xfrm>
              <a:prstGeom prst="rect">
                <a:avLst/>
              </a:prstGeom>
              <a:blipFill>
                <a:blip r:embed="rId1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9" name="TextBox 18"/>
              <p:cNvSpPr txBox="1"/>
              <p:nvPr/>
            </p:nvSpPr>
            <p:spPr>
              <a:xfrm>
                <a:off x="1760896" y="4595735"/>
                <a:ext cx="1519919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b="0" i="1" smtClean="0">
                          <a:latin typeface="Cambria Math" panose="02040503050406030204" pitchFamily="18" charset="0"/>
                        </a:rPr>
                        <m:t>−</m:t>
                      </m:r>
                    </m:oMath>
                  </m:oMathPara>
                </a14:m>
                <a:endParaRPr lang="en-GB" sz="2800" dirty="0"/>
              </a:p>
            </p:txBody>
          </p:sp>
        </mc:Choice>
        <mc:Fallback xmlns="">
          <p:sp>
            <p:nvSpPr>
              <p:cNvPr id="19" name="TextBox 1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60896" y="4595735"/>
                <a:ext cx="1519919" cy="523220"/>
              </a:xfrm>
              <a:prstGeom prst="rect">
                <a:avLst/>
              </a:prstGeom>
              <a:blipFill>
                <a:blip r:embed="rId2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0" name="TextBox 19"/>
              <p:cNvSpPr txBox="1"/>
              <p:nvPr/>
            </p:nvSpPr>
            <p:spPr>
              <a:xfrm>
                <a:off x="2329369" y="4419650"/>
                <a:ext cx="1184672" cy="89037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80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2800" b="0" i="0" smtClean="0"/>
                            <m:t>1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2800" b="0" i="0" smtClean="0"/>
                            <m:t>11</m:t>
                          </m:r>
                        </m:den>
                      </m:f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20" name="TextBox 1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329369" y="4419650"/>
                <a:ext cx="1184672" cy="890372"/>
              </a:xfrm>
              <a:prstGeom prst="rect">
                <a:avLst/>
              </a:prstGeom>
              <a:blipFill>
                <a:blip r:embed="rId2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21" name="Table 2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07071527"/>
              </p:ext>
            </p:extLst>
          </p:nvPr>
        </p:nvGraphicFramePr>
        <p:xfrm>
          <a:off x="3280815" y="5346574"/>
          <a:ext cx="4785363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35033">
                  <a:extLst>
                    <a:ext uri="{9D8B030D-6E8A-4147-A177-3AD203B41FA5}">
                      <a16:colId xmlns:a16="http://schemas.microsoft.com/office/drawing/2014/main" val="2342744554"/>
                    </a:ext>
                  </a:extLst>
                </a:gridCol>
                <a:gridCol w="435033">
                  <a:extLst>
                    <a:ext uri="{9D8B030D-6E8A-4147-A177-3AD203B41FA5}">
                      <a16:colId xmlns:a16="http://schemas.microsoft.com/office/drawing/2014/main" val="1837754346"/>
                    </a:ext>
                  </a:extLst>
                </a:gridCol>
                <a:gridCol w="435033">
                  <a:extLst>
                    <a:ext uri="{9D8B030D-6E8A-4147-A177-3AD203B41FA5}">
                      <a16:colId xmlns:a16="http://schemas.microsoft.com/office/drawing/2014/main" val="2355379602"/>
                    </a:ext>
                  </a:extLst>
                </a:gridCol>
                <a:gridCol w="435033">
                  <a:extLst>
                    <a:ext uri="{9D8B030D-6E8A-4147-A177-3AD203B41FA5}">
                      <a16:colId xmlns:a16="http://schemas.microsoft.com/office/drawing/2014/main" val="3616622185"/>
                    </a:ext>
                  </a:extLst>
                </a:gridCol>
                <a:gridCol w="435033">
                  <a:extLst>
                    <a:ext uri="{9D8B030D-6E8A-4147-A177-3AD203B41FA5}">
                      <a16:colId xmlns:a16="http://schemas.microsoft.com/office/drawing/2014/main" val="2609023984"/>
                    </a:ext>
                  </a:extLst>
                </a:gridCol>
                <a:gridCol w="435033">
                  <a:extLst>
                    <a:ext uri="{9D8B030D-6E8A-4147-A177-3AD203B41FA5}">
                      <a16:colId xmlns:a16="http://schemas.microsoft.com/office/drawing/2014/main" val="1541276275"/>
                    </a:ext>
                  </a:extLst>
                </a:gridCol>
                <a:gridCol w="435033">
                  <a:extLst>
                    <a:ext uri="{9D8B030D-6E8A-4147-A177-3AD203B41FA5}">
                      <a16:colId xmlns:a16="http://schemas.microsoft.com/office/drawing/2014/main" val="1622230843"/>
                    </a:ext>
                  </a:extLst>
                </a:gridCol>
                <a:gridCol w="435033">
                  <a:extLst>
                    <a:ext uri="{9D8B030D-6E8A-4147-A177-3AD203B41FA5}">
                      <a16:colId xmlns:a16="http://schemas.microsoft.com/office/drawing/2014/main" val="1244247098"/>
                    </a:ext>
                  </a:extLst>
                </a:gridCol>
                <a:gridCol w="435033">
                  <a:extLst>
                    <a:ext uri="{9D8B030D-6E8A-4147-A177-3AD203B41FA5}">
                      <a16:colId xmlns:a16="http://schemas.microsoft.com/office/drawing/2014/main" val="1768270017"/>
                    </a:ext>
                  </a:extLst>
                </a:gridCol>
                <a:gridCol w="435033">
                  <a:extLst>
                    <a:ext uri="{9D8B030D-6E8A-4147-A177-3AD203B41FA5}">
                      <a16:colId xmlns:a16="http://schemas.microsoft.com/office/drawing/2014/main" val="1588241599"/>
                    </a:ext>
                  </a:extLst>
                </a:gridCol>
                <a:gridCol w="435033">
                  <a:extLst>
                    <a:ext uri="{9D8B030D-6E8A-4147-A177-3AD203B41FA5}">
                      <a16:colId xmlns:a16="http://schemas.microsoft.com/office/drawing/2014/main" val="1114697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23796996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22" name="TextBox 21"/>
              <p:cNvSpPr txBox="1"/>
              <p:nvPr/>
            </p:nvSpPr>
            <p:spPr>
              <a:xfrm>
                <a:off x="1688735" y="3322566"/>
                <a:ext cx="1519919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b="0" i="1" smtClean="0">
                          <a:latin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en-GB" sz="2800" dirty="0"/>
              </a:p>
            </p:txBody>
          </p:sp>
        </mc:Choice>
        <mc:Fallback xmlns="">
          <p:sp>
            <p:nvSpPr>
              <p:cNvPr id="22" name="TextBox 2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688735" y="3322566"/>
                <a:ext cx="1519919" cy="523220"/>
              </a:xfrm>
              <a:prstGeom prst="rect">
                <a:avLst/>
              </a:prstGeom>
              <a:blipFill>
                <a:blip r:embed="rId2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3" name="TextBox 22"/>
              <p:cNvSpPr txBox="1"/>
              <p:nvPr/>
            </p:nvSpPr>
            <p:spPr>
              <a:xfrm>
                <a:off x="2664652" y="4613680"/>
                <a:ext cx="1519919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b="0" i="1" smtClean="0">
                          <a:latin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en-GB" sz="2800" dirty="0"/>
              </a:p>
            </p:txBody>
          </p:sp>
        </mc:Choice>
        <mc:Fallback xmlns="">
          <p:sp>
            <p:nvSpPr>
              <p:cNvPr id="23" name="TextBox 2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64652" y="4613680"/>
                <a:ext cx="1519919" cy="523220"/>
              </a:xfrm>
              <a:prstGeom prst="rect">
                <a:avLst/>
              </a:prstGeom>
              <a:blipFill>
                <a:blip r:embed="rId2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4" name="TextBox 23"/>
          <p:cNvSpPr txBox="1"/>
          <p:nvPr/>
        </p:nvSpPr>
        <p:spPr>
          <a:xfrm>
            <a:off x="6597652" y="562572"/>
            <a:ext cx="285628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9 quarters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5" name="TextBox 24"/>
              <p:cNvSpPr txBox="1"/>
              <p:nvPr/>
            </p:nvSpPr>
            <p:spPr>
              <a:xfrm>
                <a:off x="3942319" y="1900119"/>
                <a:ext cx="1184672" cy="89037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800" i="1" smtClean="0">
                              <a:solidFill>
                                <a:schemeClr val="accent1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2800" b="0" i="0" smtClean="0">
                              <a:solidFill>
                                <a:schemeClr val="accent1"/>
                              </a:solidFill>
                            </a:rPr>
                            <m:t>20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2800" b="0" i="0" smtClean="0">
                              <a:solidFill>
                                <a:schemeClr val="accent1"/>
                              </a:solidFill>
                            </a:rPr>
                            <m:t>6</m:t>
                          </m:r>
                        </m:den>
                      </m:f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25" name="TextBox 2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42319" y="1900119"/>
                <a:ext cx="1184672" cy="890372"/>
              </a:xfrm>
              <a:prstGeom prst="rect">
                <a:avLst/>
              </a:prstGeom>
              <a:blipFill>
                <a:blip r:embed="rId2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27" name="Straight Connector 26"/>
          <p:cNvCxnSpPr/>
          <p:nvPr/>
        </p:nvCxnSpPr>
        <p:spPr>
          <a:xfrm flipH="1">
            <a:off x="6528883" y="3530868"/>
            <a:ext cx="457200" cy="32760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Straight Connector 27"/>
          <p:cNvCxnSpPr/>
          <p:nvPr/>
        </p:nvCxnSpPr>
        <p:spPr>
          <a:xfrm flipH="1">
            <a:off x="6031132" y="3536669"/>
            <a:ext cx="457200" cy="32760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Straight Connector 30"/>
          <p:cNvCxnSpPr/>
          <p:nvPr/>
        </p:nvCxnSpPr>
        <p:spPr>
          <a:xfrm flipH="1">
            <a:off x="5538650" y="3532042"/>
            <a:ext cx="457200" cy="32760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Straight Connector 31"/>
          <p:cNvCxnSpPr>
            <a:cxnSpLocks/>
          </p:cNvCxnSpPr>
          <p:nvPr/>
        </p:nvCxnSpPr>
        <p:spPr>
          <a:xfrm flipH="1">
            <a:off x="5048823" y="3532042"/>
            <a:ext cx="458092" cy="326426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33" name="TextBox 32"/>
              <p:cNvSpPr txBox="1"/>
              <p:nvPr/>
            </p:nvSpPr>
            <p:spPr>
              <a:xfrm>
                <a:off x="2218158" y="3163162"/>
                <a:ext cx="1184672" cy="89037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800" i="1" smtClean="0">
                              <a:solidFill>
                                <a:schemeClr val="accent1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2800" b="0" i="0" smtClean="0">
                              <a:solidFill>
                                <a:schemeClr val="accent1"/>
                              </a:solidFill>
                            </a:rPr>
                            <m:t>3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2800" b="0" i="0" smtClean="0">
                              <a:solidFill>
                                <a:schemeClr val="accent1"/>
                              </a:solidFill>
                            </a:rPr>
                            <m:t>9</m:t>
                          </m:r>
                        </m:den>
                      </m:f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33" name="TextBox 3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18158" y="3163162"/>
                <a:ext cx="1184672" cy="890372"/>
              </a:xfrm>
              <a:prstGeom prst="rect">
                <a:avLst/>
              </a:prstGeom>
              <a:blipFill>
                <a:blip r:embed="rId2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34" name="Straight Connector 33"/>
          <p:cNvCxnSpPr/>
          <p:nvPr/>
        </p:nvCxnSpPr>
        <p:spPr>
          <a:xfrm flipH="1">
            <a:off x="6341249" y="5361086"/>
            <a:ext cx="414000" cy="33840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Straight Connector 34"/>
          <p:cNvCxnSpPr/>
          <p:nvPr/>
        </p:nvCxnSpPr>
        <p:spPr>
          <a:xfrm flipH="1">
            <a:off x="5906729" y="5361086"/>
            <a:ext cx="414000" cy="33840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Straight Connector 35"/>
          <p:cNvCxnSpPr/>
          <p:nvPr/>
        </p:nvCxnSpPr>
        <p:spPr>
          <a:xfrm flipH="1">
            <a:off x="5480228" y="5361086"/>
            <a:ext cx="414000" cy="33840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Straight Connector 36"/>
          <p:cNvCxnSpPr/>
          <p:nvPr/>
        </p:nvCxnSpPr>
        <p:spPr>
          <a:xfrm flipH="1">
            <a:off x="5029200" y="5361086"/>
            <a:ext cx="414000" cy="33840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Straight Connector 40"/>
          <p:cNvCxnSpPr/>
          <p:nvPr/>
        </p:nvCxnSpPr>
        <p:spPr>
          <a:xfrm flipH="1">
            <a:off x="4606680" y="5361086"/>
            <a:ext cx="414000" cy="33840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Straight Connector 41"/>
          <p:cNvCxnSpPr>
            <a:cxnSpLocks/>
          </p:cNvCxnSpPr>
          <p:nvPr/>
        </p:nvCxnSpPr>
        <p:spPr>
          <a:xfrm flipH="1">
            <a:off x="4158023" y="5361086"/>
            <a:ext cx="413977" cy="339615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45" name="TextBox 44"/>
              <p:cNvSpPr txBox="1"/>
              <p:nvPr/>
            </p:nvSpPr>
            <p:spPr>
              <a:xfrm>
                <a:off x="3208654" y="4470714"/>
                <a:ext cx="1184672" cy="89037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800" i="1" smtClean="0">
                              <a:solidFill>
                                <a:schemeClr val="accent1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2800" b="0" i="0" smtClean="0">
                              <a:solidFill>
                                <a:schemeClr val="accent1"/>
                              </a:solidFill>
                            </a:rPr>
                            <m:t>2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2800" b="0" i="0" smtClean="0">
                              <a:solidFill>
                                <a:schemeClr val="accent1"/>
                              </a:solidFill>
                            </a:rPr>
                            <m:t>11</m:t>
                          </m:r>
                        </m:den>
                      </m:f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45" name="TextBox 4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08654" y="4470714"/>
                <a:ext cx="1184672" cy="890372"/>
              </a:xfrm>
              <a:prstGeom prst="rect">
                <a:avLst/>
              </a:prstGeom>
              <a:blipFill>
                <a:blip r:embed="rId2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24591822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0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5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8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1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6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/>
      <p:bldP spid="25" grpId="0"/>
      <p:bldP spid="33" grpId="0"/>
      <p:bldP spid="4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546678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18779944"/>
              </p:ext>
            </p:extLst>
          </p:nvPr>
        </p:nvGraphicFramePr>
        <p:xfrm>
          <a:off x="2032711" y="1849586"/>
          <a:ext cx="4593795" cy="185426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918759">
                  <a:extLst>
                    <a:ext uri="{9D8B030D-6E8A-4147-A177-3AD203B41FA5}">
                      <a16:colId xmlns:a16="http://schemas.microsoft.com/office/drawing/2014/main" val="596351273"/>
                    </a:ext>
                  </a:extLst>
                </a:gridCol>
                <a:gridCol w="918759">
                  <a:extLst>
                    <a:ext uri="{9D8B030D-6E8A-4147-A177-3AD203B41FA5}">
                      <a16:colId xmlns:a16="http://schemas.microsoft.com/office/drawing/2014/main" val="125877435"/>
                    </a:ext>
                  </a:extLst>
                </a:gridCol>
                <a:gridCol w="918759">
                  <a:extLst>
                    <a:ext uri="{9D8B030D-6E8A-4147-A177-3AD203B41FA5}">
                      <a16:colId xmlns:a16="http://schemas.microsoft.com/office/drawing/2014/main" val="1982899649"/>
                    </a:ext>
                  </a:extLst>
                </a:gridCol>
                <a:gridCol w="918759">
                  <a:extLst>
                    <a:ext uri="{9D8B030D-6E8A-4147-A177-3AD203B41FA5}">
                      <a16:colId xmlns:a16="http://schemas.microsoft.com/office/drawing/2014/main" val="3218174393"/>
                    </a:ext>
                  </a:extLst>
                </a:gridCol>
                <a:gridCol w="918759">
                  <a:extLst>
                    <a:ext uri="{9D8B030D-6E8A-4147-A177-3AD203B41FA5}">
                      <a16:colId xmlns:a16="http://schemas.microsoft.com/office/drawing/2014/main" val="1025616409"/>
                    </a:ext>
                  </a:extLst>
                </a:gridCol>
              </a:tblGrid>
              <a:tr h="927134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2">
                            <a:shade val="30000"/>
                            <a:satMod val="115000"/>
                          </a:schemeClr>
                        </a:gs>
                        <a:gs pos="50000">
                          <a:schemeClr val="accent2">
                            <a:shade val="67500"/>
                            <a:satMod val="115000"/>
                          </a:schemeClr>
                        </a:gs>
                        <a:gs pos="100000">
                          <a:schemeClr val="accent2">
                            <a:shade val="100000"/>
                            <a:satMod val="115000"/>
                          </a:schemeClr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2">
                            <a:shade val="30000"/>
                            <a:satMod val="115000"/>
                          </a:schemeClr>
                        </a:gs>
                        <a:gs pos="50000">
                          <a:schemeClr val="accent2">
                            <a:shade val="67500"/>
                            <a:satMod val="115000"/>
                          </a:schemeClr>
                        </a:gs>
                        <a:gs pos="100000">
                          <a:schemeClr val="accent2">
                            <a:shade val="100000"/>
                            <a:satMod val="115000"/>
                          </a:schemeClr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2">
                            <a:shade val="30000"/>
                            <a:satMod val="115000"/>
                          </a:schemeClr>
                        </a:gs>
                        <a:gs pos="50000">
                          <a:schemeClr val="accent2">
                            <a:shade val="67500"/>
                            <a:satMod val="115000"/>
                          </a:schemeClr>
                        </a:gs>
                        <a:gs pos="100000">
                          <a:schemeClr val="accent2">
                            <a:shade val="100000"/>
                            <a:satMod val="115000"/>
                          </a:schemeClr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2">
                            <a:shade val="30000"/>
                            <a:satMod val="115000"/>
                          </a:schemeClr>
                        </a:gs>
                        <a:gs pos="50000">
                          <a:schemeClr val="accent2">
                            <a:shade val="67500"/>
                            <a:satMod val="115000"/>
                          </a:schemeClr>
                        </a:gs>
                        <a:gs pos="100000">
                          <a:schemeClr val="accent2">
                            <a:shade val="100000"/>
                            <a:satMod val="115000"/>
                          </a:schemeClr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2">
                            <a:shade val="30000"/>
                            <a:satMod val="115000"/>
                          </a:schemeClr>
                        </a:gs>
                        <a:gs pos="50000">
                          <a:schemeClr val="accent2">
                            <a:shade val="67500"/>
                            <a:satMod val="115000"/>
                          </a:schemeClr>
                        </a:gs>
                        <a:gs pos="100000">
                          <a:schemeClr val="accent2">
                            <a:shade val="100000"/>
                            <a:satMod val="115000"/>
                          </a:schemeClr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414833884"/>
                  </a:ext>
                </a:extLst>
              </a:tr>
              <a:tr h="927134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2">
                            <a:shade val="30000"/>
                            <a:satMod val="115000"/>
                          </a:schemeClr>
                        </a:gs>
                        <a:gs pos="50000">
                          <a:schemeClr val="accent2">
                            <a:shade val="67500"/>
                            <a:satMod val="115000"/>
                          </a:schemeClr>
                        </a:gs>
                        <a:gs pos="100000">
                          <a:schemeClr val="accent2">
                            <a:shade val="100000"/>
                            <a:satMod val="115000"/>
                          </a:schemeClr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2">
                            <a:shade val="30000"/>
                            <a:satMod val="115000"/>
                          </a:schemeClr>
                        </a:gs>
                        <a:gs pos="50000">
                          <a:schemeClr val="accent2">
                            <a:shade val="67500"/>
                            <a:satMod val="115000"/>
                          </a:schemeClr>
                        </a:gs>
                        <a:gs pos="100000">
                          <a:schemeClr val="accent2">
                            <a:shade val="100000"/>
                            <a:satMod val="115000"/>
                          </a:schemeClr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2">
                            <a:shade val="30000"/>
                            <a:satMod val="115000"/>
                          </a:schemeClr>
                        </a:gs>
                        <a:gs pos="50000">
                          <a:schemeClr val="accent2">
                            <a:shade val="67500"/>
                            <a:satMod val="115000"/>
                          </a:schemeClr>
                        </a:gs>
                        <a:gs pos="100000">
                          <a:schemeClr val="accent2">
                            <a:shade val="100000"/>
                            <a:satMod val="115000"/>
                          </a:schemeClr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2">
                            <a:shade val="30000"/>
                            <a:satMod val="115000"/>
                          </a:schemeClr>
                        </a:gs>
                        <a:gs pos="50000">
                          <a:schemeClr val="accent2">
                            <a:shade val="67500"/>
                            <a:satMod val="115000"/>
                          </a:schemeClr>
                        </a:gs>
                        <a:gs pos="100000">
                          <a:schemeClr val="accent2">
                            <a:shade val="100000"/>
                            <a:satMod val="115000"/>
                          </a:schemeClr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2">
                            <a:shade val="30000"/>
                            <a:satMod val="115000"/>
                          </a:schemeClr>
                        </a:gs>
                        <a:gs pos="50000">
                          <a:schemeClr val="accent2">
                            <a:shade val="67500"/>
                            <a:satMod val="115000"/>
                          </a:schemeClr>
                        </a:gs>
                        <a:gs pos="100000">
                          <a:schemeClr val="accent2">
                            <a:shade val="100000"/>
                            <a:satMod val="115000"/>
                          </a:schemeClr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807149954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Box 4"/>
              <p:cNvSpPr txBox="1"/>
              <p:nvPr/>
            </p:nvSpPr>
            <p:spPr>
              <a:xfrm>
                <a:off x="542012" y="3744681"/>
                <a:ext cx="7633855" cy="209102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800" dirty="0"/>
                  <a:t>Charlie eats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/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/>
                          <m:t>5</m:t>
                        </m:r>
                      </m:den>
                    </m:f>
                  </m:oMath>
                </a14:m>
                <a:r>
                  <a:rPr lang="en-GB" sz="2800" dirty="0"/>
                  <a:t> of the chocolate bar.</a:t>
                </a:r>
              </a:p>
              <a:p>
                <a:pPr algn="ctr"/>
                <a:r>
                  <a:rPr lang="en-GB" sz="2800" dirty="0"/>
                  <a:t>Suzie eats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/>
                          <m:t>3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/>
                          <m:t>10</m:t>
                        </m:r>
                      </m:den>
                    </m:f>
                  </m:oMath>
                </a14:m>
                <a:r>
                  <a:rPr lang="en-GB" sz="2800" dirty="0"/>
                  <a:t> of the chocolate bar.</a:t>
                </a:r>
              </a:p>
              <a:p>
                <a:pPr algn="ctr"/>
                <a:endParaRPr lang="en-GB" sz="1100" dirty="0"/>
              </a:p>
              <a:p>
                <a:pPr algn="ctr"/>
                <a:r>
                  <a:rPr lang="en-GB" sz="2800" dirty="0"/>
                  <a:t>How much have they eaten altogether?</a:t>
                </a:r>
              </a:p>
            </p:txBody>
          </p:sp>
        </mc:Choice>
        <mc:Fallback xmlns="">
          <p:sp>
            <p:nvSpPr>
              <p:cNvPr id="5" name="TextBox 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42012" y="3744681"/>
                <a:ext cx="7633855" cy="2091022"/>
              </a:xfrm>
              <a:prstGeom prst="rect">
                <a:avLst/>
              </a:prstGeom>
              <a:blipFill>
                <a:blip r:embed="rId5"/>
                <a:stretch>
                  <a:fillRect b="-524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9" name="Picture 8"/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7512" y="208456"/>
            <a:ext cx="716166" cy="1011873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2" name="Rounded Rectangular Callout 1"/>
              <p:cNvSpPr/>
              <p:nvPr/>
            </p:nvSpPr>
            <p:spPr>
              <a:xfrm>
                <a:off x="1383677" y="849086"/>
                <a:ext cx="3320231" cy="777883"/>
              </a:xfrm>
              <a:prstGeom prst="wedgeRoundRectCallout">
                <a:avLst>
                  <a:gd name="adj1" fmla="val -54594"/>
                  <a:gd name="adj2" fmla="val -28471"/>
                  <a:gd name="adj3" fmla="val 16667"/>
                </a:avLst>
              </a:prstGeom>
              <a:noFill/>
              <a:ln w="28575">
                <a:solidFill>
                  <a:srgbClr val="00B05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GB" sz="2000" dirty="0">
                    <a:solidFill>
                      <a:schemeClr val="tx1"/>
                    </a:solidFill>
                  </a:rPr>
                  <a:t>They’ve eaten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0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000" b="0" i="0" smtClean="0">
                            <a:solidFill>
                              <a:schemeClr val="tx1"/>
                            </a:solidFill>
                          </a:rPr>
                          <m:t>4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000" b="0" i="0" smtClean="0">
                            <a:solidFill>
                              <a:schemeClr val="tx1"/>
                            </a:solidFill>
                          </a:rPr>
                          <m:t>15</m:t>
                        </m:r>
                      </m:den>
                    </m:f>
                  </m:oMath>
                </a14:m>
                <a:r>
                  <a:rPr lang="en-GB" sz="2000" dirty="0">
                    <a:solidFill>
                      <a:schemeClr val="tx1"/>
                    </a:solidFill>
                  </a:rPr>
                  <a:t> of the bar</a:t>
                </a:r>
              </a:p>
            </p:txBody>
          </p:sp>
        </mc:Choice>
        <mc:Fallback xmlns="">
          <p:sp>
            <p:nvSpPr>
              <p:cNvPr id="2" name="Rounded Rectangular Callout 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383677" y="849086"/>
                <a:ext cx="3320231" cy="777883"/>
              </a:xfrm>
              <a:prstGeom prst="wedgeRoundRectCallout">
                <a:avLst>
                  <a:gd name="adj1" fmla="val -54594"/>
                  <a:gd name="adj2" fmla="val -28471"/>
                  <a:gd name="adj3" fmla="val 16667"/>
                </a:avLst>
              </a:prstGeom>
              <a:blipFill>
                <a:blip r:embed="rId7"/>
                <a:stretch>
                  <a:fillRect/>
                </a:stretch>
              </a:blipFill>
              <a:ln w="28575">
                <a:solidFill>
                  <a:srgbClr val="00B050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2" name="Picture 11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445979" y="5493030"/>
            <a:ext cx="747045" cy="747045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5748823" y="5635719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9396279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1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57425888"/>
              </p:ext>
            </p:extLst>
          </p:nvPr>
        </p:nvGraphicFramePr>
        <p:xfrm>
          <a:off x="1728630" y="623835"/>
          <a:ext cx="5403275" cy="238667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080655">
                  <a:extLst>
                    <a:ext uri="{9D8B030D-6E8A-4147-A177-3AD203B41FA5}">
                      <a16:colId xmlns:a16="http://schemas.microsoft.com/office/drawing/2014/main" val="596351273"/>
                    </a:ext>
                  </a:extLst>
                </a:gridCol>
                <a:gridCol w="1080655">
                  <a:extLst>
                    <a:ext uri="{9D8B030D-6E8A-4147-A177-3AD203B41FA5}">
                      <a16:colId xmlns:a16="http://schemas.microsoft.com/office/drawing/2014/main" val="125877435"/>
                    </a:ext>
                  </a:extLst>
                </a:gridCol>
                <a:gridCol w="1080655">
                  <a:extLst>
                    <a:ext uri="{9D8B030D-6E8A-4147-A177-3AD203B41FA5}">
                      <a16:colId xmlns:a16="http://schemas.microsoft.com/office/drawing/2014/main" val="1982899649"/>
                    </a:ext>
                  </a:extLst>
                </a:gridCol>
                <a:gridCol w="1080655">
                  <a:extLst>
                    <a:ext uri="{9D8B030D-6E8A-4147-A177-3AD203B41FA5}">
                      <a16:colId xmlns:a16="http://schemas.microsoft.com/office/drawing/2014/main" val="3218174393"/>
                    </a:ext>
                  </a:extLst>
                </a:gridCol>
                <a:gridCol w="1080655">
                  <a:extLst>
                    <a:ext uri="{9D8B030D-6E8A-4147-A177-3AD203B41FA5}">
                      <a16:colId xmlns:a16="http://schemas.microsoft.com/office/drawing/2014/main" val="1025616409"/>
                    </a:ext>
                  </a:extLst>
                </a:gridCol>
              </a:tblGrid>
              <a:tr h="1193339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2">
                            <a:shade val="30000"/>
                            <a:satMod val="115000"/>
                          </a:schemeClr>
                        </a:gs>
                        <a:gs pos="50000">
                          <a:schemeClr val="accent2">
                            <a:shade val="67500"/>
                            <a:satMod val="115000"/>
                          </a:schemeClr>
                        </a:gs>
                        <a:gs pos="100000">
                          <a:schemeClr val="accent2">
                            <a:shade val="100000"/>
                            <a:satMod val="115000"/>
                          </a:schemeClr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2">
                            <a:shade val="30000"/>
                            <a:satMod val="115000"/>
                          </a:schemeClr>
                        </a:gs>
                        <a:gs pos="50000">
                          <a:schemeClr val="accent2">
                            <a:shade val="67500"/>
                            <a:satMod val="115000"/>
                          </a:schemeClr>
                        </a:gs>
                        <a:gs pos="100000">
                          <a:schemeClr val="accent2">
                            <a:shade val="100000"/>
                            <a:satMod val="115000"/>
                          </a:schemeClr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2">
                            <a:shade val="30000"/>
                            <a:satMod val="115000"/>
                          </a:schemeClr>
                        </a:gs>
                        <a:gs pos="50000">
                          <a:schemeClr val="accent2">
                            <a:shade val="67500"/>
                            <a:satMod val="115000"/>
                          </a:schemeClr>
                        </a:gs>
                        <a:gs pos="100000">
                          <a:schemeClr val="accent2">
                            <a:shade val="100000"/>
                            <a:satMod val="115000"/>
                          </a:schemeClr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2">
                            <a:shade val="30000"/>
                            <a:satMod val="115000"/>
                          </a:schemeClr>
                        </a:gs>
                        <a:gs pos="50000">
                          <a:schemeClr val="accent2">
                            <a:shade val="67500"/>
                            <a:satMod val="115000"/>
                          </a:schemeClr>
                        </a:gs>
                        <a:gs pos="100000">
                          <a:schemeClr val="accent2">
                            <a:shade val="100000"/>
                            <a:satMod val="115000"/>
                          </a:schemeClr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2">
                            <a:shade val="30000"/>
                            <a:satMod val="115000"/>
                          </a:schemeClr>
                        </a:gs>
                        <a:gs pos="50000">
                          <a:schemeClr val="accent2">
                            <a:shade val="67500"/>
                            <a:satMod val="115000"/>
                          </a:schemeClr>
                        </a:gs>
                        <a:gs pos="100000">
                          <a:schemeClr val="accent2">
                            <a:shade val="100000"/>
                            <a:satMod val="115000"/>
                          </a:schemeClr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414833884"/>
                  </a:ext>
                </a:extLst>
              </a:tr>
              <a:tr h="1193339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2">
                            <a:shade val="30000"/>
                            <a:satMod val="115000"/>
                          </a:schemeClr>
                        </a:gs>
                        <a:gs pos="50000">
                          <a:schemeClr val="accent2">
                            <a:shade val="67500"/>
                            <a:satMod val="115000"/>
                          </a:schemeClr>
                        </a:gs>
                        <a:gs pos="100000">
                          <a:schemeClr val="accent2">
                            <a:shade val="100000"/>
                            <a:satMod val="115000"/>
                          </a:schemeClr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2">
                            <a:shade val="30000"/>
                            <a:satMod val="115000"/>
                          </a:schemeClr>
                        </a:gs>
                        <a:gs pos="50000">
                          <a:schemeClr val="accent2">
                            <a:shade val="67500"/>
                            <a:satMod val="115000"/>
                          </a:schemeClr>
                        </a:gs>
                        <a:gs pos="100000">
                          <a:schemeClr val="accent2">
                            <a:shade val="100000"/>
                            <a:satMod val="115000"/>
                          </a:schemeClr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2">
                            <a:shade val="30000"/>
                            <a:satMod val="115000"/>
                          </a:schemeClr>
                        </a:gs>
                        <a:gs pos="50000">
                          <a:schemeClr val="accent2">
                            <a:shade val="67500"/>
                            <a:satMod val="115000"/>
                          </a:schemeClr>
                        </a:gs>
                        <a:gs pos="100000">
                          <a:schemeClr val="accent2">
                            <a:shade val="100000"/>
                            <a:satMod val="115000"/>
                          </a:schemeClr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2">
                            <a:shade val="30000"/>
                            <a:satMod val="115000"/>
                          </a:schemeClr>
                        </a:gs>
                        <a:gs pos="50000">
                          <a:schemeClr val="accent2">
                            <a:shade val="67500"/>
                            <a:satMod val="115000"/>
                          </a:schemeClr>
                        </a:gs>
                        <a:gs pos="100000">
                          <a:schemeClr val="accent2">
                            <a:shade val="100000"/>
                            <a:satMod val="115000"/>
                          </a:schemeClr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2">
                            <a:shade val="30000"/>
                            <a:satMod val="115000"/>
                          </a:schemeClr>
                        </a:gs>
                        <a:gs pos="50000">
                          <a:schemeClr val="accent2">
                            <a:shade val="67500"/>
                            <a:satMod val="115000"/>
                          </a:schemeClr>
                        </a:gs>
                        <a:gs pos="100000">
                          <a:schemeClr val="accent2">
                            <a:shade val="100000"/>
                            <a:satMod val="115000"/>
                          </a:schemeClr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807149954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7" name="Rectangle 6"/>
              <p:cNvSpPr/>
              <p:nvPr/>
            </p:nvSpPr>
            <p:spPr>
              <a:xfrm>
                <a:off x="1410852" y="3302473"/>
                <a:ext cx="5957455" cy="1620957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en-GB" sz="2400" dirty="0"/>
                  <a:t>Charlie eats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4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 i="0"/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 i="0"/>
                          <m:t>5</m:t>
                        </m:r>
                      </m:den>
                    </m:f>
                  </m:oMath>
                </a14:m>
                <a:r>
                  <a:rPr lang="en-GB" sz="2400" dirty="0"/>
                  <a:t> of the chocolate bar.</a:t>
                </a:r>
              </a:p>
              <a:p>
                <a:pPr algn="ctr"/>
                <a:endParaRPr lang="en-GB" sz="2400" dirty="0"/>
              </a:p>
              <a:p>
                <a:pPr algn="ctr"/>
                <a:r>
                  <a:rPr lang="en-GB" sz="2400" dirty="0"/>
                  <a:t>Suzie eats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4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 i="0"/>
                          <m:t>3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 i="0"/>
                          <m:t>10</m:t>
                        </m:r>
                      </m:den>
                    </m:f>
                  </m:oMath>
                </a14:m>
                <a:r>
                  <a:rPr lang="en-GB" sz="2400" dirty="0"/>
                  <a:t> of the chocolate bar.</a:t>
                </a:r>
              </a:p>
            </p:txBody>
          </p:sp>
        </mc:Choice>
        <mc:Fallback xmlns="">
          <p:sp>
            <p:nvSpPr>
              <p:cNvPr id="7" name="Rectangle 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410852" y="3302473"/>
                <a:ext cx="5957455" cy="1620957"/>
              </a:xfrm>
              <a:prstGeom prst="rect">
                <a:avLst/>
              </a:prstGeom>
              <a:blipFill>
                <a:blip r:embed="rId5"/>
                <a:stretch>
                  <a:fillRect b="-300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" name="Rectangle 7"/>
          <p:cNvSpPr/>
          <p:nvPr/>
        </p:nvSpPr>
        <p:spPr>
          <a:xfrm>
            <a:off x="1712466" y="623835"/>
            <a:ext cx="1094509" cy="2386678"/>
          </a:xfrm>
          <a:prstGeom prst="rect">
            <a:avLst/>
          </a:prstGeom>
          <a:noFill/>
          <a:ln w="5715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sp>
        <p:nvSpPr>
          <p:cNvPr id="9" name="Rectangle 8"/>
          <p:cNvSpPr/>
          <p:nvPr/>
        </p:nvSpPr>
        <p:spPr>
          <a:xfrm>
            <a:off x="2781576" y="623835"/>
            <a:ext cx="1094509" cy="2386678"/>
          </a:xfrm>
          <a:prstGeom prst="rect">
            <a:avLst/>
          </a:prstGeom>
          <a:noFill/>
          <a:ln w="5715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sp>
        <p:nvSpPr>
          <p:cNvPr id="10" name="Rectangle 9"/>
          <p:cNvSpPr/>
          <p:nvPr/>
        </p:nvSpPr>
        <p:spPr>
          <a:xfrm>
            <a:off x="3848378" y="623835"/>
            <a:ext cx="1094509" cy="2386678"/>
          </a:xfrm>
          <a:prstGeom prst="rect">
            <a:avLst/>
          </a:prstGeom>
          <a:noFill/>
          <a:ln w="5715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sp>
        <p:nvSpPr>
          <p:cNvPr id="11" name="Rectangle 10"/>
          <p:cNvSpPr/>
          <p:nvPr/>
        </p:nvSpPr>
        <p:spPr>
          <a:xfrm>
            <a:off x="4915179" y="623835"/>
            <a:ext cx="1094509" cy="2386678"/>
          </a:xfrm>
          <a:prstGeom prst="rect">
            <a:avLst/>
          </a:prstGeom>
          <a:noFill/>
          <a:ln w="5715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sp>
        <p:nvSpPr>
          <p:cNvPr id="12" name="Rectangle 11"/>
          <p:cNvSpPr/>
          <p:nvPr/>
        </p:nvSpPr>
        <p:spPr>
          <a:xfrm>
            <a:off x="6037396" y="623835"/>
            <a:ext cx="1094509" cy="2386678"/>
          </a:xfrm>
          <a:prstGeom prst="rect">
            <a:avLst/>
          </a:prstGeom>
          <a:noFill/>
          <a:ln w="5715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graphicFrame>
        <p:nvGraphicFramePr>
          <p:cNvPr id="13" name="Table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33274627"/>
              </p:ext>
            </p:extLst>
          </p:nvPr>
        </p:nvGraphicFramePr>
        <p:xfrm>
          <a:off x="1728630" y="620934"/>
          <a:ext cx="5403275" cy="238667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080655">
                  <a:extLst>
                    <a:ext uri="{9D8B030D-6E8A-4147-A177-3AD203B41FA5}">
                      <a16:colId xmlns:a16="http://schemas.microsoft.com/office/drawing/2014/main" val="596351273"/>
                    </a:ext>
                  </a:extLst>
                </a:gridCol>
                <a:gridCol w="1080655">
                  <a:extLst>
                    <a:ext uri="{9D8B030D-6E8A-4147-A177-3AD203B41FA5}">
                      <a16:colId xmlns:a16="http://schemas.microsoft.com/office/drawing/2014/main" val="125877435"/>
                    </a:ext>
                  </a:extLst>
                </a:gridCol>
                <a:gridCol w="1080655">
                  <a:extLst>
                    <a:ext uri="{9D8B030D-6E8A-4147-A177-3AD203B41FA5}">
                      <a16:colId xmlns:a16="http://schemas.microsoft.com/office/drawing/2014/main" val="1982899649"/>
                    </a:ext>
                  </a:extLst>
                </a:gridCol>
                <a:gridCol w="1080655">
                  <a:extLst>
                    <a:ext uri="{9D8B030D-6E8A-4147-A177-3AD203B41FA5}">
                      <a16:colId xmlns:a16="http://schemas.microsoft.com/office/drawing/2014/main" val="3218174393"/>
                    </a:ext>
                  </a:extLst>
                </a:gridCol>
                <a:gridCol w="1080655">
                  <a:extLst>
                    <a:ext uri="{9D8B030D-6E8A-4147-A177-3AD203B41FA5}">
                      <a16:colId xmlns:a16="http://schemas.microsoft.com/office/drawing/2014/main" val="1025616409"/>
                    </a:ext>
                  </a:extLst>
                </a:gridCol>
              </a:tblGrid>
              <a:tr h="1193339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2">
                            <a:shade val="30000"/>
                            <a:satMod val="115000"/>
                          </a:schemeClr>
                        </a:gs>
                        <a:gs pos="50000">
                          <a:schemeClr val="accent2">
                            <a:shade val="67500"/>
                            <a:satMod val="115000"/>
                          </a:schemeClr>
                        </a:gs>
                        <a:gs pos="100000">
                          <a:schemeClr val="accent2">
                            <a:shade val="100000"/>
                            <a:satMod val="115000"/>
                          </a:schemeClr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2">
                            <a:shade val="30000"/>
                            <a:satMod val="115000"/>
                          </a:schemeClr>
                        </a:gs>
                        <a:gs pos="50000">
                          <a:schemeClr val="accent2">
                            <a:shade val="67500"/>
                            <a:satMod val="115000"/>
                          </a:schemeClr>
                        </a:gs>
                        <a:gs pos="100000">
                          <a:schemeClr val="accent2">
                            <a:shade val="100000"/>
                            <a:satMod val="115000"/>
                          </a:schemeClr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2">
                            <a:shade val="30000"/>
                            <a:satMod val="115000"/>
                          </a:schemeClr>
                        </a:gs>
                        <a:gs pos="50000">
                          <a:schemeClr val="accent2">
                            <a:shade val="67500"/>
                            <a:satMod val="115000"/>
                          </a:schemeClr>
                        </a:gs>
                        <a:gs pos="100000">
                          <a:schemeClr val="accent2">
                            <a:shade val="100000"/>
                            <a:satMod val="115000"/>
                          </a:schemeClr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2">
                            <a:shade val="30000"/>
                            <a:satMod val="115000"/>
                          </a:schemeClr>
                        </a:gs>
                        <a:gs pos="50000">
                          <a:schemeClr val="accent2">
                            <a:shade val="67500"/>
                            <a:satMod val="115000"/>
                          </a:schemeClr>
                        </a:gs>
                        <a:gs pos="100000">
                          <a:schemeClr val="accent2">
                            <a:shade val="100000"/>
                            <a:satMod val="115000"/>
                          </a:schemeClr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414833884"/>
                  </a:ext>
                </a:extLst>
              </a:tr>
              <a:tr h="1193339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2">
                            <a:shade val="30000"/>
                            <a:satMod val="115000"/>
                          </a:schemeClr>
                        </a:gs>
                        <a:gs pos="50000">
                          <a:schemeClr val="accent2">
                            <a:shade val="67500"/>
                            <a:satMod val="115000"/>
                          </a:schemeClr>
                        </a:gs>
                        <a:gs pos="100000">
                          <a:schemeClr val="accent2">
                            <a:shade val="100000"/>
                            <a:satMod val="115000"/>
                          </a:schemeClr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2">
                            <a:shade val="30000"/>
                            <a:satMod val="115000"/>
                          </a:schemeClr>
                        </a:gs>
                        <a:gs pos="50000">
                          <a:schemeClr val="accent2">
                            <a:shade val="67500"/>
                            <a:satMod val="115000"/>
                          </a:schemeClr>
                        </a:gs>
                        <a:gs pos="100000">
                          <a:schemeClr val="accent2">
                            <a:shade val="100000"/>
                            <a:satMod val="115000"/>
                          </a:schemeClr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2">
                            <a:shade val="30000"/>
                            <a:satMod val="115000"/>
                          </a:schemeClr>
                        </a:gs>
                        <a:gs pos="50000">
                          <a:schemeClr val="accent2">
                            <a:shade val="67500"/>
                            <a:satMod val="115000"/>
                          </a:schemeClr>
                        </a:gs>
                        <a:gs pos="100000">
                          <a:schemeClr val="accent2">
                            <a:shade val="100000"/>
                            <a:satMod val="115000"/>
                          </a:schemeClr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2">
                            <a:shade val="30000"/>
                            <a:satMod val="115000"/>
                          </a:schemeClr>
                        </a:gs>
                        <a:gs pos="50000">
                          <a:schemeClr val="accent2">
                            <a:shade val="67500"/>
                            <a:satMod val="115000"/>
                          </a:schemeClr>
                        </a:gs>
                        <a:gs pos="100000">
                          <a:schemeClr val="accent2">
                            <a:shade val="100000"/>
                            <a:satMod val="115000"/>
                          </a:schemeClr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807149954"/>
                  </a:ext>
                </a:extLst>
              </a:tr>
            </a:tbl>
          </a:graphicData>
        </a:graphic>
      </p:graphicFrame>
      <p:graphicFrame>
        <p:nvGraphicFramePr>
          <p:cNvPr id="14" name="Table 1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98254640"/>
              </p:ext>
            </p:extLst>
          </p:nvPr>
        </p:nvGraphicFramePr>
        <p:xfrm>
          <a:off x="1728629" y="620934"/>
          <a:ext cx="5403275" cy="238667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080655">
                  <a:extLst>
                    <a:ext uri="{9D8B030D-6E8A-4147-A177-3AD203B41FA5}">
                      <a16:colId xmlns:a16="http://schemas.microsoft.com/office/drawing/2014/main" val="596351273"/>
                    </a:ext>
                  </a:extLst>
                </a:gridCol>
                <a:gridCol w="1080655">
                  <a:extLst>
                    <a:ext uri="{9D8B030D-6E8A-4147-A177-3AD203B41FA5}">
                      <a16:colId xmlns:a16="http://schemas.microsoft.com/office/drawing/2014/main" val="125877435"/>
                    </a:ext>
                  </a:extLst>
                </a:gridCol>
                <a:gridCol w="1080655">
                  <a:extLst>
                    <a:ext uri="{9D8B030D-6E8A-4147-A177-3AD203B41FA5}">
                      <a16:colId xmlns:a16="http://schemas.microsoft.com/office/drawing/2014/main" val="1982899649"/>
                    </a:ext>
                  </a:extLst>
                </a:gridCol>
                <a:gridCol w="1080655">
                  <a:extLst>
                    <a:ext uri="{9D8B030D-6E8A-4147-A177-3AD203B41FA5}">
                      <a16:colId xmlns:a16="http://schemas.microsoft.com/office/drawing/2014/main" val="3218174393"/>
                    </a:ext>
                  </a:extLst>
                </a:gridCol>
                <a:gridCol w="1080655">
                  <a:extLst>
                    <a:ext uri="{9D8B030D-6E8A-4147-A177-3AD203B41FA5}">
                      <a16:colId xmlns:a16="http://schemas.microsoft.com/office/drawing/2014/main" val="1025616409"/>
                    </a:ext>
                  </a:extLst>
                </a:gridCol>
              </a:tblGrid>
              <a:tr h="1193339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2">
                            <a:shade val="30000"/>
                            <a:satMod val="115000"/>
                          </a:schemeClr>
                        </a:gs>
                        <a:gs pos="50000">
                          <a:schemeClr val="accent2">
                            <a:shade val="67500"/>
                            <a:satMod val="115000"/>
                          </a:schemeClr>
                        </a:gs>
                        <a:gs pos="100000">
                          <a:schemeClr val="accent2">
                            <a:shade val="100000"/>
                            <a:satMod val="115000"/>
                          </a:schemeClr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2">
                            <a:shade val="30000"/>
                            <a:satMod val="115000"/>
                          </a:schemeClr>
                        </a:gs>
                        <a:gs pos="50000">
                          <a:schemeClr val="accent2">
                            <a:shade val="67500"/>
                            <a:satMod val="115000"/>
                          </a:schemeClr>
                        </a:gs>
                        <a:gs pos="100000">
                          <a:schemeClr val="accent2">
                            <a:shade val="100000"/>
                            <a:satMod val="115000"/>
                          </a:schemeClr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414833884"/>
                  </a:ext>
                </a:extLst>
              </a:tr>
              <a:tr h="1193339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2">
                            <a:shade val="30000"/>
                            <a:satMod val="115000"/>
                          </a:schemeClr>
                        </a:gs>
                        <a:gs pos="50000">
                          <a:schemeClr val="accent2">
                            <a:shade val="67500"/>
                            <a:satMod val="115000"/>
                          </a:schemeClr>
                        </a:gs>
                        <a:gs pos="100000">
                          <a:schemeClr val="accent2">
                            <a:shade val="100000"/>
                            <a:satMod val="115000"/>
                          </a:schemeClr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2">
                            <a:shade val="30000"/>
                            <a:satMod val="115000"/>
                          </a:schemeClr>
                        </a:gs>
                        <a:gs pos="50000">
                          <a:schemeClr val="accent2">
                            <a:shade val="67500"/>
                            <a:satMod val="115000"/>
                          </a:schemeClr>
                        </a:gs>
                        <a:gs pos="100000">
                          <a:schemeClr val="accent2">
                            <a:shade val="100000"/>
                            <a:satMod val="115000"/>
                          </a:schemeClr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2">
                            <a:shade val="30000"/>
                            <a:satMod val="115000"/>
                          </a:schemeClr>
                        </a:gs>
                        <a:gs pos="50000">
                          <a:schemeClr val="accent2">
                            <a:shade val="67500"/>
                            <a:satMod val="115000"/>
                          </a:schemeClr>
                        </a:gs>
                        <a:gs pos="100000">
                          <a:schemeClr val="accent2">
                            <a:shade val="100000"/>
                            <a:satMod val="115000"/>
                          </a:schemeClr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807149954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15" name="Rectangle 14"/>
              <p:cNvSpPr/>
              <p:nvPr/>
            </p:nvSpPr>
            <p:spPr>
              <a:xfrm>
                <a:off x="1542472" y="5345803"/>
                <a:ext cx="5957455" cy="669927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f>
                      <m:fPr>
                        <m:ctrlPr>
                          <a:rPr lang="en-GB" sz="24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 b="0" i="0" smtClean="0"/>
                          <m:t>5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 b="0" i="0" smtClean="0"/>
                          <m:t>10</m:t>
                        </m:r>
                      </m:den>
                    </m:f>
                  </m:oMath>
                </a14:m>
                <a:r>
                  <a:rPr lang="en-GB" sz="2400" dirty="0"/>
                  <a:t> of the bar is eaten.</a:t>
                </a:r>
              </a:p>
            </p:txBody>
          </p:sp>
        </mc:Choice>
        <mc:Fallback xmlns="">
          <p:sp>
            <p:nvSpPr>
              <p:cNvPr id="15" name="Rectangle 1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542472" y="5345803"/>
                <a:ext cx="5957455" cy="669927"/>
              </a:xfrm>
              <a:prstGeom prst="rect">
                <a:avLst/>
              </a:prstGeom>
              <a:blipFill>
                <a:blip r:embed="rId6"/>
                <a:stretch>
                  <a:fillRect b="-818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31955274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26016311"/>
              </p:ext>
            </p:extLst>
          </p:nvPr>
        </p:nvGraphicFramePr>
        <p:xfrm>
          <a:off x="1080654" y="1315161"/>
          <a:ext cx="6096000" cy="102943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09600">
                  <a:extLst>
                    <a:ext uri="{9D8B030D-6E8A-4147-A177-3AD203B41FA5}">
                      <a16:colId xmlns:a16="http://schemas.microsoft.com/office/drawing/2014/main" val="606019790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3978022963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3641959424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2765458368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3986906050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2409421745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1109154867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3596808872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1605092539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3118733444"/>
                    </a:ext>
                  </a:extLst>
                </a:gridCol>
              </a:tblGrid>
              <a:tr h="1029436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922492034"/>
                  </a:ext>
                </a:extLst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613340" y="844048"/>
            <a:ext cx="763385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Here is a strip of paper.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Box 7"/>
              <p:cNvSpPr txBox="1"/>
              <p:nvPr/>
            </p:nvSpPr>
            <p:spPr>
              <a:xfrm>
                <a:off x="542035" y="2841779"/>
                <a:ext cx="7633855" cy="34647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f>
                      <m:fPr>
                        <m:ctrlPr>
                          <a:rPr lang="en-GB" sz="24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 b="0" i="0" smtClean="0"/>
                          <m:t>2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 b="0" i="0" smtClean="0"/>
                          <m:t>5</m:t>
                        </m:r>
                      </m:den>
                    </m:f>
                  </m:oMath>
                </a14:m>
                <a:r>
                  <a:rPr lang="en-GB" sz="2400" dirty="0"/>
                  <a:t> of it will be shaded red.</a:t>
                </a:r>
              </a:p>
              <a:p>
                <a:pPr algn="ctr"/>
                <a:endParaRPr lang="en-GB" sz="2400" dirty="0"/>
              </a:p>
              <a:p>
                <a:pPr algn="ctr"/>
                <a14:m>
                  <m:oMath xmlns:m="http://schemas.openxmlformats.org/officeDocument/2006/math">
                    <m:f>
                      <m:fPr>
                        <m:ctrlPr>
                          <a:rPr lang="en-GB" sz="24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 b="0" i="0" smtClean="0"/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 b="0" i="0" smtClean="0"/>
                          <m:t>2</m:t>
                        </m:r>
                      </m:den>
                    </m:f>
                  </m:oMath>
                </a14:m>
                <a:r>
                  <a:rPr lang="en-GB" sz="2400" dirty="0"/>
                  <a:t> of it will be shaded blue.</a:t>
                </a:r>
              </a:p>
              <a:p>
                <a:pPr algn="ctr"/>
                <a:endParaRPr lang="en-GB" sz="2400" dirty="0"/>
              </a:p>
              <a:p>
                <a:pPr algn="ctr"/>
                <a:r>
                  <a:rPr lang="en-GB" sz="2400" dirty="0"/>
                  <a:t>The rest will be left white.</a:t>
                </a:r>
              </a:p>
              <a:p>
                <a:pPr algn="ctr"/>
                <a:endParaRPr lang="en-GB" sz="2400" dirty="0"/>
              </a:p>
              <a:p>
                <a:pPr algn="ctr"/>
                <a:r>
                  <a:rPr lang="en-GB" sz="2400" dirty="0"/>
                  <a:t>What fraction will be left white?</a:t>
                </a:r>
              </a:p>
              <a:p>
                <a:pPr algn="ctr"/>
                <a:endParaRPr lang="en-GB" sz="2400" dirty="0"/>
              </a:p>
            </p:txBody>
          </p:sp>
        </mc:Choice>
        <mc:Fallback xmlns="">
          <p:sp>
            <p:nvSpPr>
              <p:cNvPr id="8" name="TextBox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42035" y="2841779"/>
                <a:ext cx="7633855" cy="3464731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445979" y="384957"/>
            <a:ext cx="747045" cy="747045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5748823" y="527646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412974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80097226"/>
              </p:ext>
            </p:extLst>
          </p:nvPr>
        </p:nvGraphicFramePr>
        <p:xfrm>
          <a:off x="1298188" y="754225"/>
          <a:ext cx="6096000" cy="80587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09600">
                  <a:extLst>
                    <a:ext uri="{9D8B030D-6E8A-4147-A177-3AD203B41FA5}">
                      <a16:colId xmlns:a16="http://schemas.microsoft.com/office/drawing/2014/main" val="606019790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3978022963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3641959424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2765458368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3986906050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2409421745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1109154867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3596808872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1605092539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3118733444"/>
                    </a:ext>
                  </a:extLst>
                </a:gridCol>
              </a:tblGrid>
              <a:tr h="805873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922492034"/>
                  </a:ext>
                </a:extLst>
              </a:tr>
            </a:tbl>
          </a:graphicData>
        </a:graphic>
      </p:graphicFrame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78404387"/>
              </p:ext>
            </p:extLst>
          </p:nvPr>
        </p:nvGraphicFramePr>
        <p:xfrm>
          <a:off x="1310120" y="754225"/>
          <a:ext cx="6096000" cy="80587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09600">
                  <a:extLst>
                    <a:ext uri="{9D8B030D-6E8A-4147-A177-3AD203B41FA5}">
                      <a16:colId xmlns:a16="http://schemas.microsoft.com/office/drawing/2014/main" val="606019790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3978022963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3641959424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2765458368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3986906050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2409421745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1109154867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3596808872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1605092539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3118733444"/>
                    </a:ext>
                  </a:extLst>
                </a:gridCol>
              </a:tblGrid>
              <a:tr h="805873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22492034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Box 4"/>
              <p:cNvSpPr txBox="1"/>
              <p:nvPr/>
            </p:nvSpPr>
            <p:spPr>
              <a:xfrm>
                <a:off x="541192" y="4022695"/>
                <a:ext cx="7633855" cy="235673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f>
                      <m:fPr>
                        <m:ctrlPr>
                          <a:rPr lang="en-GB" sz="24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 b="0" i="0" smtClean="0"/>
                          <m:t>2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 b="0" i="0" smtClean="0"/>
                          <m:t>5</m:t>
                        </m:r>
                      </m:den>
                    </m:f>
                  </m:oMath>
                </a14:m>
                <a:r>
                  <a:rPr lang="en-GB" sz="2400" dirty="0"/>
                  <a:t> of it will be shaded red.</a:t>
                </a:r>
              </a:p>
              <a:p>
                <a:pPr algn="ctr"/>
                <a14:m>
                  <m:oMath xmlns:m="http://schemas.openxmlformats.org/officeDocument/2006/math">
                    <m:f>
                      <m:fPr>
                        <m:ctrlPr>
                          <a:rPr lang="en-GB" sz="24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 b="0" i="0" smtClean="0"/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 b="0" i="0" smtClean="0"/>
                          <m:t>2</m:t>
                        </m:r>
                      </m:den>
                    </m:f>
                  </m:oMath>
                </a14:m>
                <a:r>
                  <a:rPr lang="en-GB" sz="2400" dirty="0"/>
                  <a:t> of it will be shaded blue.</a:t>
                </a:r>
              </a:p>
              <a:p>
                <a:pPr algn="ctr"/>
                <a:r>
                  <a:rPr lang="en-GB" sz="2400" dirty="0"/>
                  <a:t>The rest will be left white.</a:t>
                </a:r>
              </a:p>
              <a:p>
                <a:pPr algn="ctr"/>
                <a:r>
                  <a:rPr lang="en-GB" sz="2400" dirty="0"/>
                  <a:t>What fraction will be left white?</a:t>
                </a:r>
              </a:p>
              <a:p>
                <a:pPr algn="ctr"/>
                <a:endParaRPr lang="en-GB" sz="2400" dirty="0"/>
              </a:p>
            </p:txBody>
          </p:sp>
        </mc:Choice>
        <mc:Fallback xmlns="">
          <p:sp>
            <p:nvSpPr>
              <p:cNvPr id="5" name="TextBox 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41192" y="4022695"/>
                <a:ext cx="7633855" cy="2356735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0690447"/>
              </p:ext>
            </p:extLst>
          </p:nvPr>
        </p:nvGraphicFramePr>
        <p:xfrm>
          <a:off x="1298188" y="1961924"/>
          <a:ext cx="6096000" cy="80587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19200">
                  <a:extLst>
                    <a:ext uri="{9D8B030D-6E8A-4147-A177-3AD203B41FA5}">
                      <a16:colId xmlns:a16="http://schemas.microsoft.com/office/drawing/2014/main" val="606019790"/>
                    </a:ext>
                  </a:extLst>
                </a:gridCol>
                <a:gridCol w="1219200">
                  <a:extLst>
                    <a:ext uri="{9D8B030D-6E8A-4147-A177-3AD203B41FA5}">
                      <a16:colId xmlns:a16="http://schemas.microsoft.com/office/drawing/2014/main" val="1177170443"/>
                    </a:ext>
                  </a:extLst>
                </a:gridCol>
                <a:gridCol w="1219200">
                  <a:extLst>
                    <a:ext uri="{9D8B030D-6E8A-4147-A177-3AD203B41FA5}">
                      <a16:colId xmlns:a16="http://schemas.microsoft.com/office/drawing/2014/main" val="2040092484"/>
                    </a:ext>
                  </a:extLst>
                </a:gridCol>
                <a:gridCol w="1219200">
                  <a:extLst>
                    <a:ext uri="{9D8B030D-6E8A-4147-A177-3AD203B41FA5}">
                      <a16:colId xmlns:a16="http://schemas.microsoft.com/office/drawing/2014/main" val="3305901046"/>
                    </a:ext>
                  </a:extLst>
                </a:gridCol>
                <a:gridCol w="1219200">
                  <a:extLst>
                    <a:ext uri="{9D8B030D-6E8A-4147-A177-3AD203B41FA5}">
                      <a16:colId xmlns:a16="http://schemas.microsoft.com/office/drawing/2014/main" val="2398367385"/>
                    </a:ext>
                  </a:extLst>
                </a:gridCol>
              </a:tblGrid>
              <a:tr h="805873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922492034"/>
                  </a:ext>
                </a:extLst>
              </a:tr>
            </a:tbl>
          </a:graphicData>
        </a:graphic>
      </p:graphicFrame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86359738"/>
              </p:ext>
            </p:extLst>
          </p:nvPr>
        </p:nvGraphicFramePr>
        <p:xfrm>
          <a:off x="1298188" y="2960113"/>
          <a:ext cx="6096000" cy="80587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48000">
                  <a:extLst>
                    <a:ext uri="{9D8B030D-6E8A-4147-A177-3AD203B41FA5}">
                      <a16:colId xmlns:a16="http://schemas.microsoft.com/office/drawing/2014/main" val="606019790"/>
                    </a:ext>
                  </a:extLst>
                </a:gridCol>
                <a:gridCol w="3048000">
                  <a:extLst>
                    <a:ext uri="{9D8B030D-6E8A-4147-A177-3AD203B41FA5}">
                      <a16:colId xmlns:a16="http://schemas.microsoft.com/office/drawing/2014/main" val="1534629689"/>
                    </a:ext>
                  </a:extLst>
                </a:gridCol>
              </a:tblGrid>
              <a:tr h="805873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6096D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22492034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Box 7"/>
              <p:cNvSpPr txBox="1"/>
              <p:nvPr/>
            </p:nvSpPr>
            <p:spPr>
              <a:xfrm>
                <a:off x="541192" y="2308007"/>
                <a:ext cx="7633855" cy="67127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f>
                      <m:fPr>
                        <m:ctrlPr>
                          <a:rPr lang="en-GB" sz="24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 b="0" i="0" smtClean="0"/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 b="0" i="0" smtClean="0"/>
                          <m:t>10</m:t>
                        </m:r>
                      </m:den>
                    </m:f>
                  </m:oMath>
                </a14:m>
                <a:r>
                  <a:rPr lang="en-GB" sz="2400" dirty="0"/>
                  <a:t> will be left white.</a:t>
                </a:r>
              </a:p>
            </p:txBody>
          </p:sp>
        </mc:Choice>
        <mc:Fallback xmlns="">
          <p:sp>
            <p:nvSpPr>
              <p:cNvPr id="8" name="TextBox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41192" y="2308007"/>
                <a:ext cx="7633855" cy="671274"/>
              </a:xfrm>
              <a:prstGeom prst="rect">
                <a:avLst/>
              </a:prstGeom>
              <a:blipFill>
                <a:blip r:embed="rId6"/>
                <a:stretch>
                  <a:fillRect b="-818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11" name="Table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6188816"/>
              </p:ext>
            </p:extLst>
          </p:nvPr>
        </p:nvGraphicFramePr>
        <p:xfrm>
          <a:off x="1298188" y="754224"/>
          <a:ext cx="6096000" cy="80587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09600">
                  <a:extLst>
                    <a:ext uri="{9D8B030D-6E8A-4147-A177-3AD203B41FA5}">
                      <a16:colId xmlns:a16="http://schemas.microsoft.com/office/drawing/2014/main" val="606019790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3978022963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3641959424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2765458368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3986906050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2409421745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1109154867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3596808872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1605092539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3118733444"/>
                    </a:ext>
                  </a:extLst>
                </a:gridCol>
              </a:tblGrid>
              <a:tr h="805873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22492034"/>
                  </a:ext>
                </a:extLst>
              </a:tr>
            </a:tbl>
          </a:graphicData>
        </a:graphic>
      </p:graphicFrame>
    </p:spTree>
    <p:custDataLst>
      <p:tags r:id="rId1"/>
    </p:custDataLst>
    <p:extLst>
      <p:ext uri="{BB962C8B-B14F-4D97-AF65-F5344CB8AC3E}">
        <p14:creationId xmlns:p14="http://schemas.microsoft.com/office/powerpoint/2010/main" val="41495015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15" name="TextBox 14"/>
              <p:cNvSpPr txBox="1"/>
              <p:nvPr/>
            </p:nvSpPr>
            <p:spPr>
              <a:xfrm>
                <a:off x="2152406" y="4056731"/>
                <a:ext cx="4657725" cy="77296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400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2400" b="0" i="0" smtClean="0"/>
                            <m:t>7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2400" b="0" i="0" smtClean="0"/>
                            <m:t>12</m:t>
                          </m:r>
                        </m:den>
                      </m:f>
                      <m:r>
                        <a:rPr lang="en-GB" sz="2400" b="0" i="1" smtClean="0">
                          <a:latin typeface="Cambria Math" panose="02040503050406030204" pitchFamily="18" charset="0"/>
                        </a:rPr>
                        <m:t>−</m:t>
                      </m:r>
                      <m:f>
                        <m:fPr>
                          <m:ctrlPr>
                            <a:rPr lang="en-GB" sz="2400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2400" b="0" i="0" smtClean="0"/>
                            <m:t>1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2400" b="0" i="0" smtClean="0"/>
                            <m:t>4</m:t>
                          </m:r>
                        </m:den>
                      </m:f>
                      <m:r>
                        <a:rPr lang="en-GB" sz="2400" b="0" i="1" smtClean="0">
                          <a:latin typeface="Cambria Math" panose="02040503050406030204" pitchFamily="18" charset="0"/>
                        </a:rPr>
                        <m:t>= </m:t>
                      </m:r>
                    </m:oMath>
                  </m:oMathPara>
                </a14:m>
                <a:endParaRPr lang="en-GB" sz="2400" b="0" dirty="0"/>
              </a:p>
            </p:txBody>
          </p:sp>
        </mc:Choice>
        <mc:Fallback xmlns="">
          <p:sp>
            <p:nvSpPr>
              <p:cNvPr id="15" name="TextBox 1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52406" y="4056731"/>
                <a:ext cx="4657725" cy="772969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6" name="TextBox 15"/>
              <p:cNvSpPr txBox="1"/>
              <p:nvPr/>
            </p:nvSpPr>
            <p:spPr>
              <a:xfrm>
                <a:off x="2152405" y="5139394"/>
                <a:ext cx="4657725" cy="77296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400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2400" b="0" i="0" smtClean="0"/>
                            <m:t>7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2400" b="0" i="0" smtClean="0"/>
                            <m:t>12</m:t>
                          </m:r>
                        </m:den>
                      </m:f>
                      <m:r>
                        <a:rPr lang="en-GB" sz="2400" b="0" i="1" smtClean="0">
                          <a:latin typeface="Cambria Math" panose="02040503050406030204" pitchFamily="18" charset="0"/>
                        </a:rPr>
                        <m:t>+</m:t>
                      </m:r>
                      <m:f>
                        <m:fPr>
                          <m:ctrlPr>
                            <a:rPr lang="en-GB" sz="2400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2400" b="0" i="0" smtClean="0"/>
                            <m:t>1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2400" b="0" i="0" smtClean="0"/>
                            <m:t>4</m:t>
                          </m:r>
                        </m:den>
                      </m:f>
                      <m:r>
                        <a:rPr lang="en-GB" sz="2400" b="0" i="1" smtClean="0">
                          <a:latin typeface="Cambria Math" panose="02040503050406030204" pitchFamily="18" charset="0"/>
                        </a:rPr>
                        <m:t>= </m:t>
                      </m:r>
                    </m:oMath>
                  </m:oMathPara>
                </a14:m>
                <a:endParaRPr lang="en-GB" sz="2400" b="0" dirty="0"/>
              </a:p>
            </p:txBody>
          </p:sp>
        </mc:Choice>
        <mc:Fallback xmlns="">
          <p:sp>
            <p:nvSpPr>
              <p:cNvPr id="16" name="TextBox 1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52405" y="5139394"/>
                <a:ext cx="4657725" cy="772969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9" name="Picture 18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445979" y="908936"/>
            <a:ext cx="747045" cy="747045"/>
          </a:xfrm>
          <a:prstGeom prst="rect">
            <a:avLst/>
          </a:prstGeom>
        </p:spPr>
      </p:pic>
      <p:sp>
        <p:nvSpPr>
          <p:cNvPr id="20" name="TextBox 19"/>
          <p:cNvSpPr txBox="1"/>
          <p:nvPr/>
        </p:nvSpPr>
        <p:spPr>
          <a:xfrm>
            <a:off x="5748823" y="1051625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graphicFrame>
        <p:nvGraphicFramePr>
          <p:cNvPr id="11" name="Table 10">
            <a:extLst>
              <a:ext uri="{FF2B5EF4-FFF2-40B4-BE49-F238E27FC236}">
                <a16:creationId xmlns:a16="http://schemas.microsoft.com/office/drawing/2014/main" id="{AFA031FE-5E6B-4242-BC34-AFD767E697C0}"/>
              </a:ext>
            </a:extLst>
          </p:cNvPr>
          <p:cNvGraphicFramePr>
            <a:graphicFrameLocks noGrp="1"/>
          </p:cNvGraphicFramePr>
          <p:nvPr/>
        </p:nvGraphicFramePr>
        <p:xfrm>
          <a:off x="1083876" y="1810828"/>
          <a:ext cx="6096000" cy="80587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08000">
                  <a:extLst>
                    <a:ext uri="{9D8B030D-6E8A-4147-A177-3AD203B41FA5}">
                      <a16:colId xmlns:a16="http://schemas.microsoft.com/office/drawing/2014/main" val="606019790"/>
                    </a:ext>
                  </a:extLst>
                </a:gridCol>
                <a:gridCol w="508000">
                  <a:extLst>
                    <a:ext uri="{9D8B030D-6E8A-4147-A177-3AD203B41FA5}">
                      <a16:colId xmlns:a16="http://schemas.microsoft.com/office/drawing/2014/main" val="3679987902"/>
                    </a:ext>
                  </a:extLst>
                </a:gridCol>
                <a:gridCol w="508000">
                  <a:extLst>
                    <a:ext uri="{9D8B030D-6E8A-4147-A177-3AD203B41FA5}">
                      <a16:colId xmlns:a16="http://schemas.microsoft.com/office/drawing/2014/main" val="2341400837"/>
                    </a:ext>
                  </a:extLst>
                </a:gridCol>
                <a:gridCol w="508000">
                  <a:extLst>
                    <a:ext uri="{9D8B030D-6E8A-4147-A177-3AD203B41FA5}">
                      <a16:colId xmlns:a16="http://schemas.microsoft.com/office/drawing/2014/main" val="2804593459"/>
                    </a:ext>
                  </a:extLst>
                </a:gridCol>
                <a:gridCol w="508000">
                  <a:extLst>
                    <a:ext uri="{9D8B030D-6E8A-4147-A177-3AD203B41FA5}">
                      <a16:colId xmlns:a16="http://schemas.microsoft.com/office/drawing/2014/main" val="2156316300"/>
                    </a:ext>
                  </a:extLst>
                </a:gridCol>
                <a:gridCol w="508000">
                  <a:extLst>
                    <a:ext uri="{9D8B030D-6E8A-4147-A177-3AD203B41FA5}">
                      <a16:colId xmlns:a16="http://schemas.microsoft.com/office/drawing/2014/main" val="754201576"/>
                    </a:ext>
                  </a:extLst>
                </a:gridCol>
                <a:gridCol w="508000">
                  <a:extLst>
                    <a:ext uri="{9D8B030D-6E8A-4147-A177-3AD203B41FA5}">
                      <a16:colId xmlns:a16="http://schemas.microsoft.com/office/drawing/2014/main" val="3846608941"/>
                    </a:ext>
                  </a:extLst>
                </a:gridCol>
                <a:gridCol w="508000">
                  <a:extLst>
                    <a:ext uri="{9D8B030D-6E8A-4147-A177-3AD203B41FA5}">
                      <a16:colId xmlns:a16="http://schemas.microsoft.com/office/drawing/2014/main" val="796638768"/>
                    </a:ext>
                  </a:extLst>
                </a:gridCol>
                <a:gridCol w="508000">
                  <a:extLst>
                    <a:ext uri="{9D8B030D-6E8A-4147-A177-3AD203B41FA5}">
                      <a16:colId xmlns:a16="http://schemas.microsoft.com/office/drawing/2014/main" val="2319828825"/>
                    </a:ext>
                  </a:extLst>
                </a:gridCol>
                <a:gridCol w="508000">
                  <a:extLst>
                    <a:ext uri="{9D8B030D-6E8A-4147-A177-3AD203B41FA5}">
                      <a16:colId xmlns:a16="http://schemas.microsoft.com/office/drawing/2014/main" val="3596963209"/>
                    </a:ext>
                  </a:extLst>
                </a:gridCol>
                <a:gridCol w="508000">
                  <a:extLst>
                    <a:ext uri="{9D8B030D-6E8A-4147-A177-3AD203B41FA5}">
                      <a16:colId xmlns:a16="http://schemas.microsoft.com/office/drawing/2014/main" val="309075862"/>
                    </a:ext>
                  </a:extLst>
                </a:gridCol>
                <a:gridCol w="508000">
                  <a:extLst>
                    <a:ext uri="{9D8B030D-6E8A-4147-A177-3AD203B41FA5}">
                      <a16:colId xmlns:a16="http://schemas.microsoft.com/office/drawing/2014/main" val="3221108575"/>
                    </a:ext>
                  </a:extLst>
                </a:gridCol>
              </a:tblGrid>
              <a:tr h="805873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922492034"/>
                  </a:ext>
                </a:extLst>
              </a:tr>
            </a:tbl>
          </a:graphicData>
        </a:graphic>
      </p:graphicFrame>
      <p:sp>
        <p:nvSpPr>
          <p:cNvPr id="12" name="TextBox 11">
            <a:extLst>
              <a:ext uri="{FF2B5EF4-FFF2-40B4-BE49-F238E27FC236}">
                <a16:creationId xmlns:a16="http://schemas.microsoft.com/office/drawing/2014/main" id="{5978BA0A-607A-4DD2-87D8-9054B83FC004}"/>
              </a:ext>
            </a:extLst>
          </p:cNvPr>
          <p:cNvSpPr txBox="1"/>
          <p:nvPr/>
        </p:nvSpPr>
        <p:spPr>
          <a:xfrm>
            <a:off x="2063300" y="462115"/>
            <a:ext cx="465772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Use the bar models to solve:</a:t>
            </a:r>
          </a:p>
        </p:txBody>
      </p:sp>
      <p:graphicFrame>
        <p:nvGraphicFramePr>
          <p:cNvPr id="17" name="Table 16">
            <a:extLst>
              <a:ext uri="{FF2B5EF4-FFF2-40B4-BE49-F238E27FC236}">
                <a16:creationId xmlns:a16="http://schemas.microsoft.com/office/drawing/2014/main" id="{101A1D6C-DA9D-4723-B24D-20A717C4FA99}"/>
              </a:ext>
            </a:extLst>
          </p:cNvPr>
          <p:cNvGraphicFramePr>
            <a:graphicFrameLocks noGrp="1"/>
          </p:cNvGraphicFramePr>
          <p:nvPr/>
        </p:nvGraphicFramePr>
        <p:xfrm>
          <a:off x="1083876" y="2977702"/>
          <a:ext cx="6096000" cy="80587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24000">
                  <a:extLst>
                    <a:ext uri="{9D8B030D-6E8A-4147-A177-3AD203B41FA5}">
                      <a16:colId xmlns:a16="http://schemas.microsoft.com/office/drawing/2014/main" val="606019790"/>
                    </a:ext>
                  </a:extLst>
                </a:gridCol>
                <a:gridCol w="1524000">
                  <a:extLst>
                    <a:ext uri="{9D8B030D-6E8A-4147-A177-3AD203B41FA5}">
                      <a16:colId xmlns:a16="http://schemas.microsoft.com/office/drawing/2014/main" val="4028910289"/>
                    </a:ext>
                  </a:extLst>
                </a:gridCol>
                <a:gridCol w="1524000">
                  <a:extLst>
                    <a:ext uri="{9D8B030D-6E8A-4147-A177-3AD203B41FA5}">
                      <a16:colId xmlns:a16="http://schemas.microsoft.com/office/drawing/2014/main" val="478292431"/>
                    </a:ext>
                  </a:extLst>
                </a:gridCol>
                <a:gridCol w="1524000">
                  <a:extLst>
                    <a:ext uri="{9D8B030D-6E8A-4147-A177-3AD203B41FA5}">
                      <a16:colId xmlns:a16="http://schemas.microsoft.com/office/drawing/2014/main" val="1820686775"/>
                    </a:ext>
                  </a:extLst>
                </a:gridCol>
              </a:tblGrid>
              <a:tr h="805873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922492034"/>
                  </a:ext>
                </a:extLst>
              </a:tr>
            </a:tbl>
          </a:graphicData>
        </a:graphic>
      </p:graphicFrame>
      <p:graphicFrame>
        <p:nvGraphicFramePr>
          <p:cNvPr id="18" name="Table 17">
            <a:extLst>
              <a:ext uri="{FF2B5EF4-FFF2-40B4-BE49-F238E27FC236}">
                <a16:creationId xmlns:a16="http://schemas.microsoft.com/office/drawing/2014/main" id="{DFDBF901-821C-4EEA-887D-666D543E1EC0}"/>
              </a:ext>
            </a:extLst>
          </p:cNvPr>
          <p:cNvGraphicFramePr>
            <a:graphicFrameLocks noGrp="1"/>
          </p:cNvGraphicFramePr>
          <p:nvPr/>
        </p:nvGraphicFramePr>
        <p:xfrm>
          <a:off x="1083876" y="1808999"/>
          <a:ext cx="1524000" cy="80587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08000">
                  <a:extLst>
                    <a:ext uri="{9D8B030D-6E8A-4147-A177-3AD203B41FA5}">
                      <a16:colId xmlns:a16="http://schemas.microsoft.com/office/drawing/2014/main" val="606019790"/>
                    </a:ext>
                  </a:extLst>
                </a:gridCol>
                <a:gridCol w="508000">
                  <a:extLst>
                    <a:ext uri="{9D8B030D-6E8A-4147-A177-3AD203B41FA5}">
                      <a16:colId xmlns:a16="http://schemas.microsoft.com/office/drawing/2014/main" val="3679987902"/>
                    </a:ext>
                  </a:extLst>
                </a:gridCol>
                <a:gridCol w="508000">
                  <a:extLst>
                    <a:ext uri="{9D8B030D-6E8A-4147-A177-3AD203B41FA5}">
                      <a16:colId xmlns:a16="http://schemas.microsoft.com/office/drawing/2014/main" val="2341400837"/>
                    </a:ext>
                  </a:extLst>
                </a:gridCol>
              </a:tblGrid>
              <a:tr h="805873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22492034"/>
                  </a:ext>
                </a:extLst>
              </a:tr>
            </a:tbl>
          </a:graphicData>
        </a:graphic>
      </p:graphicFrame>
    </p:spTree>
    <p:custDataLst>
      <p:tags r:id="rId1"/>
    </p:custDataLst>
    <p:extLst>
      <p:ext uri="{BB962C8B-B14F-4D97-AF65-F5344CB8AC3E}">
        <p14:creationId xmlns:p14="http://schemas.microsoft.com/office/powerpoint/2010/main" val="83910856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1083876" y="1810828"/>
          <a:ext cx="6096000" cy="80587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08000">
                  <a:extLst>
                    <a:ext uri="{9D8B030D-6E8A-4147-A177-3AD203B41FA5}">
                      <a16:colId xmlns:a16="http://schemas.microsoft.com/office/drawing/2014/main" val="606019790"/>
                    </a:ext>
                  </a:extLst>
                </a:gridCol>
                <a:gridCol w="508000">
                  <a:extLst>
                    <a:ext uri="{9D8B030D-6E8A-4147-A177-3AD203B41FA5}">
                      <a16:colId xmlns:a16="http://schemas.microsoft.com/office/drawing/2014/main" val="3679987902"/>
                    </a:ext>
                  </a:extLst>
                </a:gridCol>
                <a:gridCol w="508000">
                  <a:extLst>
                    <a:ext uri="{9D8B030D-6E8A-4147-A177-3AD203B41FA5}">
                      <a16:colId xmlns:a16="http://schemas.microsoft.com/office/drawing/2014/main" val="2341400837"/>
                    </a:ext>
                  </a:extLst>
                </a:gridCol>
                <a:gridCol w="508000">
                  <a:extLst>
                    <a:ext uri="{9D8B030D-6E8A-4147-A177-3AD203B41FA5}">
                      <a16:colId xmlns:a16="http://schemas.microsoft.com/office/drawing/2014/main" val="2804593459"/>
                    </a:ext>
                  </a:extLst>
                </a:gridCol>
                <a:gridCol w="508000">
                  <a:extLst>
                    <a:ext uri="{9D8B030D-6E8A-4147-A177-3AD203B41FA5}">
                      <a16:colId xmlns:a16="http://schemas.microsoft.com/office/drawing/2014/main" val="2156316300"/>
                    </a:ext>
                  </a:extLst>
                </a:gridCol>
                <a:gridCol w="508000">
                  <a:extLst>
                    <a:ext uri="{9D8B030D-6E8A-4147-A177-3AD203B41FA5}">
                      <a16:colId xmlns:a16="http://schemas.microsoft.com/office/drawing/2014/main" val="754201576"/>
                    </a:ext>
                  </a:extLst>
                </a:gridCol>
                <a:gridCol w="508000">
                  <a:extLst>
                    <a:ext uri="{9D8B030D-6E8A-4147-A177-3AD203B41FA5}">
                      <a16:colId xmlns:a16="http://schemas.microsoft.com/office/drawing/2014/main" val="3846608941"/>
                    </a:ext>
                  </a:extLst>
                </a:gridCol>
                <a:gridCol w="508000">
                  <a:extLst>
                    <a:ext uri="{9D8B030D-6E8A-4147-A177-3AD203B41FA5}">
                      <a16:colId xmlns:a16="http://schemas.microsoft.com/office/drawing/2014/main" val="796638768"/>
                    </a:ext>
                  </a:extLst>
                </a:gridCol>
                <a:gridCol w="508000">
                  <a:extLst>
                    <a:ext uri="{9D8B030D-6E8A-4147-A177-3AD203B41FA5}">
                      <a16:colId xmlns:a16="http://schemas.microsoft.com/office/drawing/2014/main" val="2319828825"/>
                    </a:ext>
                  </a:extLst>
                </a:gridCol>
                <a:gridCol w="508000">
                  <a:extLst>
                    <a:ext uri="{9D8B030D-6E8A-4147-A177-3AD203B41FA5}">
                      <a16:colId xmlns:a16="http://schemas.microsoft.com/office/drawing/2014/main" val="3596963209"/>
                    </a:ext>
                  </a:extLst>
                </a:gridCol>
                <a:gridCol w="508000">
                  <a:extLst>
                    <a:ext uri="{9D8B030D-6E8A-4147-A177-3AD203B41FA5}">
                      <a16:colId xmlns:a16="http://schemas.microsoft.com/office/drawing/2014/main" val="309075862"/>
                    </a:ext>
                  </a:extLst>
                </a:gridCol>
                <a:gridCol w="508000">
                  <a:extLst>
                    <a:ext uri="{9D8B030D-6E8A-4147-A177-3AD203B41FA5}">
                      <a16:colId xmlns:a16="http://schemas.microsoft.com/office/drawing/2014/main" val="3221108575"/>
                    </a:ext>
                  </a:extLst>
                </a:gridCol>
              </a:tblGrid>
              <a:tr h="805873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922492034"/>
                  </a:ext>
                </a:extLst>
              </a:tr>
            </a:tbl>
          </a:graphicData>
        </a:graphic>
      </p:graphicFrame>
      <p:sp>
        <p:nvSpPr>
          <p:cNvPr id="4" name="TextBox 3"/>
          <p:cNvSpPr txBox="1"/>
          <p:nvPr/>
        </p:nvSpPr>
        <p:spPr>
          <a:xfrm>
            <a:off x="2063300" y="462115"/>
            <a:ext cx="465772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Use the bar models to solve:</a:t>
            </a:r>
          </a:p>
        </p:txBody>
      </p:sp>
      <p:graphicFrame>
        <p:nvGraphicFramePr>
          <p:cNvPr id="5" name="Table 4"/>
          <p:cNvGraphicFramePr>
            <a:graphicFrameLocks noGrp="1"/>
          </p:cNvGraphicFramePr>
          <p:nvPr/>
        </p:nvGraphicFramePr>
        <p:xfrm>
          <a:off x="1083876" y="2977702"/>
          <a:ext cx="6096000" cy="80587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24000">
                  <a:extLst>
                    <a:ext uri="{9D8B030D-6E8A-4147-A177-3AD203B41FA5}">
                      <a16:colId xmlns:a16="http://schemas.microsoft.com/office/drawing/2014/main" val="606019790"/>
                    </a:ext>
                  </a:extLst>
                </a:gridCol>
                <a:gridCol w="1524000">
                  <a:extLst>
                    <a:ext uri="{9D8B030D-6E8A-4147-A177-3AD203B41FA5}">
                      <a16:colId xmlns:a16="http://schemas.microsoft.com/office/drawing/2014/main" val="4028910289"/>
                    </a:ext>
                  </a:extLst>
                </a:gridCol>
                <a:gridCol w="1524000">
                  <a:extLst>
                    <a:ext uri="{9D8B030D-6E8A-4147-A177-3AD203B41FA5}">
                      <a16:colId xmlns:a16="http://schemas.microsoft.com/office/drawing/2014/main" val="478292431"/>
                    </a:ext>
                  </a:extLst>
                </a:gridCol>
                <a:gridCol w="1524000">
                  <a:extLst>
                    <a:ext uri="{9D8B030D-6E8A-4147-A177-3AD203B41FA5}">
                      <a16:colId xmlns:a16="http://schemas.microsoft.com/office/drawing/2014/main" val="1820686775"/>
                    </a:ext>
                  </a:extLst>
                </a:gridCol>
              </a:tblGrid>
              <a:tr h="805873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922492034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/>
              <p:cNvSpPr txBox="1"/>
              <p:nvPr/>
            </p:nvSpPr>
            <p:spPr>
              <a:xfrm>
                <a:off x="1936506" y="3929213"/>
                <a:ext cx="4657725" cy="77296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kumimoji="0" lang="en-GB" sz="24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kumimoji="0" lang="en-GB" sz="2400" b="0" i="0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libri" panose="020F0502020204030204"/>
                              <a:ea typeface="+mn-ea"/>
                              <a:cs typeface="+mn-cs"/>
                            </a:rPr>
                            <m:t>7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kumimoji="0" lang="en-GB" sz="2400" b="0" i="0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libri" panose="020F0502020204030204"/>
                              <a:ea typeface="+mn-ea"/>
                              <a:cs typeface="+mn-cs"/>
                            </a:rPr>
                            <m:t>12</m:t>
                          </m:r>
                        </m:den>
                      </m:f>
                      <m:r>
                        <a:rPr kumimoji="0" lang="en-GB" sz="24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−</m:t>
                      </m:r>
                      <m:f>
                        <m:fPr>
                          <m:ctrlPr>
                            <a:rPr kumimoji="0" lang="en-GB" sz="24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kumimoji="0" lang="en-GB" sz="2400" b="0" i="0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libri" panose="020F0502020204030204"/>
                              <a:ea typeface="+mn-ea"/>
                              <a:cs typeface="+mn-cs"/>
                            </a:rPr>
                            <m:t>1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kumimoji="0" lang="en-GB" sz="2400" b="0" i="0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libri" panose="020F0502020204030204"/>
                              <a:ea typeface="+mn-ea"/>
                              <a:cs typeface="+mn-cs"/>
                            </a:rPr>
                            <m:t>4</m:t>
                          </m:r>
                        </m:den>
                      </m:f>
                      <m:r>
                        <a:rPr kumimoji="0" lang="en-GB" sz="24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= </m:t>
                      </m:r>
                    </m:oMath>
                  </m:oMathPara>
                </a14:m>
                <a:endParaRPr kumimoji="0" lang="en-GB" sz="24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6" name="TextBox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36506" y="3929213"/>
                <a:ext cx="4657725" cy="772969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/>
              <p:cNvSpPr txBox="1"/>
              <p:nvPr/>
            </p:nvSpPr>
            <p:spPr>
              <a:xfrm>
                <a:off x="1936505" y="5011876"/>
                <a:ext cx="4657725" cy="77296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kumimoji="0" lang="en-GB" sz="24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kumimoji="0" lang="en-GB" sz="2400" b="0" i="0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libri" panose="020F0502020204030204"/>
                              <a:ea typeface="+mn-ea"/>
                              <a:cs typeface="+mn-cs"/>
                            </a:rPr>
                            <m:t>7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kumimoji="0" lang="en-GB" sz="2400" b="0" i="0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libri" panose="020F0502020204030204"/>
                              <a:ea typeface="+mn-ea"/>
                              <a:cs typeface="+mn-cs"/>
                            </a:rPr>
                            <m:t>12</m:t>
                          </m:r>
                        </m:den>
                      </m:f>
                      <m:r>
                        <a:rPr kumimoji="0" lang="en-GB" sz="24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+</m:t>
                      </m:r>
                      <m:f>
                        <m:fPr>
                          <m:ctrlPr>
                            <a:rPr kumimoji="0" lang="en-GB" sz="24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kumimoji="0" lang="en-GB" sz="2400" b="0" i="0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libri" panose="020F0502020204030204"/>
                              <a:ea typeface="+mn-ea"/>
                              <a:cs typeface="+mn-cs"/>
                            </a:rPr>
                            <m:t>1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kumimoji="0" lang="en-GB" sz="2400" b="0" i="0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libri" panose="020F0502020204030204"/>
                              <a:ea typeface="+mn-ea"/>
                              <a:cs typeface="+mn-cs"/>
                            </a:rPr>
                            <m:t>4</m:t>
                          </m:r>
                        </m:den>
                      </m:f>
                      <m:r>
                        <a:rPr kumimoji="0" lang="en-GB" sz="24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= </m:t>
                      </m:r>
                    </m:oMath>
                  </m:oMathPara>
                </a14:m>
                <a:endParaRPr kumimoji="0" lang="en-GB" sz="24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7" name="TextBox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36505" y="5011876"/>
                <a:ext cx="4657725" cy="772969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8" name="Table 7"/>
          <p:cNvGraphicFramePr>
            <a:graphicFrameLocks noGrp="1"/>
          </p:cNvGraphicFramePr>
          <p:nvPr/>
        </p:nvGraphicFramePr>
        <p:xfrm>
          <a:off x="1083876" y="1808999"/>
          <a:ext cx="1524000" cy="80587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08000">
                  <a:extLst>
                    <a:ext uri="{9D8B030D-6E8A-4147-A177-3AD203B41FA5}">
                      <a16:colId xmlns:a16="http://schemas.microsoft.com/office/drawing/2014/main" val="606019790"/>
                    </a:ext>
                  </a:extLst>
                </a:gridCol>
                <a:gridCol w="508000">
                  <a:extLst>
                    <a:ext uri="{9D8B030D-6E8A-4147-A177-3AD203B41FA5}">
                      <a16:colId xmlns:a16="http://schemas.microsoft.com/office/drawing/2014/main" val="3679987902"/>
                    </a:ext>
                  </a:extLst>
                </a:gridCol>
                <a:gridCol w="508000">
                  <a:extLst>
                    <a:ext uri="{9D8B030D-6E8A-4147-A177-3AD203B41FA5}">
                      <a16:colId xmlns:a16="http://schemas.microsoft.com/office/drawing/2014/main" val="2341400837"/>
                    </a:ext>
                  </a:extLst>
                </a:gridCol>
              </a:tblGrid>
              <a:tr h="805873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22492034"/>
                  </a:ext>
                </a:extLst>
              </a:tr>
            </a:tbl>
          </a:graphicData>
        </a:graphic>
      </p:graphicFrame>
      <p:cxnSp>
        <p:nvCxnSpPr>
          <p:cNvPr id="9" name="Straight Connector 8"/>
          <p:cNvCxnSpPr/>
          <p:nvPr/>
        </p:nvCxnSpPr>
        <p:spPr>
          <a:xfrm>
            <a:off x="2593588" y="1168901"/>
            <a:ext cx="0" cy="3357562"/>
          </a:xfrm>
          <a:prstGeom prst="line">
            <a:avLst/>
          </a:prstGeom>
          <a:ln w="57150">
            <a:solidFill>
              <a:srgbClr val="FF0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/>
          <p:cNvCxnSpPr/>
          <p:nvPr/>
        </p:nvCxnSpPr>
        <p:spPr>
          <a:xfrm>
            <a:off x="1083876" y="1177491"/>
            <a:ext cx="0" cy="3357562"/>
          </a:xfrm>
          <a:prstGeom prst="line">
            <a:avLst/>
          </a:prstGeom>
          <a:ln w="57150">
            <a:solidFill>
              <a:srgbClr val="FF0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Box 10"/>
              <p:cNvSpPr txBox="1"/>
              <p:nvPr/>
            </p:nvSpPr>
            <p:spPr>
              <a:xfrm>
                <a:off x="4646897" y="3929213"/>
                <a:ext cx="852630" cy="77162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kumimoji="0" lang="en-GB" sz="24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kumimoji="0" lang="en-GB" sz="2400" b="0" i="0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libri" panose="020F0502020204030204"/>
                              <a:ea typeface="+mn-ea"/>
                              <a:cs typeface="+mn-cs"/>
                            </a:rPr>
                            <m:t>4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kumimoji="0" lang="en-GB" sz="2400" b="0" i="0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libri" panose="020F0502020204030204"/>
                              <a:ea typeface="+mn-ea"/>
                              <a:cs typeface="+mn-cs"/>
                            </a:rPr>
                            <m:t>12</m:t>
                          </m:r>
                        </m:den>
                      </m:f>
                    </m:oMath>
                  </m:oMathPara>
                </a14:m>
                <a:endParaRPr kumimoji="0" lang="en-GB" sz="24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11" name="TextBox 1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46897" y="3929213"/>
                <a:ext cx="852630" cy="771621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4" name="TextBox 13"/>
              <p:cNvSpPr txBox="1"/>
              <p:nvPr/>
            </p:nvSpPr>
            <p:spPr>
              <a:xfrm>
                <a:off x="5260310" y="3929213"/>
                <a:ext cx="2133317" cy="76764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</a:t>
                </a:r>
                <a14:m>
                  <m:oMath xmlns:m="http://schemas.openxmlformats.org/officeDocument/2006/math">
                    <m:r>
                      <a:rPr kumimoji="0" lang="en-GB" sz="24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=</m:t>
                    </m:r>
                  </m:oMath>
                </a14:m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+mj-lt"/>
                    <a:ea typeface="Cambria Math" panose="02040503050406030204" pitchFamily="18" charset="0"/>
                    <a:cs typeface="+mn-cs"/>
                  </a:rPr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kumimoji="0" lang="en-GB" sz="2800" b="0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cs typeface="+mn-cs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kumimoji="0" lang="en-GB" sz="2800" b="0" i="0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libri" panose="020F0502020204030204"/>
                            <a:cs typeface="+mn-cs"/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kumimoji="0" lang="en-GB" sz="2800" b="0" i="0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libri" panose="020F0502020204030204"/>
                            <a:cs typeface="+mn-cs"/>
                          </a:rPr>
                          <m:t>3</m:t>
                        </m:r>
                      </m:den>
                    </m:f>
                  </m:oMath>
                </a14:m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</a:t>
                </a:r>
              </a:p>
            </p:txBody>
          </p:sp>
        </mc:Choice>
        <mc:Fallback xmlns="">
          <p:sp>
            <p:nvSpPr>
              <p:cNvPr id="14" name="TextBox 1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260310" y="3929213"/>
                <a:ext cx="2133317" cy="767646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15394455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11" grpId="0"/>
      <p:bldP spid="1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1083876" y="1890789"/>
          <a:ext cx="6096000" cy="80587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08000">
                  <a:extLst>
                    <a:ext uri="{9D8B030D-6E8A-4147-A177-3AD203B41FA5}">
                      <a16:colId xmlns:a16="http://schemas.microsoft.com/office/drawing/2014/main" val="606019790"/>
                    </a:ext>
                  </a:extLst>
                </a:gridCol>
                <a:gridCol w="508000">
                  <a:extLst>
                    <a:ext uri="{9D8B030D-6E8A-4147-A177-3AD203B41FA5}">
                      <a16:colId xmlns:a16="http://schemas.microsoft.com/office/drawing/2014/main" val="3679987902"/>
                    </a:ext>
                  </a:extLst>
                </a:gridCol>
                <a:gridCol w="508000">
                  <a:extLst>
                    <a:ext uri="{9D8B030D-6E8A-4147-A177-3AD203B41FA5}">
                      <a16:colId xmlns:a16="http://schemas.microsoft.com/office/drawing/2014/main" val="2341400837"/>
                    </a:ext>
                  </a:extLst>
                </a:gridCol>
                <a:gridCol w="508000">
                  <a:extLst>
                    <a:ext uri="{9D8B030D-6E8A-4147-A177-3AD203B41FA5}">
                      <a16:colId xmlns:a16="http://schemas.microsoft.com/office/drawing/2014/main" val="2804593459"/>
                    </a:ext>
                  </a:extLst>
                </a:gridCol>
                <a:gridCol w="508000">
                  <a:extLst>
                    <a:ext uri="{9D8B030D-6E8A-4147-A177-3AD203B41FA5}">
                      <a16:colId xmlns:a16="http://schemas.microsoft.com/office/drawing/2014/main" val="2156316300"/>
                    </a:ext>
                  </a:extLst>
                </a:gridCol>
                <a:gridCol w="508000">
                  <a:extLst>
                    <a:ext uri="{9D8B030D-6E8A-4147-A177-3AD203B41FA5}">
                      <a16:colId xmlns:a16="http://schemas.microsoft.com/office/drawing/2014/main" val="754201576"/>
                    </a:ext>
                  </a:extLst>
                </a:gridCol>
                <a:gridCol w="508000">
                  <a:extLst>
                    <a:ext uri="{9D8B030D-6E8A-4147-A177-3AD203B41FA5}">
                      <a16:colId xmlns:a16="http://schemas.microsoft.com/office/drawing/2014/main" val="3846608941"/>
                    </a:ext>
                  </a:extLst>
                </a:gridCol>
                <a:gridCol w="508000">
                  <a:extLst>
                    <a:ext uri="{9D8B030D-6E8A-4147-A177-3AD203B41FA5}">
                      <a16:colId xmlns:a16="http://schemas.microsoft.com/office/drawing/2014/main" val="796638768"/>
                    </a:ext>
                  </a:extLst>
                </a:gridCol>
                <a:gridCol w="508000">
                  <a:extLst>
                    <a:ext uri="{9D8B030D-6E8A-4147-A177-3AD203B41FA5}">
                      <a16:colId xmlns:a16="http://schemas.microsoft.com/office/drawing/2014/main" val="2319828825"/>
                    </a:ext>
                  </a:extLst>
                </a:gridCol>
                <a:gridCol w="508000">
                  <a:extLst>
                    <a:ext uri="{9D8B030D-6E8A-4147-A177-3AD203B41FA5}">
                      <a16:colId xmlns:a16="http://schemas.microsoft.com/office/drawing/2014/main" val="3596963209"/>
                    </a:ext>
                  </a:extLst>
                </a:gridCol>
                <a:gridCol w="508000">
                  <a:extLst>
                    <a:ext uri="{9D8B030D-6E8A-4147-A177-3AD203B41FA5}">
                      <a16:colId xmlns:a16="http://schemas.microsoft.com/office/drawing/2014/main" val="309075862"/>
                    </a:ext>
                  </a:extLst>
                </a:gridCol>
                <a:gridCol w="508000">
                  <a:extLst>
                    <a:ext uri="{9D8B030D-6E8A-4147-A177-3AD203B41FA5}">
                      <a16:colId xmlns:a16="http://schemas.microsoft.com/office/drawing/2014/main" val="3221108575"/>
                    </a:ext>
                  </a:extLst>
                </a:gridCol>
              </a:tblGrid>
              <a:tr h="805873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922492034"/>
                  </a:ext>
                </a:extLst>
              </a:tr>
            </a:tbl>
          </a:graphicData>
        </a:graphic>
      </p:graphicFrame>
      <p:sp>
        <p:nvSpPr>
          <p:cNvPr id="4" name="TextBox 3"/>
          <p:cNvSpPr txBox="1"/>
          <p:nvPr/>
        </p:nvSpPr>
        <p:spPr>
          <a:xfrm>
            <a:off x="2063300" y="514366"/>
            <a:ext cx="465772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Use the bar models to solve:</a:t>
            </a:r>
          </a:p>
        </p:txBody>
      </p:sp>
      <p:graphicFrame>
        <p:nvGraphicFramePr>
          <p:cNvPr id="5" name="Table 4"/>
          <p:cNvGraphicFramePr>
            <a:graphicFrameLocks noGrp="1"/>
          </p:cNvGraphicFramePr>
          <p:nvPr/>
        </p:nvGraphicFramePr>
        <p:xfrm>
          <a:off x="1083876" y="3057663"/>
          <a:ext cx="6096000" cy="80587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24000">
                  <a:extLst>
                    <a:ext uri="{9D8B030D-6E8A-4147-A177-3AD203B41FA5}">
                      <a16:colId xmlns:a16="http://schemas.microsoft.com/office/drawing/2014/main" val="606019790"/>
                    </a:ext>
                  </a:extLst>
                </a:gridCol>
                <a:gridCol w="1524000">
                  <a:extLst>
                    <a:ext uri="{9D8B030D-6E8A-4147-A177-3AD203B41FA5}">
                      <a16:colId xmlns:a16="http://schemas.microsoft.com/office/drawing/2014/main" val="4028910289"/>
                    </a:ext>
                  </a:extLst>
                </a:gridCol>
                <a:gridCol w="1524000">
                  <a:extLst>
                    <a:ext uri="{9D8B030D-6E8A-4147-A177-3AD203B41FA5}">
                      <a16:colId xmlns:a16="http://schemas.microsoft.com/office/drawing/2014/main" val="478292431"/>
                    </a:ext>
                  </a:extLst>
                </a:gridCol>
                <a:gridCol w="1524000">
                  <a:extLst>
                    <a:ext uri="{9D8B030D-6E8A-4147-A177-3AD203B41FA5}">
                      <a16:colId xmlns:a16="http://schemas.microsoft.com/office/drawing/2014/main" val="1820686775"/>
                    </a:ext>
                  </a:extLst>
                </a:gridCol>
              </a:tblGrid>
              <a:tr h="805873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922492034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/>
              <p:cNvSpPr txBox="1"/>
              <p:nvPr/>
            </p:nvSpPr>
            <p:spPr>
              <a:xfrm>
                <a:off x="1936506" y="3981464"/>
                <a:ext cx="4657725" cy="77296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kumimoji="0" lang="en-GB" sz="24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kumimoji="0" lang="en-GB" sz="2400" b="0" i="0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libri" panose="020F0502020204030204"/>
                              <a:ea typeface="+mn-ea"/>
                              <a:cs typeface="+mn-cs"/>
                            </a:rPr>
                            <m:t>7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kumimoji="0" lang="en-GB" sz="2400" b="0" i="0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libri" panose="020F0502020204030204"/>
                              <a:ea typeface="+mn-ea"/>
                              <a:cs typeface="+mn-cs"/>
                            </a:rPr>
                            <m:t>12</m:t>
                          </m:r>
                        </m:den>
                      </m:f>
                      <m:r>
                        <a:rPr kumimoji="0" lang="en-GB" sz="24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−</m:t>
                      </m:r>
                      <m:f>
                        <m:fPr>
                          <m:ctrlPr>
                            <a:rPr kumimoji="0" lang="en-GB" sz="24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kumimoji="0" lang="en-GB" sz="2400" b="0" i="0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libri" panose="020F0502020204030204"/>
                              <a:ea typeface="+mn-ea"/>
                              <a:cs typeface="+mn-cs"/>
                            </a:rPr>
                            <m:t>1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kumimoji="0" lang="en-GB" sz="2400" b="0" i="0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libri" panose="020F0502020204030204"/>
                              <a:ea typeface="+mn-ea"/>
                              <a:cs typeface="+mn-cs"/>
                            </a:rPr>
                            <m:t>4</m:t>
                          </m:r>
                        </m:den>
                      </m:f>
                      <m:r>
                        <a:rPr kumimoji="0" lang="en-GB" sz="24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= </m:t>
                      </m:r>
                    </m:oMath>
                  </m:oMathPara>
                </a14:m>
                <a:endParaRPr kumimoji="0" lang="en-GB" sz="24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6" name="TextBox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36506" y="3981464"/>
                <a:ext cx="4657725" cy="772969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/>
              <p:cNvSpPr txBox="1"/>
              <p:nvPr/>
            </p:nvSpPr>
            <p:spPr>
              <a:xfrm>
                <a:off x="1936505" y="5064414"/>
                <a:ext cx="4657725" cy="77296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kumimoji="0" lang="en-GB" sz="24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kumimoji="0" lang="en-GB" sz="2400" b="0" i="0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libri" panose="020F0502020204030204"/>
                              <a:ea typeface="+mn-ea"/>
                              <a:cs typeface="+mn-cs"/>
                            </a:rPr>
                            <m:t>7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kumimoji="0" lang="en-GB" sz="2400" b="0" i="0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libri" panose="020F0502020204030204"/>
                              <a:ea typeface="+mn-ea"/>
                              <a:cs typeface="+mn-cs"/>
                            </a:rPr>
                            <m:t>12</m:t>
                          </m:r>
                        </m:den>
                      </m:f>
                      <m:r>
                        <a:rPr kumimoji="0" lang="en-GB" sz="24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+</m:t>
                      </m:r>
                      <m:f>
                        <m:fPr>
                          <m:ctrlPr>
                            <a:rPr kumimoji="0" lang="en-GB" sz="24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kumimoji="0" lang="en-GB" sz="2400" b="0" i="0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libri" panose="020F0502020204030204"/>
                              <a:ea typeface="+mn-ea"/>
                              <a:cs typeface="+mn-cs"/>
                            </a:rPr>
                            <m:t>1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kumimoji="0" lang="en-GB" sz="2400" b="0" i="0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libri" panose="020F0502020204030204"/>
                              <a:ea typeface="+mn-ea"/>
                              <a:cs typeface="+mn-cs"/>
                            </a:rPr>
                            <m:t>4</m:t>
                          </m:r>
                        </m:den>
                      </m:f>
                      <m:r>
                        <a:rPr kumimoji="0" lang="en-GB" sz="24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= </m:t>
                      </m:r>
                    </m:oMath>
                  </m:oMathPara>
                </a14:m>
                <a:endParaRPr kumimoji="0" lang="en-GB" sz="24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7" name="TextBox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36505" y="5064414"/>
                <a:ext cx="4657725" cy="772969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8" name="Table 7"/>
          <p:cNvGraphicFramePr>
            <a:graphicFrameLocks noGrp="1"/>
          </p:cNvGraphicFramePr>
          <p:nvPr/>
        </p:nvGraphicFramePr>
        <p:xfrm>
          <a:off x="1083876" y="3054005"/>
          <a:ext cx="1524000" cy="80587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08000">
                  <a:extLst>
                    <a:ext uri="{9D8B030D-6E8A-4147-A177-3AD203B41FA5}">
                      <a16:colId xmlns:a16="http://schemas.microsoft.com/office/drawing/2014/main" val="606019790"/>
                    </a:ext>
                  </a:extLst>
                </a:gridCol>
                <a:gridCol w="508000">
                  <a:extLst>
                    <a:ext uri="{9D8B030D-6E8A-4147-A177-3AD203B41FA5}">
                      <a16:colId xmlns:a16="http://schemas.microsoft.com/office/drawing/2014/main" val="368739089"/>
                    </a:ext>
                  </a:extLst>
                </a:gridCol>
                <a:gridCol w="508000">
                  <a:extLst>
                    <a:ext uri="{9D8B030D-6E8A-4147-A177-3AD203B41FA5}">
                      <a16:colId xmlns:a16="http://schemas.microsoft.com/office/drawing/2014/main" val="3869753740"/>
                    </a:ext>
                  </a:extLst>
                </a:gridCol>
              </a:tblGrid>
              <a:tr h="805873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22492034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Box 8"/>
              <p:cNvSpPr txBox="1"/>
              <p:nvPr/>
            </p:nvSpPr>
            <p:spPr>
              <a:xfrm>
                <a:off x="4559636" y="5064126"/>
                <a:ext cx="1208476" cy="77354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kumimoji="0" lang="en-GB" sz="24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kumimoji="0" lang="en-GB" sz="2400" b="0" i="0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libri" panose="020F0502020204030204"/>
                              <a:ea typeface="+mn-ea"/>
                              <a:cs typeface="+mn-cs"/>
                            </a:rPr>
                            <m:t>10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kumimoji="0" lang="en-GB" sz="2400" b="0" i="0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libri" panose="020F0502020204030204"/>
                              <a:ea typeface="+mn-ea"/>
                              <a:cs typeface="+mn-cs"/>
                            </a:rPr>
                            <m:t>12</m:t>
                          </m:r>
                        </m:den>
                      </m:f>
                    </m:oMath>
                  </m:oMathPara>
                </a14:m>
                <a:endParaRPr kumimoji="0" lang="en-GB" sz="24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9" name="TextBox 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559636" y="5064126"/>
                <a:ext cx="1208476" cy="773545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2" name="TextBox 11"/>
              <p:cNvSpPr txBox="1"/>
              <p:nvPr/>
            </p:nvSpPr>
            <p:spPr>
              <a:xfrm>
                <a:off x="5359033" y="5071692"/>
                <a:ext cx="1208476" cy="76597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</a:t>
                </a:r>
                <a14:m>
                  <m:oMath xmlns:m="http://schemas.openxmlformats.org/officeDocument/2006/math">
                    <m:r>
                      <a:rPr kumimoji="0" lang="en-GB" sz="24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=</m:t>
                    </m:r>
                  </m:oMath>
                </a14:m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+mj-lt"/>
                    <a:ea typeface="Cambria Math" panose="02040503050406030204" pitchFamily="18" charset="0"/>
                    <a:cs typeface="+mn-cs"/>
                  </a:rPr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kumimoji="0" lang="en-GB" sz="2800" b="0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+mn-ea"/>
                            <a:cs typeface="+mn-cs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kumimoji="0" lang="en-GB" sz="2800" b="0" i="0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libri" panose="020F0502020204030204"/>
                            <a:ea typeface="+mn-ea"/>
                            <a:cs typeface="+mn-cs"/>
                          </a:rPr>
                          <m:t>5</m:t>
                        </m:r>
                      </m:num>
                      <m:den>
                        <m:r>
                          <m:rPr>
                            <m:nor/>
                          </m:rPr>
                          <a:rPr kumimoji="0" lang="en-GB" sz="2800" b="0" i="0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libri" panose="020F0502020204030204"/>
                            <a:ea typeface="+mn-ea"/>
                            <a:cs typeface="+mn-cs"/>
                          </a:rPr>
                          <m:t>6</m:t>
                        </m:r>
                      </m:den>
                    </m:f>
                  </m:oMath>
                </a14:m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12" name="TextBox 1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359033" y="5071692"/>
                <a:ext cx="1208476" cy="765979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27187738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7 4.81481E-6 L 0.39045 -0.16875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514" y="-844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9" grpId="0"/>
      <p:bldP spid="1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Have a go at questions       1 – 5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378224267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7" name="Table 16"/>
          <p:cNvGraphicFramePr>
            <a:graphicFrameLocks noGrp="1"/>
          </p:cNvGraphicFramePr>
          <p:nvPr/>
        </p:nvGraphicFramePr>
        <p:xfrm>
          <a:off x="1083876" y="1880708"/>
          <a:ext cx="6096000" cy="80587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08000">
                  <a:extLst>
                    <a:ext uri="{9D8B030D-6E8A-4147-A177-3AD203B41FA5}">
                      <a16:colId xmlns:a16="http://schemas.microsoft.com/office/drawing/2014/main" val="606019790"/>
                    </a:ext>
                  </a:extLst>
                </a:gridCol>
                <a:gridCol w="508000">
                  <a:extLst>
                    <a:ext uri="{9D8B030D-6E8A-4147-A177-3AD203B41FA5}">
                      <a16:colId xmlns:a16="http://schemas.microsoft.com/office/drawing/2014/main" val="3679987902"/>
                    </a:ext>
                  </a:extLst>
                </a:gridCol>
                <a:gridCol w="508000">
                  <a:extLst>
                    <a:ext uri="{9D8B030D-6E8A-4147-A177-3AD203B41FA5}">
                      <a16:colId xmlns:a16="http://schemas.microsoft.com/office/drawing/2014/main" val="2341400837"/>
                    </a:ext>
                  </a:extLst>
                </a:gridCol>
                <a:gridCol w="508000">
                  <a:extLst>
                    <a:ext uri="{9D8B030D-6E8A-4147-A177-3AD203B41FA5}">
                      <a16:colId xmlns:a16="http://schemas.microsoft.com/office/drawing/2014/main" val="2804593459"/>
                    </a:ext>
                  </a:extLst>
                </a:gridCol>
                <a:gridCol w="508000">
                  <a:extLst>
                    <a:ext uri="{9D8B030D-6E8A-4147-A177-3AD203B41FA5}">
                      <a16:colId xmlns:a16="http://schemas.microsoft.com/office/drawing/2014/main" val="2156316300"/>
                    </a:ext>
                  </a:extLst>
                </a:gridCol>
                <a:gridCol w="508000">
                  <a:extLst>
                    <a:ext uri="{9D8B030D-6E8A-4147-A177-3AD203B41FA5}">
                      <a16:colId xmlns:a16="http://schemas.microsoft.com/office/drawing/2014/main" val="754201576"/>
                    </a:ext>
                  </a:extLst>
                </a:gridCol>
                <a:gridCol w="508000">
                  <a:extLst>
                    <a:ext uri="{9D8B030D-6E8A-4147-A177-3AD203B41FA5}">
                      <a16:colId xmlns:a16="http://schemas.microsoft.com/office/drawing/2014/main" val="3846608941"/>
                    </a:ext>
                  </a:extLst>
                </a:gridCol>
                <a:gridCol w="508000">
                  <a:extLst>
                    <a:ext uri="{9D8B030D-6E8A-4147-A177-3AD203B41FA5}">
                      <a16:colId xmlns:a16="http://schemas.microsoft.com/office/drawing/2014/main" val="796638768"/>
                    </a:ext>
                  </a:extLst>
                </a:gridCol>
                <a:gridCol w="508000">
                  <a:extLst>
                    <a:ext uri="{9D8B030D-6E8A-4147-A177-3AD203B41FA5}">
                      <a16:colId xmlns:a16="http://schemas.microsoft.com/office/drawing/2014/main" val="2319828825"/>
                    </a:ext>
                  </a:extLst>
                </a:gridCol>
                <a:gridCol w="508000">
                  <a:extLst>
                    <a:ext uri="{9D8B030D-6E8A-4147-A177-3AD203B41FA5}">
                      <a16:colId xmlns:a16="http://schemas.microsoft.com/office/drawing/2014/main" val="3596963209"/>
                    </a:ext>
                  </a:extLst>
                </a:gridCol>
                <a:gridCol w="508000">
                  <a:extLst>
                    <a:ext uri="{9D8B030D-6E8A-4147-A177-3AD203B41FA5}">
                      <a16:colId xmlns:a16="http://schemas.microsoft.com/office/drawing/2014/main" val="309075862"/>
                    </a:ext>
                  </a:extLst>
                </a:gridCol>
                <a:gridCol w="508000">
                  <a:extLst>
                    <a:ext uri="{9D8B030D-6E8A-4147-A177-3AD203B41FA5}">
                      <a16:colId xmlns:a16="http://schemas.microsoft.com/office/drawing/2014/main" val="3221108575"/>
                    </a:ext>
                  </a:extLst>
                </a:gridCol>
              </a:tblGrid>
              <a:tr h="805873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922492034"/>
                  </a:ext>
                </a:extLst>
              </a:tr>
            </a:tbl>
          </a:graphicData>
        </a:graphic>
      </p:graphicFrame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1083876" y="812901"/>
          <a:ext cx="6096000" cy="80587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08000">
                  <a:extLst>
                    <a:ext uri="{9D8B030D-6E8A-4147-A177-3AD203B41FA5}">
                      <a16:colId xmlns:a16="http://schemas.microsoft.com/office/drawing/2014/main" val="606019790"/>
                    </a:ext>
                  </a:extLst>
                </a:gridCol>
                <a:gridCol w="508000">
                  <a:extLst>
                    <a:ext uri="{9D8B030D-6E8A-4147-A177-3AD203B41FA5}">
                      <a16:colId xmlns:a16="http://schemas.microsoft.com/office/drawing/2014/main" val="3679987902"/>
                    </a:ext>
                  </a:extLst>
                </a:gridCol>
                <a:gridCol w="508000">
                  <a:extLst>
                    <a:ext uri="{9D8B030D-6E8A-4147-A177-3AD203B41FA5}">
                      <a16:colId xmlns:a16="http://schemas.microsoft.com/office/drawing/2014/main" val="2341400837"/>
                    </a:ext>
                  </a:extLst>
                </a:gridCol>
                <a:gridCol w="508000">
                  <a:extLst>
                    <a:ext uri="{9D8B030D-6E8A-4147-A177-3AD203B41FA5}">
                      <a16:colId xmlns:a16="http://schemas.microsoft.com/office/drawing/2014/main" val="2804593459"/>
                    </a:ext>
                  </a:extLst>
                </a:gridCol>
                <a:gridCol w="508000">
                  <a:extLst>
                    <a:ext uri="{9D8B030D-6E8A-4147-A177-3AD203B41FA5}">
                      <a16:colId xmlns:a16="http://schemas.microsoft.com/office/drawing/2014/main" val="2156316300"/>
                    </a:ext>
                  </a:extLst>
                </a:gridCol>
                <a:gridCol w="508000">
                  <a:extLst>
                    <a:ext uri="{9D8B030D-6E8A-4147-A177-3AD203B41FA5}">
                      <a16:colId xmlns:a16="http://schemas.microsoft.com/office/drawing/2014/main" val="754201576"/>
                    </a:ext>
                  </a:extLst>
                </a:gridCol>
                <a:gridCol w="508000">
                  <a:extLst>
                    <a:ext uri="{9D8B030D-6E8A-4147-A177-3AD203B41FA5}">
                      <a16:colId xmlns:a16="http://schemas.microsoft.com/office/drawing/2014/main" val="3846608941"/>
                    </a:ext>
                  </a:extLst>
                </a:gridCol>
                <a:gridCol w="508000">
                  <a:extLst>
                    <a:ext uri="{9D8B030D-6E8A-4147-A177-3AD203B41FA5}">
                      <a16:colId xmlns:a16="http://schemas.microsoft.com/office/drawing/2014/main" val="796638768"/>
                    </a:ext>
                  </a:extLst>
                </a:gridCol>
                <a:gridCol w="508000">
                  <a:extLst>
                    <a:ext uri="{9D8B030D-6E8A-4147-A177-3AD203B41FA5}">
                      <a16:colId xmlns:a16="http://schemas.microsoft.com/office/drawing/2014/main" val="2319828825"/>
                    </a:ext>
                  </a:extLst>
                </a:gridCol>
                <a:gridCol w="508000">
                  <a:extLst>
                    <a:ext uri="{9D8B030D-6E8A-4147-A177-3AD203B41FA5}">
                      <a16:colId xmlns:a16="http://schemas.microsoft.com/office/drawing/2014/main" val="3596963209"/>
                    </a:ext>
                  </a:extLst>
                </a:gridCol>
                <a:gridCol w="508000">
                  <a:extLst>
                    <a:ext uri="{9D8B030D-6E8A-4147-A177-3AD203B41FA5}">
                      <a16:colId xmlns:a16="http://schemas.microsoft.com/office/drawing/2014/main" val="309075862"/>
                    </a:ext>
                  </a:extLst>
                </a:gridCol>
                <a:gridCol w="508000">
                  <a:extLst>
                    <a:ext uri="{9D8B030D-6E8A-4147-A177-3AD203B41FA5}">
                      <a16:colId xmlns:a16="http://schemas.microsoft.com/office/drawing/2014/main" val="3221108575"/>
                    </a:ext>
                  </a:extLst>
                </a:gridCol>
              </a:tblGrid>
              <a:tr h="805873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922492034"/>
                  </a:ext>
                </a:extLst>
              </a:tr>
            </a:tbl>
          </a:graphicData>
        </a:graphic>
      </p:graphicFrame>
      <p:graphicFrame>
        <p:nvGraphicFramePr>
          <p:cNvPr id="5" name="Table 4"/>
          <p:cNvGraphicFramePr>
            <a:graphicFrameLocks noGrp="1"/>
          </p:cNvGraphicFramePr>
          <p:nvPr/>
        </p:nvGraphicFramePr>
        <p:xfrm>
          <a:off x="1083876" y="1890941"/>
          <a:ext cx="6096000" cy="80587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24000">
                  <a:extLst>
                    <a:ext uri="{9D8B030D-6E8A-4147-A177-3AD203B41FA5}">
                      <a16:colId xmlns:a16="http://schemas.microsoft.com/office/drawing/2014/main" val="606019790"/>
                    </a:ext>
                  </a:extLst>
                </a:gridCol>
                <a:gridCol w="1524000">
                  <a:extLst>
                    <a:ext uri="{9D8B030D-6E8A-4147-A177-3AD203B41FA5}">
                      <a16:colId xmlns:a16="http://schemas.microsoft.com/office/drawing/2014/main" val="4028910289"/>
                    </a:ext>
                  </a:extLst>
                </a:gridCol>
                <a:gridCol w="1524000">
                  <a:extLst>
                    <a:ext uri="{9D8B030D-6E8A-4147-A177-3AD203B41FA5}">
                      <a16:colId xmlns:a16="http://schemas.microsoft.com/office/drawing/2014/main" val="478292431"/>
                    </a:ext>
                  </a:extLst>
                </a:gridCol>
                <a:gridCol w="1524000">
                  <a:extLst>
                    <a:ext uri="{9D8B030D-6E8A-4147-A177-3AD203B41FA5}">
                      <a16:colId xmlns:a16="http://schemas.microsoft.com/office/drawing/2014/main" val="1820686775"/>
                    </a:ext>
                  </a:extLst>
                </a:gridCol>
              </a:tblGrid>
              <a:tr h="805873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922492034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/>
              <p:cNvSpPr txBox="1"/>
              <p:nvPr/>
            </p:nvSpPr>
            <p:spPr>
              <a:xfrm>
                <a:off x="1702634" y="3104698"/>
                <a:ext cx="4657725" cy="77296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kumimoji="0" lang="en-GB" sz="24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kumimoji="0" lang="en-GB" sz="2400" b="0" i="0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libri" panose="020F0502020204030204"/>
                              <a:ea typeface="+mn-ea"/>
                              <a:cs typeface="+mn-cs"/>
                            </a:rPr>
                            <m:t>7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kumimoji="0" lang="en-GB" sz="2400" b="0" i="0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libri" panose="020F0502020204030204"/>
                              <a:ea typeface="+mn-ea"/>
                              <a:cs typeface="+mn-cs"/>
                            </a:rPr>
                            <m:t>12</m:t>
                          </m:r>
                        </m:den>
                      </m:f>
                      <m:r>
                        <a:rPr kumimoji="0" lang="en-GB" sz="24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+</m:t>
                      </m:r>
                      <m:f>
                        <m:fPr>
                          <m:ctrlPr>
                            <a:rPr kumimoji="0" lang="en-GB" sz="24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kumimoji="0" lang="en-GB" sz="2400" b="0" i="0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libri" panose="020F0502020204030204"/>
                              <a:ea typeface="+mn-ea"/>
                              <a:cs typeface="+mn-cs"/>
                            </a:rPr>
                            <m:t>1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kumimoji="0" lang="en-GB" sz="2400" b="0" i="0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libri" panose="020F0502020204030204"/>
                              <a:ea typeface="+mn-ea"/>
                              <a:cs typeface="+mn-cs"/>
                            </a:rPr>
                            <m:t>4</m:t>
                          </m:r>
                        </m:den>
                      </m:f>
                      <m:r>
                        <a:rPr kumimoji="0" lang="en-GB" sz="24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 </m:t>
                      </m:r>
                    </m:oMath>
                  </m:oMathPara>
                </a14:m>
                <a:endParaRPr kumimoji="0" lang="en-GB" sz="24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7" name="TextBox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02634" y="3104698"/>
                <a:ext cx="4657725" cy="772969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8" name="Table 7"/>
          <p:cNvGraphicFramePr>
            <a:graphicFrameLocks noGrp="1"/>
          </p:cNvGraphicFramePr>
          <p:nvPr/>
        </p:nvGraphicFramePr>
        <p:xfrm>
          <a:off x="1083876" y="1890366"/>
          <a:ext cx="1524000" cy="80587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08000">
                  <a:extLst>
                    <a:ext uri="{9D8B030D-6E8A-4147-A177-3AD203B41FA5}">
                      <a16:colId xmlns:a16="http://schemas.microsoft.com/office/drawing/2014/main" val="606019790"/>
                    </a:ext>
                  </a:extLst>
                </a:gridCol>
                <a:gridCol w="508000">
                  <a:extLst>
                    <a:ext uri="{9D8B030D-6E8A-4147-A177-3AD203B41FA5}">
                      <a16:colId xmlns:a16="http://schemas.microsoft.com/office/drawing/2014/main" val="368739089"/>
                    </a:ext>
                  </a:extLst>
                </a:gridCol>
                <a:gridCol w="508000">
                  <a:extLst>
                    <a:ext uri="{9D8B030D-6E8A-4147-A177-3AD203B41FA5}">
                      <a16:colId xmlns:a16="http://schemas.microsoft.com/office/drawing/2014/main" val="3869753740"/>
                    </a:ext>
                  </a:extLst>
                </a:gridCol>
              </a:tblGrid>
              <a:tr h="805873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22492034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Box 8"/>
              <p:cNvSpPr txBox="1"/>
              <p:nvPr/>
            </p:nvSpPr>
            <p:spPr>
              <a:xfrm>
                <a:off x="4587022" y="4971496"/>
                <a:ext cx="1208476" cy="77354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kumimoji="0" lang="en-GB" sz="24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kumimoji="0" lang="en-GB" sz="2400" b="0" i="0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libri" panose="020F0502020204030204"/>
                              <a:ea typeface="+mn-ea"/>
                              <a:cs typeface="+mn-cs"/>
                            </a:rPr>
                            <m:t>10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kumimoji="0" lang="en-GB" sz="2400" b="0" i="0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libri" panose="020F0502020204030204"/>
                              <a:ea typeface="+mn-ea"/>
                              <a:cs typeface="+mn-cs"/>
                            </a:rPr>
                            <m:t>12</m:t>
                          </m:r>
                        </m:den>
                      </m:f>
                    </m:oMath>
                  </m:oMathPara>
                </a14:m>
                <a:endParaRPr kumimoji="0" lang="en-GB" sz="24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9" name="TextBox 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587022" y="4971496"/>
                <a:ext cx="1208476" cy="773545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0" name="Rectangle 9"/>
              <p:cNvSpPr/>
              <p:nvPr/>
            </p:nvSpPr>
            <p:spPr>
              <a:xfrm>
                <a:off x="5030047" y="3705953"/>
                <a:ext cx="554960" cy="40011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 xmlns:m="http://schemas.openxmlformats.org/officeDocument/2006/math">
                    <m:r>
                      <a:rPr kumimoji="0" lang="en-GB" sz="20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srgbClr val="4472C4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×</m:t>
                    </m:r>
                  </m:oMath>
                </a14:m>
                <a:r>
                  <a:rPr kumimoji="0" lang="en-GB" sz="20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4472C4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+mn-cs"/>
                  </a:rPr>
                  <a:t> 3</a:t>
                </a:r>
              </a:p>
            </p:txBody>
          </p:sp>
        </mc:Choice>
        <mc:Fallback xmlns="">
          <p:sp>
            <p:nvSpPr>
              <p:cNvPr id="10" name="Rectangle 9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030047" y="3705953"/>
                <a:ext cx="554960" cy="400110"/>
              </a:xfrm>
              <a:prstGeom prst="rect">
                <a:avLst/>
              </a:prstGeom>
              <a:blipFill>
                <a:blip r:embed="rId7"/>
                <a:stretch>
                  <a:fillRect t="-9091" r="-10989" b="-257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1" name="Left Bracket 10"/>
          <p:cNvSpPr/>
          <p:nvPr/>
        </p:nvSpPr>
        <p:spPr>
          <a:xfrm flipH="1">
            <a:off x="4490274" y="3493365"/>
            <a:ext cx="484667" cy="907361"/>
          </a:xfrm>
          <a:prstGeom prst="leftBracket">
            <a:avLst>
              <a:gd name="adj" fmla="val 152995"/>
            </a:avLst>
          </a:prstGeom>
          <a:ln w="57150">
            <a:headEnd type="triangl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2" name="TextBox 11"/>
              <p:cNvSpPr txBox="1"/>
              <p:nvPr/>
            </p:nvSpPr>
            <p:spPr>
              <a:xfrm>
                <a:off x="3684739" y="3932014"/>
                <a:ext cx="1208476" cy="77354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kumimoji="0" lang="en-GB" sz="24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kumimoji="0" lang="en-GB" sz="2400" b="0" i="0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libri" panose="020F0502020204030204"/>
                              <a:ea typeface="+mn-ea"/>
                              <a:cs typeface="+mn-cs"/>
                            </a:rPr>
                            <m:t>3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kumimoji="0" lang="en-GB" sz="2400" b="0" i="0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libri" panose="020F0502020204030204"/>
                              <a:ea typeface="+mn-ea"/>
                              <a:cs typeface="+mn-cs"/>
                            </a:rPr>
                            <m:t>12</m:t>
                          </m:r>
                        </m:den>
                      </m:f>
                    </m:oMath>
                  </m:oMathPara>
                </a14:m>
                <a:endParaRPr kumimoji="0" lang="en-GB" sz="24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12" name="TextBox 1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684739" y="3932014"/>
                <a:ext cx="1208476" cy="773545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3" name="TextBox 12"/>
              <p:cNvSpPr txBox="1"/>
              <p:nvPr/>
            </p:nvSpPr>
            <p:spPr>
              <a:xfrm>
                <a:off x="1947487" y="4945474"/>
                <a:ext cx="4657725" cy="77296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kumimoji="0" lang="en-GB" sz="24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kumimoji="0" lang="en-GB" sz="2400" b="0" i="0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libri" panose="020F0502020204030204"/>
                              <a:ea typeface="+mn-ea"/>
                              <a:cs typeface="+mn-cs"/>
                            </a:rPr>
                            <m:t>7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kumimoji="0" lang="en-GB" sz="2400" b="0" i="0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libri" panose="020F0502020204030204"/>
                              <a:ea typeface="+mn-ea"/>
                              <a:cs typeface="+mn-cs"/>
                            </a:rPr>
                            <m:t>12</m:t>
                          </m:r>
                        </m:den>
                      </m:f>
                      <m:r>
                        <a:rPr kumimoji="0" lang="en-GB" sz="24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+</m:t>
                      </m:r>
                      <m:f>
                        <m:fPr>
                          <m:ctrlPr>
                            <a:rPr kumimoji="0" lang="en-GB" sz="24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kumimoji="0" lang="en-GB" sz="2400" b="0" i="0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libri" panose="020F0502020204030204"/>
                              <a:ea typeface="+mn-ea"/>
                              <a:cs typeface="+mn-cs"/>
                            </a:rPr>
                            <m:t>3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kumimoji="0" lang="en-GB" sz="2400" b="0" i="0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libri" panose="020F0502020204030204"/>
                              <a:ea typeface="+mn-ea"/>
                              <a:cs typeface="+mn-cs"/>
                            </a:rPr>
                            <m:t>12</m:t>
                          </m:r>
                        </m:den>
                      </m:f>
                      <m:r>
                        <a:rPr kumimoji="0" lang="en-GB" sz="24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= </m:t>
                      </m:r>
                    </m:oMath>
                  </m:oMathPara>
                </a14:m>
                <a:endParaRPr kumimoji="0" lang="en-GB" sz="24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13" name="TextBox 1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47487" y="4945474"/>
                <a:ext cx="4657725" cy="772969"/>
              </a:xfrm>
              <a:prstGeom prst="rect">
                <a:avLst/>
              </a:prstGeom>
              <a:blipFill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4" name="TextBox 13"/>
              <p:cNvSpPr txBox="1"/>
              <p:nvPr/>
            </p:nvSpPr>
            <p:spPr>
              <a:xfrm>
                <a:off x="5307527" y="4980056"/>
                <a:ext cx="1208476" cy="76597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/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=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+mj-lt"/>
                    <a:ea typeface="Cambria Math" panose="02040503050406030204" pitchFamily="18" charset="0"/>
                    <a:cs typeface="+mn-cs"/>
                  </a:rPr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kumimoji="0" lang="en-GB" sz="2800" b="0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cs typeface="+mn-cs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kumimoji="0" lang="en-GB" sz="2800" b="0" i="0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libri" panose="020F0502020204030204"/>
                            <a:cs typeface="+mn-cs"/>
                          </a:rPr>
                          <m:t>5</m:t>
                        </m:r>
                      </m:num>
                      <m:den>
                        <m:r>
                          <m:rPr>
                            <m:nor/>
                          </m:rPr>
                          <a:rPr kumimoji="0" lang="en-GB" sz="2800" b="0" i="0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libri" panose="020F0502020204030204"/>
                            <a:cs typeface="+mn-cs"/>
                          </a:rPr>
                          <m:t>6</m:t>
                        </m:r>
                      </m:den>
                    </m:f>
                  </m:oMath>
                </a14:m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cs typeface="+mn-cs"/>
                  </a:rPr>
                  <a:t>  </a:t>
                </a:r>
              </a:p>
            </p:txBody>
          </p:sp>
        </mc:Choice>
        <mc:Fallback xmlns="">
          <p:sp>
            <p:nvSpPr>
              <p:cNvPr id="14" name="TextBox 1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307527" y="4980056"/>
                <a:ext cx="1208476" cy="765979"/>
              </a:xfrm>
              <a:prstGeom prst="rect">
                <a:avLst/>
              </a:prstGeom>
              <a:blipFill>
                <a:blip r:embed="rId1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23469527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7 7.40741E-7 L 0.39097 -0.15532 " pathEditMode="relative" rAng="0" ptsTypes="AA">
                                      <p:cBhvr>
                                        <p:cTn id="2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549" y="-777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11" grpId="0" animBg="1"/>
      <p:bldP spid="12" grpId="0"/>
      <p:bldP spid="13" grpId="0"/>
      <p:bldP spid="1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45979" y="384957"/>
            <a:ext cx="747045" cy="747045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5748823" y="527646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Box 4"/>
              <p:cNvSpPr txBox="1"/>
              <p:nvPr/>
            </p:nvSpPr>
            <p:spPr>
              <a:xfrm>
                <a:off x="0" y="1713565"/>
                <a:ext cx="4657725" cy="77296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400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2400" b="0" i="0" smtClean="0"/>
                            <m:t>8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2400" b="0" i="0" smtClean="0"/>
                            <m:t>15</m:t>
                          </m:r>
                        </m:den>
                      </m:f>
                      <m:r>
                        <a:rPr lang="en-GB" sz="2400" b="0" i="1" smtClean="0">
                          <a:latin typeface="Cambria Math" panose="02040503050406030204" pitchFamily="18" charset="0"/>
                        </a:rPr>
                        <m:t>−</m:t>
                      </m:r>
                      <m:f>
                        <m:fPr>
                          <m:ctrlPr>
                            <a:rPr lang="en-GB" sz="2400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2400" b="0" i="0" smtClean="0"/>
                            <m:t>1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2400" b="0" i="0" smtClean="0"/>
                            <m:t>3</m:t>
                          </m:r>
                        </m:den>
                      </m:f>
                      <m:r>
                        <a:rPr lang="en-GB" sz="2400" b="0" i="1" smtClean="0">
                          <a:latin typeface="Cambria Math" panose="02040503050406030204" pitchFamily="18" charset="0"/>
                        </a:rPr>
                        <m:t> </m:t>
                      </m:r>
                    </m:oMath>
                  </m:oMathPara>
                </a14:m>
                <a:endParaRPr lang="en-GB" sz="2400" b="0" dirty="0"/>
              </a:p>
            </p:txBody>
          </p:sp>
        </mc:Choice>
        <mc:Fallback xmlns="">
          <p:sp>
            <p:nvSpPr>
              <p:cNvPr id="5" name="TextBox 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0" y="1713565"/>
                <a:ext cx="4657725" cy="772969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/>
              <p:cNvSpPr txBox="1"/>
              <p:nvPr/>
            </p:nvSpPr>
            <p:spPr>
              <a:xfrm>
                <a:off x="3692435" y="1703861"/>
                <a:ext cx="4657725" cy="77296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400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2400" b="0" i="0" smtClean="0"/>
                            <m:t>3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2400" b="0" i="0" smtClean="0"/>
                            <m:t>8</m:t>
                          </m:r>
                        </m:den>
                      </m:f>
                      <m:r>
                        <a:rPr lang="en-GB" sz="2400" b="0" i="1" smtClean="0">
                          <a:latin typeface="Cambria Math" panose="02040503050406030204" pitchFamily="18" charset="0"/>
                        </a:rPr>
                        <m:t>+  </m:t>
                      </m:r>
                      <m:f>
                        <m:fPr>
                          <m:ctrlPr>
                            <a:rPr lang="en-GB" sz="2400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2400" b="0" i="0" smtClean="0"/>
                            <m:t>1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2400" b="0" i="0" smtClean="0"/>
                            <m:t>6</m:t>
                          </m:r>
                        </m:den>
                      </m:f>
                      <m:r>
                        <a:rPr lang="en-GB" sz="2400" b="0" i="1" smtClean="0">
                          <a:latin typeface="Cambria Math" panose="02040503050406030204" pitchFamily="18" charset="0"/>
                        </a:rPr>
                        <m:t>  =   </m:t>
                      </m:r>
                    </m:oMath>
                  </m:oMathPara>
                </a14:m>
                <a:endParaRPr lang="en-GB" sz="2400" b="0" dirty="0"/>
              </a:p>
            </p:txBody>
          </p:sp>
        </mc:Choice>
        <mc:Fallback xmlns="">
          <p:sp>
            <p:nvSpPr>
              <p:cNvPr id="6" name="TextBox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692435" y="1703861"/>
                <a:ext cx="4657725" cy="772969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/>
              <p:cNvSpPr txBox="1"/>
              <p:nvPr/>
            </p:nvSpPr>
            <p:spPr>
              <a:xfrm>
                <a:off x="6482088" y="1713565"/>
                <a:ext cx="607208" cy="77162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400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2400" b="0" i="0" smtClean="0"/>
                            <m:t>13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2400" b="0" i="0" smtClean="0"/>
                            <m:t>24</m:t>
                          </m:r>
                        </m:den>
                      </m:f>
                    </m:oMath>
                  </m:oMathPara>
                </a14:m>
                <a:endParaRPr lang="en-GB" sz="2400" b="0" dirty="0"/>
              </a:p>
            </p:txBody>
          </p:sp>
        </mc:Choice>
        <mc:Fallback xmlns="">
          <p:sp>
            <p:nvSpPr>
              <p:cNvPr id="7" name="TextBox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482088" y="1713565"/>
                <a:ext cx="607208" cy="771621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" name="Rectangle 7"/>
          <p:cNvSpPr/>
          <p:nvPr/>
        </p:nvSpPr>
        <p:spPr>
          <a:xfrm>
            <a:off x="5854828" y="1520991"/>
            <a:ext cx="332938" cy="529175"/>
          </a:xfrm>
          <a:prstGeom prst="rect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ectangle 8"/>
          <p:cNvSpPr/>
          <p:nvPr/>
        </p:nvSpPr>
        <p:spPr>
          <a:xfrm>
            <a:off x="5854828" y="2202566"/>
            <a:ext cx="332938" cy="529175"/>
          </a:xfrm>
          <a:prstGeom prst="rect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0" name="Rectangle 9"/>
              <p:cNvSpPr/>
              <p:nvPr/>
            </p:nvSpPr>
            <p:spPr>
              <a:xfrm>
                <a:off x="3294610" y="2391547"/>
                <a:ext cx="554960" cy="40011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000" i="1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000" dirty="0">
                    <a:solidFill>
                      <a:schemeClr val="accent1"/>
                    </a:solidFill>
                    <a:latin typeface="Calibri" panose="020F0502020204030204" pitchFamily="34" charset="0"/>
                  </a:rPr>
                  <a:t> 5</a:t>
                </a:r>
              </a:p>
            </p:txBody>
          </p:sp>
        </mc:Choice>
        <mc:Fallback xmlns="">
          <p:sp>
            <p:nvSpPr>
              <p:cNvPr id="10" name="Rectangle 9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94610" y="2391547"/>
                <a:ext cx="554960" cy="400110"/>
              </a:xfrm>
              <a:prstGeom prst="rect">
                <a:avLst/>
              </a:prstGeom>
              <a:blipFill>
                <a:blip r:embed="rId9"/>
                <a:stretch>
                  <a:fillRect t="-7576" r="-10989" b="-257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1" name="Left Bracket 10"/>
          <p:cNvSpPr/>
          <p:nvPr/>
        </p:nvSpPr>
        <p:spPr>
          <a:xfrm flipH="1">
            <a:off x="2860693" y="2180013"/>
            <a:ext cx="484667" cy="907361"/>
          </a:xfrm>
          <a:prstGeom prst="leftBracket">
            <a:avLst>
              <a:gd name="adj" fmla="val 152995"/>
            </a:avLst>
          </a:prstGeom>
          <a:ln w="57150">
            <a:headEnd type="triangl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2" name="TextBox 11"/>
              <p:cNvSpPr txBox="1"/>
              <p:nvPr/>
            </p:nvSpPr>
            <p:spPr>
              <a:xfrm>
                <a:off x="2831755" y="3545740"/>
                <a:ext cx="1208476" cy="77354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400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2400" b="0" i="0" smtClean="0"/>
                            <m:t>3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2400" b="0" i="0" smtClean="0"/>
                            <m:t>15</m:t>
                          </m:r>
                        </m:den>
                      </m:f>
                    </m:oMath>
                  </m:oMathPara>
                </a14:m>
                <a:endParaRPr lang="en-GB" sz="2400" b="0" dirty="0"/>
              </a:p>
            </p:txBody>
          </p:sp>
        </mc:Choice>
        <mc:Fallback xmlns="">
          <p:sp>
            <p:nvSpPr>
              <p:cNvPr id="12" name="TextBox 1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831755" y="3545740"/>
                <a:ext cx="1208476" cy="773545"/>
              </a:xfrm>
              <a:prstGeom prst="rect">
                <a:avLst/>
              </a:prstGeom>
              <a:blipFill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3" name="TextBox 12"/>
              <p:cNvSpPr txBox="1"/>
              <p:nvPr/>
            </p:nvSpPr>
            <p:spPr>
              <a:xfrm>
                <a:off x="1747765" y="3602481"/>
                <a:ext cx="1637211" cy="67268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24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 b="0" i="0" smtClean="0"/>
                          <m:t>8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 b="0" i="0" smtClean="0"/>
                          <m:t>15</m:t>
                        </m:r>
                      </m:den>
                    </m:f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−</m:t>
                    </m:r>
                    <m:f>
                      <m:fPr>
                        <m:ctrlPr>
                          <a:rPr lang="en-GB" sz="24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 b="0" i="0" smtClean="0"/>
                          <m:t>5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 b="0" i="0" smtClean="0"/>
                          <m:t>15</m:t>
                        </m:r>
                      </m:den>
                    </m:f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en-GB" sz="2400" b="0" dirty="0"/>
                  <a:t> </a:t>
                </a:r>
                <a14:m>
                  <m:oMath xmlns:m="http://schemas.openxmlformats.org/officeDocument/2006/math">
                    <m:r>
                      <a:rPr lang="en-GB" sz="2400" b="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endParaRPr lang="en-GB" sz="2400" b="0" dirty="0"/>
              </a:p>
            </p:txBody>
          </p:sp>
        </mc:Choice>
        <mc:Fallback xmlns="">
          <p:sp>
            <p:nvSpPr>
              <p:cNvPr id="13" name="TextBox 1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47765" y="3602481"/>
                <a:ext cx="1637211" cy="672685"/>
              </a:xfrm>
              <a:prstGeom prst="rect">
                <a:avLst/>
              </a:prstGeom>
              <a:blipFill>
                <a:blip r:embed="rId1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4" name="TextBox 13"/>
              <p:cNvSpPr txBox="1"/>
              <p:nvPr/>
            </p:nvSpPr>
            <p:spPr>
              <a:xfrm>
                <a:off x="2035519" y="2680789"/>
                <a:ext cx="1208476" cy="77354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400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2400" b="0" i="0" smtClean="0"/>
                            <m:t>5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2400" b="0" i="0" smtClean="0"/>
                            <m:t>15</m:t>
                          </m:r>
                        </m:den>
                      </m:f>
                    </m:oMath>
                  </m:oMathPara>
                </a14:m>
                <a:endParaRPr lang="en-GB" sz="2400" b="0" dirty="0"/>
              </a:p>
            </p:txBody>
          </p:sp>
        </mc:Choice>
        <mc:Fallback xmlns="">
          <p:sp>
            <p:nvSpPr>
              <p:cNvPr id="14" name="TextBox 1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35519" y="2680789"/>
                <a:ext cx="1208476" cy="773545"/>
              </a:xfrm>
              <a:prstGeom prst="rect">
                <a:avLst/>
              </a:prstGeom>
              <a:blipFill>
                <a:blip r:embed="rId1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5" name="Picture 14"/>
          <p:cNvPicPr>
            <a:picLocks noChangeAspect="1"/>
          </p:cNvPicPr>
          <p:nvPr/>
        </p:nvPicPr>
        <p:blipFill rotWithShape="1">
          <a:blip r:embed="rId13"/>
          <a:srcRect t="2324"/>
          <a:stretch/>
        </p:blipFill>
        <p:spPr>
          <a:xfrm>
            <a:off x="4683803" y="1170635"/>
            <a:ext cx="3467100" cy="3730761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745787" y="1301073"/>
            <a:ext cx="4415453" cy="3497255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17" name="TextBox 16"/>
              <p:cNvSpPr txBox="1"/>
              <p:nvPr/>
            </p:nvSpPr>
            <p:spPr>
              <a:xfrm>
                <a:off x="1594377" y="4930239"/>
                <a:ext cx="1208476" cy="77354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400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2400" b="0" i="0" smtClean="0"/>
                            <m:t>3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2400" b="0" i="0" smtClean="0"/>
                            <m:t>15</m:t>
                          </m:r>
                        </m:den>
                      </m:f>
                    </m:oMath>
                  </m:oMathPara>
                </a14:m>
                <a:endParaRPr lang="en-GB" sz="2400" b="0" dirty="0"/>
              </a:p>
            </p:txBody>
          </p:sp>
        </mc:Choice>
        <mc:Fallback xmlns="">
          <p:sp>
            <p:nvSpPr>
              <p:cNvPr id="17" name="TextBox 1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594377" y="4930239"/>
                <a:ext cx="1208476" cy="773545"/>
              </a:xfrm>
              <a:prstGeom prst="rect">
                <a:avLst/>
              </a:prstGeom>
              <a:blipFill>
                <a:blip r:embed="rId1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8" name="TextBox 17"/>
              <p:cNvSpPr txBox="1"/>
              <p:nvPr/>
            </p:nvSpPr>
            <p:spPr>
              <a:xfrm>
                <a:off x="2479262" y="4414846"/>
                <a:ext cx="999292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i="1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÷</m:t>
                    </m:r>
                  </m:oMath>
                </a14:m>
                <a:r>
                  <a:rPr lang="en-GB" dirty="0">
                    <a:latin typeface="Calibri" panose="020F0502020204030204" pitchFamily="34" charset="0"/>
                    <a:cs typeface="Calibri" panose="020F0502020204030204" pitchFamily="34" charset="0"/>
                  </a:rPr>
                  <a:t> 3</a:t>
                </a:r>
              </a:p>
            </p:txBody>
          </p:sp>
        </mc:Choice>
        <mc:Fallback xmlns="">
          <p:sp>
            <p:nvSpPr>
              <p:cNvPr id="18" name="TextBox 1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79262" y="4414846"/>
                <a:ext cx="999292" cy="369332"/>
              </a:xfrm>
              <a:prstGeom prst="rect">
                <a:avLst/>
              </a:prstGeom>
              <a:blipFill>
                <a:blip r:embed="rId16"/>
                <a:stretch>
                  <a:fillRect t="-8197" b="-24590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9" name="TextBox 18"/>
              <p:cNvSpPr txBox="1"/>
              <p:nvPr/>
            </p:nvSpPr>
            <p:spPr>
              <a:xfrm>
                <a:off x="2496785" y="5835695"/>
                <a:ext cx="1213173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i="1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÷</m:t>
                    </m:r>
                  </m:oMath>
                </a14:m>
                <a:r>
                  <a:rPr lang="en-GB" dirty="0">
                    <a:latin typeface="Calibri" panose="020F0502020204030204" pitchFamily="34" charset="0"/>
                    <a:cs typeface="Calibri" panose="020F0502020204030204" pitchFamily="34" charset="0"/>
                  </a:rPr>
                  <a:t> 3</a:t>
                </a:r>
              </a:p>
            </p:txBody>
          </p:sp>
        </mc:Choice>
        <mc:Fallback xmlns="">
          <p:sp>
            <p:nvSpPr>
              <p:cNvPr id="19" name="TextBox 1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96785" y="5835695"/>
                <a:ext cx="1213173" cy="369332"/>
              </a:xfrm>
              <a:prstGeom prst="rect">
                <a:avLst/>
              </a:prstGeom>
              <a:blipFill>
                <a:blip r:embed="rId17"/>
                <a:stretch>
                  <a:fillRect t="-8197" b="-24590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0" name="Curved Down Arrow 2"/>
          <p:cNvSpPr/>
          <p:nvPr/>
        </p:nvSpPr>
        <p:spPr>
          <a:xfrm rot="16200000">
            <a:off x="2610749" y="4480169"/>
            <a:ext cx="279248" cy="776199"/>
          </a:xfrm>
          <a:prstGeom prst="rightBracket">
            <a:avLst>
              <a:gd name="adj" fmla="val 150861"/>
            </a:avLst>
          </a:prstGeom>
          <a:noFill/>
          <a:ln w="38100">
            <a:solidFill>
              <a:schemeClr val="accent1"/>
            </a:solidFill>
            <a:headEnd type="none" w="med" len="med"/>
            <a:tailEnd type="triangl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21" name="Curved Up Arrow 3"/>
          <p:cNvSpPr/>
          <p:nvPr/>
        </p:nvSpPr>
        <p:spPr>
          <a:xfrm rot="5400000">
            <a:off x="2653590" y="5360216"/>
            <a:ext cx="226805" cy="775811"/>
          </a:xfrm>
          <a:prstGeom prst="rightBracket">
            <a:avLst>
              <a:gd name="adj" fmla="val 171030"/>
            </a:avLst>
          </a:prstGeom>
          <a:noFill/>
          <a:ln w="38100">
            <a:solidFill>
              <a:schemeClr val="accent1"/>
            </a:solidFill>
            <a:headEnd type="triangl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2" name="TextBox 21"/>
              <p:cNvSpPr txBox="1"/>
              <p:nvPr/>
            </p:nvSpPr>
            <p:spPr>
              <a:xfrm>
                <a:off x="2685405" y="4911044"/>
                <a:ext cx="1208476" cy="77354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400" b="0" i="1" smtClean="0">
                              <a:solidFill>
                                <a:schemeClr val="accent1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2400" b="0" i="0" smtClean="0">
                              <a:solidFill>
                                <a:schemeClr val="accent1"/>
                              </a:solidFill>
                            </a:rPr>
                            <m:t>1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2400" b="0" i="0" smtClean="0">
                              <a:solidFill>
                                <a:schemeClr val="accent1"/>
                              </a:solidFill>
                            </a:rPr>
                            <m:t>5</m:t>
                          </m:r>
                        </m:den>
                      </m:f>
                    </m:oMath>
                  </m:oMathPara>
                </a14:m>
                <a:endParaRPr lang="en-GB" sz="2400" b="0" dirty="0"/>
              </a:p>
            </p:txBody>
          </p:sp>
        </mc:Choice>
        <mc:Fallback xmlns="">
          <p:sp>
            <p:nvSpPr>
              <p:cNvPr id="22" name="TextBox 2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85405" y="4911044"/>
                <a:ext cx="1208476" cy="773545"/>
              </a:xfrm>
              <a:prstGeom prst="rect">
                <a:avLst/>
              </a:prstGeom>
              <a:blipFill>
                <a:blip r:embed="rId1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3" name="Oval 22"/>
          <p:cNvSpPr/>
          <p:nvPr/>
        </p:nvSpPr>
        <p:spPr>
          <a:xfrm>
            <a:off x="5929421" y="4702557"/>
            <a:ext cx="305143" cy="594162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/>
          </a:p>
        </p:txBody>
      </p:sp>
      <p:sp>
        <p:nvSpPr>
          <p:cNvPr id="26" name="Oval 25"/>
          <p:cNvSpPr/>
          <p:nvPr/>
        </p:nvSpPr>
        <p:spPr>
          <a:xfrm>
            <a:off x="6091187" y="5303753"/>
            <a:ext cx="286753" cy="594288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/>
          </a:p>
        </p:txBody>
      </p:sp>
      <p:sp>
        <p:nvSpPr>
          <p:cNvPr id="27" name="TextBox 26"/>
          <p:cNvSpPr txBox="1"/>
          <p:nvPr/>
        </p:nvSpPr>
        <p:spPr>
          <a:xfrm>
            <a:off x="4045091" y="5327437"/>
            <a:ext cx="487399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Factors of 15: 1, 3, 5, 15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4045091" y="4740072"/>
            <a:ext cx="487399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Factors of 3: 1, 3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D08FD42D-7EA9-4ABC-9D46-388B69E0BADB}"/>
              </a:ext>
            </a:extLst>
          </p:cNvPr>
          <p:cNvSpPr/>
          <p:nvPr/>
        </p:nvSpPr>
        <p:spPr>
          <a:xfrm>
            <a:off x="566147" y="1164523"/>
            <a:ext cx="7534141" cy="3753555"/>
          </a:xfrm>
          <a:prstGeom prst="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3262174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10" grpId="0"/>
      <p:bldP spid="11" grpId="0" animBg="1"/>
      <p:bldP spid="12" grpId="0"/>
      <p:bldP spid="13" grpId="0"/>
      <p:bldP spid="14" grpId="0"/>
      <p:bldP spid="17" grpId="0"/>
      <p:bldP spid="20" grpId="0" animBg="1"/>
      <p:bldP spid="21" grpId="0" animBg="1"/>
      <p:bldP spid="22" grpId="0"/>
      <p:bldP spid="23" grpId="0" animBg="1"/>
      <p:bldP spid="26" grpId="0" animBg="1"/>
      <p:bldP spid="4" grpId="0" animBg="1"/>
      <p:bldP spid="4" grpId="1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/>
              <p:cNvSpPr txBox="1"/>
              <p:nvPr/>
            </p:nvSpPr>
            <p:spPr>
              <a:xfrm>
                <a:off x="2056433" y="876526"/>
                <a:ext cx="4657725" cy="77296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400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2400" b="0" i="0" smtClean="0"/>
                            <m:t>3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2400" b="0" i="0" smtClean="0"/>
                            <m:t>8</m:t>
                          </m:r>
                        </m:den>
                      </m:f>
                      <m:r>
                        <a:rPr lang="en-GB" sz="2400" b="0" i="1" smtClean="0">
                          <a:latin typeface="Cambria Math" panose="02040503050406030204" pitchFamily="18" charset="0"/>
                        </a:rPr>
                        <m:t>+ </m:t>
                      </m:r>
                      <m:r>
                        <a:rPr lang="en-GB" sz="2400" b="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</a:rPr>
                        <m:t> </m:t>
                      </m:r>
                      <m:f>
                        <m:fPr>
                          <m:ctrlPr>
                            <a:rPr lang="en-GB" sz="24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2400" b="0" i="0" smtClean="0">
                              <a:solidFill>
                                <a:schemeClr val="accent1"/>
                              </a:solidFill>
                            </a:rPr>
                            <m:t>1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2400" b="0" i="0" smtClean="0">
                              <a:solidFill>
                                <a:schemeClr val="accent1"/>
                              </a:solidFill>
                            </a:rPr>
                            <m:t>6</m:t>
                          </m:r>
                        </m:den>
                      </m:f>
                      <m:r>
                        <a:rPr lang="en-GB" sz="2400" b="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en-GB" sz="2400" b="0" i="1" smtClean="0">
                          <a:latin typeface="Cambria Math" panose="02040503050406030204" pitchFamily="18" charset="0"/>
                        </a:rPr>
                        <m:t> =   </m:t>
                      </m:r>
                    </m:oMath>
                  </m:oMathPara>
                </a14:m>
                <a:endParaRPr lang="en-GB" sz="2400" b="0" dirty="0"/>
              </a:p>
            </p:txBody>
          </p:sp>
        </mc:Choice>
        <mc:Fallback xmlns="">
          <p:sp>
            <p:nvSpPr>
              <p:cNvPr id="6" name="TextBox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56433" y="876526"/>
                <a:ext cx="4657725" cy="772969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/>
              <p:cNvSpPr txBox="1"/>
              <p:nvPr/>
            </p:nvSpPr>
            <p:spPr>
              <a:xfrm>
                <a:off x="4846086" y="886230"/>
                <a:ext cx="607208" cy="77162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400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2400" b="0" i="0" smtClean="0"/>
                            <m:t>13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2400" b="0" i="0" smtClean="0"/>
                            <m:t>24</m:t>
                          </m:r>
                        </m:den>
                      </m:f>
                    </m:oMath>
                  </m:oMathPara>
                </a14:m>
                <a:endParaRPr lang="en-GB" sz="2400" b="0" dirty="0"/>
              </a:p>
            </p:txBody>
          </p:sp>
        </mc:Choice>
        <mc:Fallback xmlns="">
          <p:sp>
            <p:nvSpPr>
              <p:cNvPr id="7" name="TextBox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846086" y="886230"/>
                <a:ext cx="607208" cy="771621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" name="Rectangle 7"/>
          <p:cNvSpPr/>
          <p:nvPr/>
        </p:nvSpPr>
        <p:spPr>
          <a:xfrm>
            <a:off x="4217509" y="686656"/>
            <a:ext cx="332938" cy="529175"/>
          </a:xfrm>
          <a:prstGeom prst="rect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ectangle 8"/>
          <p:cNvSpPr/>
          <p:nvPr/>
        </p:nvSpPr>
        <p:spPr>
          <a:xfrm>
            <a:off x="4217509" y="1366321"/>
            <a:ext cx="332938" cy="529175"/>
          </a:xfrm>
          <a:prstGeom prst="rect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Left Bracket 22"/>
          <p:cNvSpPr/>
          <p:nvPr/>
        </p:nvSpPr>
        <p:spPr>
          <a:xfrm>
            <a:off x="3126464" y="1300306"/>
            <a:ext cx="484667" cy="918564"/>
          </a:xfrm>
          <a:prstGeom prst="leftBracket">
            <a:avLst>
              <a:gd name="adj" fmla="val 152995"/>
            </a:avLst>
          </a:prstGeom>
          <a:ln w="57150">
            <a:headEnd type="triangl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4" name="Rectangle 23"/>
              <p:cNvSpPr/>
              <p:nvPr/>
            </p:nvSpPr>
            <p:spPr>
              <a:xfrm>
                <a:off x="2571504" y="1499264"/>
                <a:ext cx="554960" cy="40011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000" i="1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000" dirty="0">
                    <a:solidFill>
                      <a:schemeClr val="accent1"/>
                    </a:solidFill>
                    <a:latin typeface="Calibri" panose="020F0502020204030204" pitchFamily="34" charset="0"/>
                  </a:rPr>
                  <a:t> 3</a:t>
                </a:r>
              </a:p>
            </p:txBody>
          </p:sp>
        </mc:Choice>
        <mc:Fallback xmlns="">
          <p:sp>
            <p:nvSpPr>
              <p:cNvPr id="24" name="Rectangle 2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71504" y="1499264"/>
                <a:ext cx="554960" cy="400110"/>
              </a:xfrm>
              <a:prstGeom prst="rect">
                <a:avLst/>
              </a:prstGeom>
              <a:blipFill>
                <a:blip r:embed="rId7"/>
                <a:stretch>
                  <a:fillRect t="-9091" r="-9890" b="-257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5" name="TextBox 24"/>
              <p:cNvSpPr txBox="1"/>
              <p:nvPr/>
            </p:nvSpPr>
            <p:spPr>
              <a:xfrm>
                <a:off x="3134028" y="1869105"/>
                <a:ext cx="1208476" cy="77354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400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2400" b="0" i="0" smtClean="0"/>
                            <m:t>9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2400" b="0" i="0" smtClean="0"/>
                            <m:t>24</m:t>
                          </m:r>
                        </m:den>
                      </m:f>
                    </m:oMath>
                  </m:oMathPara>
                </a14:m>
                <a:endParaRPr lang="en-GB" sz="2400" b="0" dirty="0"/>
              </a:p>
            </p:txBody>
          </p:sp>
        </mc:Choice>
        <mc:Fallback xmlns="">
          <p:sp>
            <p:nvSpPr>
              <p:cNvPr id="25" name="TextBox 2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134028" y="1869105"/>
                <a:ext cx="1208476" cy="773545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6" name="TextBox 25"/>
              <p:cNvSpPr txBox="1"/>
              <p:nvPr/>
            </p:nvSpPr>
            <p:spPr>
              <a:xfrm>
                <a:off x="1735801" y="3078037"/>
                <a:ext cx="4657725" cy="77296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400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2400" b="0" i="0" smtClean="0"/>
                            <m:t>9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2400" b="0" i="0" smtClean="0"/>
                            <m:t>24</m:t>
                          </m:r>
                        </m:den>
                      </m:f>
                      <m:r>
                        <a:rPr lang="en-GB" sz="2400" b="0" i="1" smtClean="0">
                          <a:latin typeface="Cambria Math" panose="02040503050406030204" pitchFamily="18" charset="0"/>
                        </a:rPr>
                        <m:t> + </m:t>
                      </m:r>
                      <m:f>
                        <m:fPr>
                          <m:ctrlPr>
                            <a:rPr lang="en-GB" sz="2400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2400" b="0" i="0" smtClean="0">
                              <a:solidFill>
                                <a:schemeClr val="accent1"/>
                              </a:solidFill>
                            </a:rPr>
                            <m:t>4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2400" b="0" i="0" smtClean="0">
                              <a:solidFill>
                                <a:schemeClr val="accent1"/>
                              </a:solidFill>
                            </a:rPr>
                            <m:t>24</m:t>
                          </m:r>
                        </m:den>
                      </m:f>
                      <m:r>
                        <a:rPr lang="en-GB" sz="2400" b="0" i="1" smtClean="0">
                          <a:latin typeface="Cambria Math" panose="02040503050406030204" pitchFamily="18" charset="0"/>
                        </a:rPr>
                        <m:t>  =   </m:t>
                      </m:r>
                    </m:oMath>
                  </m:oMathPara>
                </a14:m>
                <a:endParaRPr lang="en-GB" sz="2400" b="0" dirty="0"/>
              </a:p>
            </p:txBody>
          </p:sp>
        </mc:Choice>
        <mc:Fallback xmlns="">
          <p:sp>
            <p:nvSpPr>
              <p:cNvPr id="26" name="TextBox 2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35801" y="3078037"/>
                <a:ext cx="4657725" cy="772969"/>
              </a:xfrm>
              <a:prstGeom prst="rect">
                <a:avLst/>
              </a:prstGeom>
              <a:blipFill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7" name="Rectangle 26"/>
          <p:cNvSpPr/>
          <p:nvPr/>
        </p:nvSpPr>
        <p:spPr>
          <a:xfrm>
            <a:off x="3977266" y="2888651"/>
            <a:ext cx="332938" cy="529175"/>
          </a:xfrm>
          <a:prstGeom prst="rect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Rectangle 27"/>
          <p:cNvSpPr/>
          <p:nvPr/>
        </p:nvSpPr>
        <p:spPr>
          <a:xfrm>
            <a:off x="3977266" y="3572194"/>
            <a:ext cx="332938" cy="529175"/>
          </a:xfrm>
          <a:prstGeom prst="rect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9" name="TextBox 28"/>
              <p:cNvSpPr txBox="1"/>
              <p:nvPr/>
            </p:nvSpPr>
            <p:spPr>
              <a:xfrm>
                <a:off x="4659949" y="3075168"/>
                <a:ext cx="607208" cy="77162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400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2400" b="0" i="0" smtClean="0"/>
                            <m:t>13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2400" b="0" i="0" smtClean="0"/>
                            <m:t>24</m:t>
                          </m:r>
                        </m:den>
                      </m:f>
                    </m:oMath>
                  </m:oMathPara>
                </a14:m>
                <a:endParaRPr lang="en-GB" sz="2400" b="0" dirty="0"/>
              </a:p>
            </p:txBody>
          </p:sp>
        </mc:Choice>
        <mc:Fallback xmlns="">
          <p:sp>
            <p:nvSpPr>
              <p:cNvPr id="29" name="TextBox 2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59949" y="3075168"/>
                <a:ext cx="607208" cy="771621"/>
              </a:xfrm>
              <a:prstGeom prst="rect">
                <a:avLst/>
              </a:prstGeom>
              <a:blipFill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0" name="TextBox 29"/>
              <p:cNvSpPr txBox="1"/>
              <p:nvPr/>
            </p:nvSpPr>
            <p:spPr>
              <a:xfrm>
                <a:off x="2948316" y="4682375"/>
                <a:ext cx="1208476" cy="77354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400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2400" b="0" i="0" smtClean="0"/>
                            <m:t>4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2400" b="0" i="0" smtClean="0"/>
                            <m:t>24</m:t>
                          </m:r>
                        </m:den>
                      </m:f>
                    </m:oMath>
                  </m:oMathPara>
                </a14:m>
                <a:endParaRPr lang="en-GB" sz="2400" b="0" dirty="0"/>
              </a:p>
            </p:txBody>
          </p:sp>
        </mc:Choice>
        <mc:Fallback xmlns="">
          <p:sp>
            <p:nvSpPr>
              <p:cNvPr id="30" name="TextBox 2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48316" y="4682375"/>
                <a:ext cx="1208476" cy="773545"/>
              </a:xfrm>
              <a:prstGeom prst="rect">
                <a:avLst/>
              </a:prstGeom>
              <a:blipFill>
                <a:blip r:embed="rId1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1" name="TextBox 30"/>
              <p:cNvSpPr txBox="1"/>
              <p:nvPr/>
            </p:nvSpPr>
            <p:spPr>
              <a:xfrm>
                <a:off x="3846794" y="4139432"/>
                <a:ext cx="999292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i="1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÷</m:t>
                    </m:r>
                  </m:oMath>
                </a14:m>
                <a:r>
                  <a:rPr lang="en-GB" dirty="0">
                    <a:latin typeface="Calibri" panose="020F0502020204030204" pitchFamily="34" charset="0"/>
                    <a:cs typeface="Calibri" panose="020F0502020204030204" pitchFamily="34" charset="0"/>
                  </a:rPr>
                  <a:t> 4</a:t>
                </a:r>
              </a:p>
            </p:txBody>
          </p:sp>
        </mc:Choice>
        <mc:Fallback xmlns="">
          <p:sp>
            <p:nvSpPr>
              <p:cNvPr id="31" name="TextBox 3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846794" y="4139432"/>
                <a:ext cx="999292" cy="369332"/>
              </a:xfrm>
              <a:prstGeom prst="rect">
                <a:avLst/>
              </a:prstGeom>
              <a:blipFill>
                <a:blip r:embed="rId12"/>
                <a:stretch>
                  <a:fillRect t="-8197" b="-24590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2" name="TextBox 31"/>
              <p:cNvSpPr txBox="1"/>
              <p:nvPr/>
            </p:nvSpPr>
            <p:spPr>
              <a:xfrm>
                <a:off x="3867537" y="5621940"/>
                <a:ext cx="1213173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i="1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÷</m:t>
                    </m:r>
                  </m:oMath>
                </a14:m>
                <a:r>
                  <a:rPr lang="en-GB" dirty="0">
                    <a:latin typeface="Calibri" panose="020F0502020204030204" pitchFamily="34" charset="0"/>
                    <a:cs typeface="Calibri" panose="020F0502020204030204" pitchFamily="34" charset="0"/>
                  </a:rPr>
                  <a:t> 4</a:t>
                </a:r>
              </a:p>
            </p:txBody>
          </p:sp>
        </mc:Choice>
        <mc:Fallback xmlns="">
          <p:sp>
            <p:nvSpPr>
              <p:cNvPr id="32" name="TextBox 3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867537" y="5621940"/>
                <a:ext cx="1213173" cy="369332"/>
              </a:xfrm>
              <a:prstGeom prst="rect">
                <a:avLst/>
              </a:prstGeom>
              <a:blipFill>
                <a:blip r:embed="rId13"/>
                <a:stretch>
                  <a:fillRect t="-8197" b="-24590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3" name="Curved Down Arrow 2"/>
          <p:cNvSpPr/>
          <p:nvPr/>
        </p:nvSpPr>
        <p:spPr>
          <a:xfrm rot="16200000">
            <a:off x="3984635" y="4207426"/>
            <a:ext cx="279248" cy="776199"/>
          </a:xfrm>
          <a:prstGeom prst="rightBracket">
            <a:avLst>
              <a:gd name="adj" fmla="val 150861"/>
            </a:avLst>
          </a:prstGeom>
          <a:noFill/>
          <a:ln w="38100">
            <a:solidFill>
              <a:schemeClr val="accent1"/>
            </a:solidFill>
            <a:headEnd type="none" w="med" len="med"/>
            <a:tailEnd type="triangl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34" name="Curved Up Arrow 3"/>
          <p:cNvSpPr/>
          <p:nvPr/>
        </p:nvSpPr>
        <p:spPr>
          <a:xfrm rot="5400000">
            <a:off x="4043389" y="5165569"/>
            <a:ext cx="226805" cy="775811"/>
          </a:xfrm>
          <a:prstGeom prst="rightBracket">
            <a:avLst>
              <a:gd name="adj" fmla="val 171030"/>
            </a:avLst>
          </a:prstGeom>
          <a:noFill/>
          <a:ln w="38100">
            <a:solidFill>
              <a:schemeClr val="accent1"/>
            </a:solidFill>
            <a:headEnd type="triangl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5" name="TextBox 34"/>
              <p:cNvSpPr txBox="1"/>
              <p:nvPr/>
            </p:nvSpPr>
            <p:spPr>
              <a:xfrm>
                <a:off x="4061165" y="4724120"/>
                <a:ext cx="1208476" cy="77354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400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2400" b="0" i="0" smtClean="0"/>
                            <m:t>1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2400" b="0" i="0" smtClean="0"/>
                            <m:t>6</m:t>
                          </m:r>
                        </m:den>
                      </m:f>
                    </m:oMath>
                  </m:oMathPara>
                </a14:m>
                <a:endParaRPr lang="en-GB" sz="2400" b="0" dirty="0"/>
              </a:p>
            </p:txBody>
          </p:sp>
        </mc:Choice>
        <mc:Fallback xmlns="">
          <p:sp>
            <p:nvSpPr>
              <p:cNvPr id="35" name="TextBox 3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61165" y="4724120"/>
                <a:ext cx="1208476" cy="773545"/>
              </a:xfrm>
              <a:prstGeom prst="rect">
                <a:avLst/>
              </a:prstGeom>
              <a:blipFill>
                <a:blip r:embed="rId1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33312231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23" grpId="0" animBg="1"/>
      <p:bldP spid="24" grpId="0"/>
      <p:bldP spid="25" grpId="0"/>
      <p:bldP spid="26" grpId="0"/>
      <p:bldP spid="27" grpId="0" animBg="1"/>
      <p:bldP spid="27" grpId="1" animBg="1"/>
      <p:bldP spid="28" grpId="0" animBg="1"/>
      <p:bldP spid="28" grpId="1" animBg="1"/>
      <p:bldP spid="29" grpId="0"/>
      <p:bldP spid="30" grpId="0"/>
      <p:bldP spid="31" grpId="0"/>
      <p:bldP spid="32" grpId="0"/>
      <p:bldP spid="33" grpId="0" animBg="1"/>
      <p:bldP spid="34" grpId="0" animBg="1"/>
      <p:bldP spid="35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7512" y="537991"/>
            <a:ext cx="947267" cy="654166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Box 3"/>
              <p:cNvSpPr txBox="1"/>
              <p:nvPr/>
            </p:nvSpPr>
            <p:spPr>
              <a:xfrm>
                <a:off x="1614779" y="537991"/>
                <a:ext cx="4262034" cy="68012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Dexter has </a:t>
                </a:r>
                <a14:m>
                  <m:oMath xmlns:m="http://schemas.openxmlformats.org/officeDocument/2006/math">
                    <m:f>
                      <m:fPr>
                        <m:ctrlPr>
                          <a:rPr kumimoji="0" lang="en-GB" sz="2400" b="0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+mn-ea"/>
                            <a:cs typeface="+mn-cs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kumimoji="0" lang="en-GB" sz="2400" b="0" i="0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libri" panose="020F0502020204030204"/>
                            <a:ea typeface="+mn-ea"/>
                            <a:cs typeface="+mn-cs"/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kumimoji="0" lang="en-GB" sz="2400" b="0" i="0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libri" panose="020F0502020204030204"/>
                            <a:ea typeface="+mn-ea"/>
                            <a:cs typeface="+mn-cs"/>
                          </a:rPr>
                          <m:t>2</m:t>
                        </m:r>
                      </m:den>
                    </m:f>
                  </m:oMath>
                </a14:m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a tin of paint.</a:t>
                </a:r>
                <a:endParaRPr kumimoji="0" lang="en-GB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4" name="TextBox 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614779" y="537991"/>
                <a:ext cx="4262034" cy="680123"/>
              </a:xfrm>
              <a:prstGeom prst="rect">
                <a:avLst/>
              </a:prstGeom>
              <a:blipFill>
                <a:blip r:embed="rId6"/>
                <a:stretch>
                  <a:fillRect l="-2289" b="-6250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Box 4"/>
              <p:cNvSpPr txBox="1"/>
              <p:nvPr/>
            </p:nvSpPr>
            <p:spPr>
              <a:xfrm>
                <a:off x="1614779" y="1218114"/>
                <a:ext cx="7200802" cy="67274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He then uses </a:t>
                </a:r>
                <a14:m>
                  <m:oMath xmlns:m="http://schemas.openxmlformats.org/officeDocument/2006/math">
                    <m:f>
                      <m:fPr>
                        <m:ctrlPr>
                          <a:rPr kumimoji="0" lang="en-GB" sz="2400" b="0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+mn-ea"/>
                            <a:cs typeface="+mn-cs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kumimoji="0" lang="en-GB" sz="2400" b="0" i="0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libri" panose="020F0502020204030204"/>
                            <a:ea typeface="+mn-ea"/>
                            <a:cs typeface="+mn-cs"/>
                          </a:rPr>
                          <m:t>3</m:t>
                        </m:r>
                      </m:num>
                      <m:den>
                        <m:r>
                          <m:rPr>
                            <m:nor/>
                          </m:rPr>
                          <a:rPr kumimoji="0" lang="en-GB" sz="2400" b="0" i="0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libri" panose="020F0502020204030204"/>
                            <a:ea typeface="+mn-ea"/>
                            <a:cs typeface="+mn-cs"/>
                          </a:rPr>
                          <m:t>16</m:t>
                        </m:r>
                      </m:den>
                    </m:f>
                  </m:oMath>
                </a14:m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of the tin to paint the bathroom</a:t>
                </a:r>
                <a:endParaRPr kumimoji="0" lang="en-GB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5" name="TextBox 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614779" y="1218114"/>
                <a:ext cx="7200802" cy="672748"/>
              </a:xfrm>
              <a:prstGeom prst="rect">
                <a:avLst/>
              </a:prstGeom>
              <a:blipFill>
                <a:blip r:embed="rId7"/>
                <a:stretch>
                  <a:fillRect l="-1355" b="-909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/>
              <p:cNvSpPr txBox="1"/>
              <p:nvPr/>
            </p:nvSpPr>
            <p:spPr>
              <a:xfrm>
                <a:off x="1614779" y="1971659"/>
                <a:ext cx="7200802" cy="67274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and </a:t>
                </a:r>
                <a14:m>
                  <m:oMath xmlns:m="http://schemas.openxmlformats.org/officeDocument/2006/math">
                    <m:f>
                      <m:fPr>
                        <m:ctrlPr>
                          <a:rPr kumimoji="0" lang="en-GB" sz="2400" b="0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+mn-ea"/>
                            <a:cs typeface="+mn-cs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kumimoji="0" lang="en-GB" sz="2400" b="0" i="0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libri" panose="020F0502020204030204"/>
                            <a:ea typeface="+mn-ea"/>
                            <a:cs typeface="+mn-cs"/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kumimoji="0" lang="en-GB" sz="2400" b="0" i="0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libri" panose="020F0502020204030204"/>
                            <a:ea typeface="+mn-ea"/>
                            <a:cs typeface="+mn-cs"/>
                          </a:rPr>
                          <m:t>4</m:t>
                        </m:r>
                      </m:den>
                    </m:f>
                  </m:oMath>
                </a14:m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of the tin to paint the kitchen.</a:t>
                </a:r>
                <a:endParaRPr kumimoji="0" lang="en-GB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6" name="TextBox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614779" y="1971659"/>
                <a:ext cx="7200802" cy="672748"/>
              </a:xfrm>
              <a:prstGeom prst="rect">
                <a:avLst/>
              </a:prstGeom>
              <a:blipFill>
                <a:blip r:embed="rId8"/>
                <a:stretch>
                  <a:fillRect l="-1355" b="-720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" name="TextBox 6"/>
          <p:cNvSpPr txBox="1"/>
          <p:nvPr/>
        </p:nvSpPr>
        <p:spPr>
          <a:xfrm>
            <a:off x="1614779" y="2805200"/>
            <a:ext cx="636003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How much paint does Dexter have left?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1145" y="3443225"/>
            <a:ext cx="2801201" cy="2080142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Box 10"/>
              <p:cNvSpPr txBox="1"/>
              <p:nvPr/>
            </p:nvSpPr>
            <p:spPr>
              <a:xfrm>
                <a:off x="1937507" y="3469182"/>
                <a:ext cx="1208476" cy="77354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kumimoji="0" lang="en-GB" sz="24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kumimoji="0" lang="en-GB" sz="2400" b="0" i="0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libri" panose="020F0502020204030204"/>
                              <a:ea typeface="+mn-ea"/>
                              <a:cs typeface="+mn-cs"/>
                            </a:rPr>
                            <m:t>1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kumimoji="0" lang="en-GB" sz="2400" b="0" i="0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libri" panose="020F0502020204030204"/>
                              <a:ea typeface="+mn-ea"/>
                              <a:cs typeface="+mn-cs"/>
                            </a:rPr>
                            <m:t>2</m:t>
                          </m:r>
                        </m:den>
                      </m:f>
                    </m:oMath>
                  </m:oMathPara>
                </a14:m>
                <a:endParaRPr kumimoji="0" lang="en-GB" sz="24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11" name="TextBox 1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37507" y="3469182"/>
                <a:ext cx="1208476" cy="773545"/>
              </a:xfrm>
              <a:prstGeom prst="rect">
                <a:avLst/>
              </a:prstGeom>
              <a:blipFill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2" name="TextBox 11"/>
              <p:cNvSpPr txBox="1"/>
              <p:nvPr/>
            </p:nvSpPr>
            <p:spPr>
              <a:xfrm>
                <a:off x="1937507" y="4686039"/>
                <a:ext cx="1208476" cy="77354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kumimoji="0" lang="en-GB" sz="24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kumimoji="0" lang="en-GB" sz="2400" b="0" i="0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libri" panose="020F0502020204030204"/>
                              <a:ea typeface="+mn-ea"/>
                              <a:cs typeface="+mn-cs"/>
                            </a:rPr>
                            <m:t>1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kumimoji="0" lang="en-GB" sz="2400" b="0" i="0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libri" panose="020F0502020204030204"/>
                              <a:ea typeface="+mn-ea"/>
                              <a:cs typeface="+mn-cs"/>
                            </a:rPr>
                            <m:t>4</m:t>
                          </m:r>
                        </m:den>
                      </m:f>
                    </m:oMath>
                  </m:oMathPara>
                </a14:m>
                <a:endParaRPr kumimoji="0" lang="en-GB" sz="24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12" name="TextBox 1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37507" y="4686039"/>
                <a:ext cx="1208476" cy="773545"/>
              </a:xfrm>
              <a:prstGeom prst="rect">
                <a:avLst/>
              </a:prstGeom>
              <a:blipFill>
                <a:blip r:embed="rId1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3" name="TextBox 12"/>
              <p:cNvSpPr txBox="1"/>
              <p:nvPr/>
            </p:nvSpPr>
            <p:spPr>
              <a:xfrm>
                <a:off x="962647" y="4562130"/>
                <a:ext cx="1208476" cy="77354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kumimoji="0" lang="en-GB" sz="24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kumimoji="0" lang="en-GB" sz="2400" b="0" i="0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libri" panose="020F0502020204030204"/>
                              <a:ea typeface="+mn-ea"/>
                              <a:cs typeface="+mn-cs"/>
                            </a:rPr>
                            <m:t>3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kumimoji="0" lang="en-GB" sz="2400" b="0" i="0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libri" panose="020F0502020204030204"/>
                              <a:ea typeface="+mn-ea"/>
                              <a:cs typeface="+mn-cs"/>
                            </a:rPr>
                            <m:t>16</m:t>
                          </m:r>
                        </m:den>
                      </m:f>
                    </m:oMath>
                  </m:oMathPara>
                </a14:m>
                <a:endParaRPr kumimoji="0" lang="en-GB" sz="24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13" name="TextBox 1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62647" y="4562130"/>
                <a:ext cx="1208476" cy="773545"/>
              </a:xfrm>
              <a:prstGeom prst="rect">
                <a:avLst/>
              </a:prstGeom>
              <a:blipFill>
                <a:blip r:embed="rId1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4" name="TextBox 13"/>
          <p:cNvSpPr txBox="1"/>
          <p:nvPr/>
        </p:nvSpPr>
        <p:spPr>
          <a:xfrm>
            <a:off x="3338107" y="4729099"/>
            <a:ext cx="12084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?</a:t>
            </a:r>
          </a:p>
        </p:txBody>
      </p:sp>
      <p:pic>
        <p:nvPicPr>
          <p:cNvPr id="15" name="Picture 14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46583" y="3443225"/>
            <a:ext cx="2801201" cy="2080142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16" name="TextBox 15"/>
              <p:cNvSpPr txBox="1"/>
              <p:nvPr/>
            </p:nvSpPr>
            <p:spPr>
              <a:xfrm>
                <a:off x="5342945" y="3466043"/>
                <a:ext cx="1208476" cy="77354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kumimoji="0" lang="en-GB" sz="24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kumimoji="0" lang="en-GB" sz="2400" b="0" i="0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libri" panose="020F0502020204030204"/>
                              <a:ea typeface="+mn-ea"/>
                              <a:cs typeface="+mn-cs"/>
                            </a:rPr>
                            <m:t>8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kumimoji="0" lang="en-GB" sz="2400" b="0" i="0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libri" panose="020F0502020204030204"/>
                              <a:ea typeface="+mn-ea"/>
                              <a:cs typeface="+mn-cs"/>
                            </a:rPr>
                            <m:t>16</m:t>
                          </m:r>
                        </m:den>
                      </m:f>
                    </m:oMath>
                  </m:oMathPara>
                </a14:m>
                <a:endParaRPr kumimoji="0" lang="en-GB" sz="24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16" name="TextBox 1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342945" y="3466043"/>
                <a:ext cx="1208476" cy="773545"/>
              </a:xfrm>
              <a:prstGeom prst="rect">
                <a:avLst/>
              </a:prstGeom>
              <a:blipFill>
                <a:blip r:embed="rId1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7" name="TextBox 16"/>
              <p:cNvSpPr txBox="1"/>
              <p:nvPr/>
            </p:nvSpPr>
            <p:spPr>
              <a:xfrm>
                <a:off x="5342945" y="4667584"/>
                <a:ext cx="1208476" cy="77354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kumimoji="0" lang="en-GB" sz="24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kumimoji="0" lang="en-GB" sz="2400" b="0" i="0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libri" panose="020F0502020204030204"/>
                              <a:ea typeface="+mn-ea"/>
                              <a:cs typeface="+mn-cs"/>
                            </a:rPr>
                            <m:t>4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kumimoji="0" lang="en-GB" sz="2400" b="0" i="0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libri" panose="020F0502020204030204"/>
                              <a:ea typeface="+mn-ea"/>
                              <a:cs typeface="+mn-cs"/>
                            </a:rPr>
                            <m:t>16</m:t>
                          </m:r>
                        </m:den>
                      </m:f>
                    </m:oMath>
                  </m:oMathPara>
                </a14:m>
                <a:endParaRPr kumimoji="0" lang="en-GB" sz="24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17" name="TextBox 1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342945" y="4667584"/>
                <a:ext cx="1208476" cy="773545"/>
              </a:xfrm>
              <a:prstGeom prst="rect">
                <a:avLst/>
              </a:prstGeom>
              <a:blipFill>
                <a:blip r:embed="rId1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8" name="TextBox 17"/>
              <p:cNvSpPr txBox="1"/>
              <p:nvPr/>
            </p:nvSpPr>
            <p:spPr>
              <a:xfrm>
                <a:off x="4364965" y="4562130"/>
                <a:ext cx="1208476" cy="77354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kumimoji="0" lang="en-GB" sz="24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kumimoji="0" lang="en-GB" sz="2400" b="0" i="0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libri" panose="020F0502020204030204"/>
                              <a:ea typeface="+mn-ea"/>
                              <a:cs typeface="+mn-cs"/>
                            </a:rPr>
                            <m:t>3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kumimoji="0" lang="en-GB" sz="2400" b="0" i="0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libri" panose="020F0502020204030204"/>
                              <a:ea typeface="+mn-ea"/>
                              <a:cs typeface="+mn-cs"/>
                            </a:rPr>
                            <m:t>16</m:t>
                          </m:r>
                        </m:den>
                      </m:f>
                    </m:oMath>
                  </m:oMathPara>
                </a14:m>
                <a:endParaRPr kumimoji="0" lang="en-GB" sz="24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18" name="TextBox 1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364965" y="4562130"/>
                <a:ext cx="1208476" cy="773545"/>
              </a:xfrm>
              <a:prstGeom prst="rect">
                <a:avLst/>
              </a:prstGeom>
              <a:blipFill>
                <a:blip r:embed="rId1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9" name="TextBox 18"/>
              <p:cNvSpPr txBox="1"/>
              <p:nvPr/>
            </p:nvSpPr>
            <p:spPr>
              <a:xfrm>
                <a:off x="6296401" y="4562770"/>
                <a:ext cx="1208476" cy="77354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kumimoji="0" lang="en-GB" sz="2400" b="0" i="1" u="none" strike="noStrike" kern="1200" cap="none" spc="0" normalizeH="0" baseline="0" noProof="0">
                              <a:ln>
                                <a:noFill/>
                              </a:ln>
                              <a:solidFill>
                                <a:srgbClr val="4472C4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kumimoji="0" lang="en-GB" sz="2400" b="0" i="0" u="none" strike="noStrike" kern="1200" cap="none" spc="0" normalizeH="0" baseline="0" noProof="0">
                              <a:ln>
                                <a:noFill/>
                              </a:ln>
                              <a:solidFill>
                                <a:srgbClr val="4472C4"/>
                              </a:solidFill>
                              <a:effectLst/>
                              <a:uLnTx/>
                              <a:uFillTx/>
                              <a:latin typeface="Calibri" panose="020F0502020204030204"/>
                              <a:ea typeface="+mn-ea"/>
                              <a:cs typeface="+mn-cs"/>
                            </a:rPr>
                            <m:t>1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kumimoji="0" lang="en-GB" sz="2400" b="0" i="0" u="none" strike="noStrike" kern="1200" cap="none" spc="0" normalizeH="0" baseline="0" noProof="0">
                              <a:ln>
                                <a:noFill/>
                              </a:ln>
                              <a:solidFill>
                                <a:srgbClr val="4472C4"/>
                              </a:solidFill>
                              <a:effectLst/>
                              <a:uLnTx/>
                              <a:uFillTx/>
                              <a:latin typeface="Calibri" panose="020F0502020204030204"/>
                              <a:ea typeface="+mn-ea"/>
                              <a:cs typeface="+mn-cs"/>
                            </a:rPr>
                            <m:t>16</m:t>
                          </m:r>
                        </m:den>
                      </m:f>
                    </m:oMath>
                  </m:oMathPara>
                </a14:m>
                <a:endParaRPr kumimoji="0" lang="en-GB" sz="24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19" name="TextBox 1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296401" y="4562770"/>
                <a:ext cx="1208476" cy="773545"/>
              </a:xfrm>
              <a:prstGeom prst="rect">
                <a:avLst/>
              </a:prstGeom>
              <a:blipFill>
                <a:blip r:embed="rId1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0" name="TextBox 19"/>
              <p:cNvSpPr txBox="1"/>
              <p:nvPr/>
            </p:nvSpPr>
            <p:spPr>
              <a:xfrm>
                <a:off x="6561928" y="2651182"/>
                <a:ext cx="1208476" cy="77354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kumimoji="0" lang="en-GB" sz="2400" b="0" i="1" u="none" strike="noStrike" kern="1200" cap="none" spc="0" normalizeH="0" baseline="0" noProof="0">
                              <a:ln>
                                <a:noFill/>
                              </a:ln>
                              <a:solidFill>
                                <a:srgbClr val="4472C4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kumimoji="0" lang="en-GB" sz="2400" b="0" i="0" u="none" strike="noStrike" kern="1200" cap="none" spc="0" normalizeH="0" baseline="0" noProof="0">
                              <a:ln>
                                <a:noFill/>
                              </a:ln>
                              <a:solidFill>
                                <a:srgbClr val="4472C4"/>
                              </a:solidFill>
                              <a:effectLst/>
                              <a:uLnTx/>
                              <a:uFillTx/>
                              <a:latin typeface="Calibri" panose="020F0502020204030204"/>
                              <a:ea typeface="+mn-ea"/>
                              <a:cs typeface="+mn-cs"/>
                            </a:rPr>
                            <m:t>1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kumimoji="0" lang="en-GB" sz="2400" b="0" i="0" u="none" strike="noStrike" kern="1200" cap="none" spc="0" normalizeH="0" baseline="0" noProof="0">
                              <a:ln>
                                <a:noFill/>
                              </a:ln>
                              <a:solidFill>
                                <a:srgbClr val="4472C4"/>
                              </a:solidFill>
                              <a:effectLst/>
                              <a:uLnTx/>
                              <a:uFillTx/>
                              <a:latin typeface="Calibri" panose="020F0502020204030204"/>
                              <a:ea typeface="+mn-ea"/>
                              <a:cs typeface="+mn-cs"/>
                            </a:rPr>
                            <m:t>16</m:t>
                          </m:r>
                        </m:den>
                      </m:f>
                    </m:oMath>
                  </m:oMathPara>
                </a14:m>
                <a:endParaRPr kumimoji="0" lang="en-GB" sz="24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20" name="TextBox 1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561928" y="2651182"/>
                <a:ext cx="1208476" cy="773545"/>
              </a:xfrm>
              <a:prstGeom prst="rect">
                <a:avLst/>
              </a:prstGeom>
              <a:blipFill>
                <a:blip r:embed="rId1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3177109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 tmFilter="0, 0; .2, .5; .8, .5; 1, 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1" dur="250" autoRev="1" fill="hold"/>
                                        <p:tgtEl>
                                          <p:spTgt spid="1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" dur="500" tmFilter="0, 0; .2, .5; .8, .5; 1, 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0" dur="250" autoRev="1" fill="hold"/>
                                        <p:tgtEl>
                                          <p:spTgt spid="1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8" dur="500" tmFilter="0, 0; .2, .5; .8, .5; 1, 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9" dur="250" autoRev="1" fill="hold"/>
                                        <p:tgtEl>
                                          <p:spTgt spid="1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7" dur="500" tmFilter="0, 0; .2, .5; .8, .5; 1, 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8" dur="250" autoRev="1" fill="hold"/>
                                        <p:tgtEl>
                                          <p:spTgt spid="1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2" dur="500" tmFilter="0, 0; .2, .5; .8, .5; 1, 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3" dur="250" autoRev="1" fill="hold"/>
                                        <p:tgtEl>
                                          <p:spTgt spid="1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4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5" dur="500" tmFilter="0, 0; .2, .5; .8, .5; 1, 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6" dur="250" autoRev="1" fill="hold"/>
                                        <p:tgtEl>
                                          <p:spTgt spid="1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1" grpId="1"/>
      <p:bldP spid="12" grpId="0"/>
      <p:bldP spid="12" grpId="1"/>
      <p:bldP spid="13" grpId="0"/>
      <p:bldP spid="13" grpId="1"/>
      <p:bldP spid="14" grpId="0"/>
      <p:bldP spid="14" grpId="1"/>
      <p:bldP spid="16" grpId="0"/>
      <p:bldP spid="17" grpId="0"/>
      <p:bldP spid="17" grpId="1"/>
      <p:bldP spid="18" grpId="0"/>
      <p:bldP spid="18" grpId="1"/>
      <p:bldP spid="19" grpId="0"/>
      <p:bldP spid="20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Have a go at the rest of the questions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4062247257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4|5.2|17|0.7|0.7|0.8|1.8|4.7|3.8|2.9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0.6|5.2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7.7|6|18.6|7.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1.9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1|7.4|20.7|4.4|6.1|9.6|1.3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.9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3|7.2|5|4.2|1.4|1.9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4|5.4|3.9|4.4|1.4|1.9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8|5.2|4.3|2.8|6.9|1.4|2.8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3|15.4|3.3|3|4|6.5|5|6|0.6|2|3.3|3.9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.3|1|1.3|2.7|7|3.1|6.7|4.8|2.7|2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1.6|5.1|5.9|4.4|5.3|25.5|1.5|1.5|2.5|1.4|3.7|5.3|4.1|2.1|9.3|3.5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9" ma:contentTypeDescription="Create a new document." ma:contentTypeScope="" ma:versionID="b2c766a94e95002ac4288712d4fa69c8">
  <xsd:schema xmlns:xsd="http://www.w3.org/2001/XMLSchema" xmlns:xs="http://www.w3.org/2001/XMLSchema" xmlns:p="http://schemas.microsoft.com/office/2006/metadata/properties" xmlns:ns3="522d4c35-b548-4432-90ae-af4376e1c4b4" targetNamespace="http://schemas.microsoft.com/office/2006/metadata/properties" ma:root="true" ma:fieldsID="7178f4fb24cd49e559b70803ab372ab1" ns3:_="">
    <xsd:import namespace="522d4c35-b548-4432-90ae-af4376e1c4b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  <xsd:element ref="ns3:MediaServiceAutoKeyPoints" minOccurs="0"/>
                <xsd:element ref="ns3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11727757-3061-47D3-99FD-9493F136DC43}">
  <ds:schemaRefs>
    <ds:schemaRef ds:uri="http://schemas.microsoft.com/office/2006/documentManagement/types"/>
    <ds:schemaRef ds:uri="http://www.w3.org/XML/1998/namespace"/>
    <ds:schemaRef ds:uri="http://schemas.microsoft.com/office/infopath/2007/PartnerControls"/>
    <ds:schemaRef ds:uri="http://purl.org/dc/dcmitype/"/>
    <ds:schemaRef ds:uri="http://schemas.openxmlformats.org/package/2006/metadata/core-properties"/>
    <ds:schemaRef ds:uri="http://purl.org/dc/elements/1.1/"/>
    <ds:schemaRef ds:uri="http://schemas.microsoft.com/office/2006/metadata/properties"/>
    <ds:schemaRef ds:uri="http://purl.org/dc/terms/"/>
    <ds:schemaRef ds:uri="522d4c35-b548-4432-90ae-af4376e1c4b4"/>
  </ds:schemaRefs>
</ds:datastoreItem>
</file>

<file path=customXml/itemProps3.xml><?xml version="1.0" encoding="utf-8"?>
<ds:datastoreItem xmlns:ds="http://schemas.openxmlformats.org/officeDocument/2006/customXml" ds:itemID="{3F8B13A9-146C-432E-AFCD-F91D510A951E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6396</TotalTime>
  <Words>407</Words>
  <Application>Microsoft Office PowerPoint</Application>
  <PresentationFormat>On-screen Show (4:3)</PresentationFormat>
  <Paragraphs>143</Paragraphs>
  <Slides>18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7</vt:i4>
      </vt:variant>
      <vt:variant>
        <vt:lpstr>Slide Titles</vt:lpstr>
      </vt:variant>
      <vt:variant>
        <vt:i4>18</vt:i4>
      </vt:variant>
    </vt:vector>
  </HeadingPairs>
  <TitlesOfParts>
    <vt:vector size="30" baseType="lpstr">
      <vt:lpstr>Arial</vt:lpstr>
      <vt:lpstr>Calibri</vt:lpstr>
      <vt:lpstr>Cambria Math</vt:lpstr>
      <vt:lpstr>Comic Sans MS</vt:lpstr>
      <vt:lpstr>KG Primary Penmanship</vt:lpstr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questions       1 – 5 on the worksheet</vt:lpstr>
      <vt:lpstr>PowerPoint Presentation</vt:lpstr>
      <vt:lpstr>PowerPoint Presentation</vt:lpstr>
      <vt:lpstr>PowerPoint Presentation</vt:lpstr>
      <vt:lpstr>PowerPoint Presentation</vt:lpstr>
      <vt:lpstr>Have a go at the rest of the questions on the worksheet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J Alty</cp:lastModifiedBy>
  <cp:revision>227</cp:revision>
  <dcterms:created xsi:type="dcterms:W3CDTF">2019-07-05T11:02:13Z</dcterms:created>
  <dcterms:modified xsi:type="dcterms:W3CDTF">2025-11-18T08:54:12Z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