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2" r:id="rId2"/>
  </p:sldMasterIdLst>
  <p:notesMasterIdLst>
    <p:notesMasterId r:id="rId15"/>
  </p:notesMasterIdLst>
  <p:handoutMasterIdLst>
    <p:handoutMasterId r:id="rId16"/>
  </p:handoutMasterIdLst>
  <p:sldIdLst>
    <p:sldId id="330" r:id="rId3"/>
    <p:sldId id="278" r:id="rId4"/>
    <p:sldId id="272" r:id="rId5"/>
    <p:sldId id="331" r:id="rId6"/>
    <p:sldId id="332" r:id="rId7"/>
    <p:sldId id="333" r:id="rId8"/>
    <p:sldId id="334" r:id="rId9"/>
    <p:sldId id="335" r:id="rId10"/>
    <p:sldId id="336" r:id="rId11"/>
    <p:sldId id="337" r:id="rId12"/>
    <p:sldId id="338" r:id="rId13"/>
    <p:sldId id="270" r:id="rId14"/>
  </p:sldIdLst>
  <p:sldSz cx="9144000" cy="6858000" type="screen4x3"/>
  <p:notesSz cx="6858000" cy="9144000"/>
  <p:embeddedFontLst>
    <p:embeddedFont>
      <p:font typeface="Roboto" panose="020F0502020204030204" pitchFamily="2"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4C7E"/>
    <a:srgbClr val="90C8E5"/>
    <a:srgbClr val="00649C"/>
    <a:srgbClr val="643B91"/>
    <a:srgbClr val="AFDEF9"/>
    <a:srgbClr val="47B1E5"/>
    <a:srgbClr val="F1884C"/>
    <a:srgbClr val="F8BD95"/>
    <a:srgbClr val="6FBD84"/>
    <a:srgbClr val="C0D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1" d="100"/>
          <a:sy n="111" d="100"/>
        </p:scale>
        <p:origin x="1596" y="78"/>
      </p:cViewPr>
      <p:guideLst>
        <p:guide orient="horz" pos="2160"/>
        <p:guide pos="2880"/>
        <p:guide pos="340"/>
        <p:guide orient="horz" pos="3974"/>
        <p:guide pos="5420"/>
        <p:guide orient="horz" pos="346"/>
        <p:guide pos="476"/>
        <p:guide orient="horz" pos="504"/>
        <p:guide orient="horz" pos="3861"/>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font" Target="fonts/font5.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font" Target="fonts/font3.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03/11/2025</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03/11/2025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a:t>
            </a:r>
            <a:endParaRPr lang="en-GB" sz="2800" b="1" dirty="0">
              <a:solidFill>
                <a:srgbClr val="E34192"/>
              </a:solidFill>
            </a:endParaRPr>
          </a:p>
        </p:txBody>
      </p:sp>
    </p:spTree>
    <p:extLst>
      <p:ext uri="{BB962C8B-B14F-4D97-AF65-F5344CB8AC3E}">
        <p14:creationId xmlns:p14="http://schemas.microsoft.com/office/powerpoint/2010/main" val="2316950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ck Representation Cove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Text&#10;&#10;Description automatically generated">
            <a:extLst>
              <a:ext uri="{FF2B5EF4-FFF2-40B4-BE49-F238E27FC236}">
                <a16:creationId xmlns:a16="http://schemas.microsoft.com/office/drawing/2014/main" id="{D31A7922-8046-4B70-8C15-76C9E172EC34}"/>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55650" y="2406353"/>
            <a:ext cx="4976556" cy="949474"/>
          </a:xfrm>
          <a:prstGeom prst="rect">
            <a:avLst/>
          </a:prstGeom>
        </p:spPr>
      </p:pic>
    </p:spTree>
    <p:extLst>
      <p:ext uri="{BB962C8B-B14F-4D97-AF65-F5344CB8AC3E}">
        <p14:creationId xmlns:p14="http://schemas.microsoft.com/office/powerpoint/2010/main" val="20804564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61" r:id="rId3"/>
    <p:sldLayoutId id="2147483662" r:id="rId4"/>
    <p:sldLayoutId id="2147483663" r:id="rId5"/>
    <p:sldLayoutId id="2147483666" r:id="rId6"/>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twinkl.co.uk/resources/lower-key-stage-2-black-representation-within-the-curriculum"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4.xml"/><Relationship Id="rId6" Type="http://schemas.openxmlformats.org/officeDocument/2006/relationships/image" Target="../media/image29.jpeg"/><Relationship Id="rId5" Type="http://schemas.openxmlformats.org/officeDocument/2006/relationships/image" Target="../media/image28.png"/><Relationship Id="rId4" Type="http://schemas.openxmlformats.org/officeDocument/2006/relationships/image" Target="../media/image27.pn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hyperlink" Target="https://www.twinkl.co.uk/resources/lower-key-stage-2-black-representation-within-the-curriculum"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05503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0089D7-ACDC-489E-8354-CA1BAF209DA9}"/>
              </a:ext>
            </a:extLst>
          </p:cNvPr>
          <p:cNvSpPr txBox="1"/>
          <p:nvPr/>
        </p:nvSpPr>
        <p:spPr>
          <a:xfrm>
            <a:off x="654231" y="3730781"/>
            <a:ext cx="5399728" cy="720710"/>
          </a:xfrm>
          <a:prstGeom prst="rect">
            <a:avLst/>
          </a:prstGeom>
          <a:noFill/>
        </p:spPr>
        <p:txBody>
          <a:bodyPr wrap="square" rtlCol="0">
            <a:spAutoFit/>
          </a:bodyPr>
          <a:lstStyle/>
          <a:p>
            <a:pPr>
              <a:spcAft>
                <a:spcPts val="120"/>
              </a:spcAft>
            </a:pPr>
            <a:r>
              <a:rPr lang="en-GB" sz="2000" dirty="0">
                <a:latin typeface="Roboto" panose="02000000000000000000" pitchFamily="2" charset="0"/>
                <a:ea typeface="Roboto" panose="02000000000000000000" pitchFamily="2" charset="0"/>
              </a:rPr>
              <a:t>KS2</a:t>
            </a:r>
          </a:p>
          <a:p>
            <a:pPr>
              <a:spcAft>
                <a:spcPts val="120"/>
              </a:spcAft>
            </a:pPr>
            <a:r>
              <a:rPr lang="en-GB" sz="2000" b="1" dirty="0">
                <a:latin typeface="Roboto" panose="02000000000000000000" pitchFamily="2" charset="0"/>
                <a:ea typeface="Roboto" panose="02000000000000000000" pitchFamily="2" charset="0"/>
              </a:rPr>
              <a:t>Katherine Johnson Presentation </a:t>
            </a:r>
          </a:p>
        </p:txBody>
      </p:sp>
      <p:cxnSp>
        <p:nvCxnSpPr>
          <p:cNvPr id="3" name="Straight Connector 2">
            <a:extLst>
              <a:ext uri="{FF2B5EF4-FFF2-40B4-BE49-F238E27FC236}">
                <a16:creationId xmlns:a16="http://schemas.microsoft.com/office/drawing/2014/main" id="{C9CC9509-16B4-4DBA-A912-863B8E591C29}"/>
              </a:ext>
            </a:extLst>
          </p:cNvPr>
          <p:cNvCxnSpPr>
            <a:cxnSpLocks/>
          </p:cNvCxnSpPr>
          <p:nvPr/>
        </p:nvCxnSpPr>
        <p:spPr>
          <a:xfrm flipH="1">
            <a:off x="755650" y="3586659"/>
            <a:ext cx="5886450" cy="0"/>
          </a:xfrm>
          <a:prstGeom prst="line">
            <a:avLst/>
          </a:prstGeom>
          <a:ln w="34925">
            <a:solidFill>
              <a:srgbClr val="32B7B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07092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2E3D6875-E6E6-FEB0-4ED7-6326A78573D3}"/>
              </a:ext>
            </a:extLst>
          </p:cNvPr>
          <p:cNvSpPr/>
          <p:nvPr/>
        </p:nvSpPr>
        <p:spPr>
          <a:xfrm>
            <a:off x="104172" y="81023"/>
            <a:ext cx="1145894" cy="821802"/>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en-GB"/>
          </a:p>
        </p:txBody>
      </p:sp>
      <p:sp>
        <p:nvSpPr>
          <p:cNvPr id="4" name="Rectangle 3">
            <a:hlinkClick r:id="rId2"/>
            <a:extLst>
              <a:ext uri="{FF2B5EF4-FFF2-40B4-BE49-F238E27FC236}">
                <a16:creationId xmlns:a16="http://schemas.microsoft.com/office/drawing/2014/main" id="{55D6E6B7-068A-9CB5-F84E-67A0C93DFFD4}"/>
              </a:ext>
            </a:extLst>
          </p:cNvPr>
          <p:cNvSpPr/>
          <p:nvPr/>
        </p:nvSpPr>
        <p:spPr>
          <a:xfrm>
            <a:off x="8299048" y="70895"/>
            <a:ext cx="789008" cy="821802"/>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0863350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3329475-7DA5-C407-2CE4-EC8D8B8FAE4C}"/>
              </a:ext>
            </a:extLst>
          </p:cNvPr>
          <p:cNvSpPr/>
          <p:nvPr/>
        </p:nvSpPr>
        <p:spPr>
          <a:xfrm>
            <a:off x="4023971" y="3634416"/>
            <a:ext cx="4580279" cy="1598102"/>
          </a:xfrm>
          <a:prstGeom prst="rect">
            <a:avLst/>
          </a:pr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descr="A rocket with a black background&#10;&#10;Description automatically generated">
            <a:extLst>
              <a:ext uri="{FF2B5EF4-FFF2-40B4-BE49-F238E27FC236}">
                <a16:creationId xmlns:a16="http://schemas.microsoft.com/office/drawing/2014/main" id="{2C06BD2C-40BF-40FF-F7D4-CE9F2C8476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2607" y="3040666"/>
            <a:ext cx="1924230" cy="2952782"/>
          </a:xfrm>
          <a:prstGeom prst="rect">
            <a:avLst/>
          </a:prstGeom>
        </p:spPr>
      </p:pic>
      <p:pic>
        <p:nvPicPr>
          <p:cNvPr id="11" name="Picture 10" descr="A planet earth with clouds&#10;&#10;Description automatically generated">
            <a:extLst>
              <a:ext uri="{FF2B5EF4-FFF2-40B4-BE49-F238E27FC236}">
                <a16:creationId xmlns:a16="http://schemas.microsoft.com/office/drawing/2014/main" id="{F603E559-B3E1-204E-9E7F-CAF23EC34E2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14110" y="4220857"/>
            <a:ext cx="1905881" cy="1903682"/>
          </a:xfrm>
          <a:prstGeom prst="rect">
            <a:avLst/>
          </a:prstGeom>
        </p:spPr>
      </p:pic>
      <p:sp>
        <p:nvSpPr>
          <p:cNvPr id="6" name="Flowchart: Delay 5">
            <a:extLst>
              <a:ext uri="{FF2B5EF4-FFF2-40B4-BE49-F238E27FC236}">
                <a16:creationId xmlns:a16="http://schemas.microsoft.com/office/drawing/2014/main" id="{5BF9AB9E-7D09-6808-ABD6-59B8B5ABD1EE}"/>
              </a:ext>
            </a:extLst>
          </p:cNvPr>
          <p:cNvSpPr/>
          <p:nvPr/>
        </p:nvSpPr>
        <p:spPr>
          <a:xfrm>
            <a:off x="434048" y="1057308"/>
            <a:ext cx="2479997" cy="2384385"/>
          </a:xfrm>
          <a:prstGeom prst="flowChartDelay">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 Box"/>
          <p:cNvSpPr/>
          <p:nvPr/>
        </p:nvSpPr>
        <p:spPr>
          <a:xfrm>
            <a:off x="3830697" y="3441693"/>
            <a:ext cx="4557653" cy="1603104"/>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NASA stands for the National Aeronautics and Space Administration. The organisation is in charge of the science behind all things to do with space and space travel in the USA. </a:t>
            </a:r>
          </a:p>
        </p:txBody>
      </p:sp>
      <p:sp>
        <p:nvSpPr>
          <p:cNvPr id="21" name="Title"/>
          <p:cNvSpPr>
            <a:spLocks noGrp="1"/>
          </p:cNvSpPr>
          <p:nvPr>
            <p:ph type="title"/>
          </p:nvPr>
        </p:nvSpPr>
        <p:spPr>
          <a:xfrm>
            <a:off x="457198" y="464029"/>
            <a:ext cx="8220075" cy="994306"/>
          </a:xfrm>
        </p:spPr>
        <p:txBody>
          <a:bodyPr/>
          <a:lstStyle/>
          <a:p>
            <a:r>
              <a:rPr lang="en-US" dirty="0">
                <a:solidFill>
                  <a:srgbClr val="3C4C7E"/>
                </a:solidFill>
                <a:latin typeface="+mn-lt"/>
              </a:rPr>
              <a:t>Katherine Johnson </a:t>
            </a:r>
          </a:p>
        </p:txBody>
      </p:sp>
      <p:sp>
        <p:nvSpPr>
          <p:cNvPr id="5" name="Text"/>
          <p:cNvSpPr/>
          <p:nvPr/>
        </p:nvSpPr>
        <p:spPr>
          <a:xfrm>
            <a:off x="3139514" y="1458335"/>
            <a:ext cx="5248836" cy="1384995"/>
          </a:xfrm>
          <a:prstGeom prst="rect">
            <a:avLst/>
          </a:prstGeom>
        </p:spPr>
        <p:txBody>
          <a:bodyPr wrap="square" lIns="0" tIns="0" rIns="0" bIns="0">
            <a:spAutoFit/>
          </a:bodyPr>
          <a:lstStyle/>
          <a:p>
            <a:r>
              <a:rPr lang="en-GB" dirty="0"/>
              <a:t>Katherine Johnson loved numbers and mathematics. She worked for NASA, which is a special organisation that sends people to space. Katherine loved her job and was always finding new ways to explore space. </a:t>
            </a:r>
          </a:p>
        </p:txBody>
      </p:sp>
      <p:pic>
        <p:nvPicPr>
          <p:cNvPr id="4" name="Picture 3" descr="A logo with a red circle and white text&#10;&#10;Description automatically generated">
            <a:extLst>
              <a:ext uri="{FF2B5EF4-FFF2-40B4-BE49-F238E27FC236}">
                <a16:creationId xmlns:a16="http://schemas.microsoft.com/office/drawing/2014/main" id="{D9F5350B-EC90-A7B5-E426-EC391893E8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7145" y="1410928"/>
            <a:ext cx="1950050" cy="1629738"/>
          </a:xfrm>
          <a:prstGeom prst="rect">
            <a:avLst/>
          </a:prstGeom>
        </p:spPr>
      </p:pic>
      <p:pic>
        <p:nvPicPr>
          <p:cNvPr id="8" name="Picture 7" descr="A person with glasses and a striped shirt&#10;&#10;Description automatically generated">
            <a:extLst>
              <a:ext uri="{FF2B5EF4-FFF2-40B4-BE49-F238E27FC236}">
                <a16:creationId xmlns:a16="http://schemas.microsoft.com/office/drawing/2014/main" id="{8766E5C6-D388-DD0A-970A-FBB4121496E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30664" y="3629414"/>
            <a:ext cx="2608901" cy="2783064"/>
          </a:xfrm>
          <a:prstGeom prst="rect">
            <a:avLst/>
          </a:prstGeom>
        </p:spPr>
      </p:pic>
    </p:spTree>
    <p:extLst>
      <p:ext uri="{BB962C8B-B14F-4D97-AF65-F5344CB8AC3E}">
        <p14:creationId xmlns:p14="http://schemas.microsoft.com/office/powerpoint/2010/main" val="3474950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457198" y="464029"/>
            <a:ext cx="8220075" cy="994306"/>
          </a:xfrm>
        </p:spPr>
        <p:txBody>
          <a:bodyPr/>
          <a:lstStyle/>
          <a:p>
            <a:r>
              <a:rPr lang="en-US" dirty="0">
                <a:solidFill>
                  <a:srgbClr val="3C4C7E"/>
                </a:solidFill>
                <a:latin typeface="+mn-lt"/>
              </a:rPr>
              <a:t>What Did She Do?</a:t>
            </a:r>
          </a:p>
        </p:txBody>
      </p:sp>
      <p:sp>
        <p:nvSpPr>
          <p:cNvPr id="5" name="Text"/>
          <p:cNvSpPr/>
          <p:nvPr/>
        </p:nvSpPr>
        <p:spPr>
          <a:xfrm>
            <a:off x="1701478" y="1458335"/>
            <a:ext cx="6686872" cy="1107996"/>
          </a:xfrm>
          <a:prstGeom prst="rect">
            <a:avLst/>
          </a:prstGeom>
        </p:spPr>
        <p:txBody>
          <a:bodyPr wrap="square" lIns="0" tIns="0" rIns="0" bIns="0">
            <a:spAutoFit/>
          </a:bodyPr>
          <a:lstStyle/>
          <a:p>
            <a:r>
              <a:rPr lang="en-GB" dirty="0"/>
              <a:t>Katherine was really good at doing calculations and she used her skills to help astronauts go to space safely. She helped to launch rockets and bring them back to earth. One of the most important missions she worked on was the Apollo 11 moon landing in 1969. </a:t>
            </a:r>
          </a:p>
        </p:txBody>
      </p:sp>
      <p:sp>
        <p:nvSpPr>
          <p:cNvPr id="2" name="Text">
            <a:extLst>
              <a:ext uri="{FF2B5EF4-FFF2-40B4-BE49-F238E27FC236}">
                <a16:creationId xmlns:a16="http://schemas.microsoft.com/office/drawing/2014/main" id="{4295EF24-4675-EE87-688F-F5788BE46F01}"/>
              </a:ext>
            </a:extLst>
          </p:cNvPr>
          <p:cNvSpPr/>
          <p:nvPr/>
        </p:nvSpPr>
        <p:spPr>
          <a:xfrm>
            <a:off x="4567235" y="3408744"/>
            <a:ext cx="3816350" cy="2769989"/>
          </a:xfrm>
          <a:prstGeom prst="rect">
            <a:avLst/>
          </a:prstGeom>
        </p:spPr>
        <p:txBody>
          <a:bodyPr wrap="square" lIns="0" tIns="0" rIns="0" bIns="0">
            <a:spAutoFit/>
          </a:bodyPr>
          <a:lstStyle/>
          <a:p>
            <a:r>
              <a:rPr lang="en-GB" dirty="0"/>
              <a:t>In 1969, there were no calculators, computers or mobile phones. Instead, people had the role of doing the calculations that a computer would do today. Katherine was known as a ‘human computer’. She used her mathematical skills and knowledge to make predictions about the flight paths NASA needed to send their machines to outer space. </a:t>
            </a:r>
          </a:p>
        </p:txBody>
      </p:sp>
      <p:pic>
        <p:nvPicPr>
          <p:cNvPr id="4" name="Picture 3" descr="A pixelated rocket with a black background&#10;&#10;Description automatically generated">
            <a:extLst>
              <a:ext uri="{FF2B5EF4-FFF2-40B4-BE49-F238E27FC236}">
                <a16:creationId xmlns:a16="http://schemas.microsoft.com/office/drawing/2014/main" id="{0106D536-188D-ADCB-3857-2F68CF938C0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411968"/>
            <a:ext cx="773709" cy="1431362"/>
          </a:xfrm>
          <a:prstGeom prst="rect">
            <a:avLst/>
          </a:prstGeom>
          <a:effectLst>
            <a:glow rad="101600">
              <a:schemeClr val="accent5">
                <a:satMod val="175000"/>
                <a:alpha val="40000"/>
              </a:schemeClr>
            </a:glow>
          </a:effectLst>
        </p:spPr>
      </p:pic>
      <p:pic>
        <p:nvPicPr>
          <p:cNvPr id="7" name="Picture 6" descr="A rocket launching with smoke and clouds&#10;&#10;Description automatically generated">
            <a:extLst>
              <a:ext uri="{FF2B5EF4-FFF2-40B4-BE49-F238E27FC236}">
                <a16:creationId xmlns:a16="http://schemas.microsoft.com/office/drawing/2014/main" id="{E14A0E02-0EC2-A9DE-C7C9-F7AE5B16BB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7658" y="3429000"/>
            <a:ext cx="3767170" cy="2663825"/>
          </a:xfrm>
          <a:prstGeom prst="rect">
            <a:avLst/>
          </a:prstGeom>
          <a:ln w="57150">
            <a:solidFill>
              <a:srgbClr val="90C8E5"/>
            </a:solidFill>
          </a:ln>
        </p:spPr>
      </p:pic>
      <p:sp>
        <p:nvSpPr>
          <p:cNvPr id="8" name="Rectangle: Rounded Corners 7">
            <a:extLst>
              <a:ext uri="{FF2B5EF4-FFF2-40B4-BE49-F238E27FC236}">
                <a16:creationId xmlns:a16="http://schemas.microsoft.com/office/drawing/2014/main" id="{B6E8DE79-2EF2-B7DD-C5B9-569722F3B15B}"/>
              </a:ext>
            </a:extLst>
          </p:cNvPr>
          <p:cNvSpPr/>
          <p:nvPr/>
        </p:nvSpPr>
        <p:spPr>
          <a:xfrm>
            <a:off x="4308624" y="3250154"/>
            <a:ext cx="172407" cy="3021515"/>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3280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42"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Horizontal)">
                                      <p:cBhvr>
                                        <p:cTn id="19" dur="500"/>
                                        <p:tgtEl>
                                          <p:spTgt spid="7"/>
                                        </p:tgtEl>
                                      </p:cBhvr>
                                    </p:animEffect>
                                  </p:childTnLst>
                                </p:cTn>
                              </p:par>
                              <p:par>
                                <p:cTn id="20" presetID="16" presetClass="entr" presetSubtype="4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outHorizontal)">
                                      <p:cBhvr>
                                        <p:cTn id="22" dur="500"/>
                                        <p:tgtEl>
                                          <p:spTgt spid="8"/>
                                        </p:tgtEl>
                                      </p:cBhvr>
                                    </p:animEffect>
                                  </p:childTnLst>
                                </p:cTn>
                              </p:par>
                              <p:par>
                                <p:cTn id="23" presetID="16" presetClass="entr" presetSubtype="42" fill="hold" grpId="0"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lowchart: Delay 12">
            <a:extLst>
              <a:ext uri="{FF2B5EF4-FFF2-40B4-BE49-F238E27FC236}">
                <a16:creationId xmlns:a16="http://schemas.microsoft.com/office/drawing/2014/main" id="{AFDDC020-3069-8BDD-71EC-B832782BEAF1}"/>
              </a:ext>
            </a:extLst>
          </p:cNvPr>
          <p:cNvSpPr/>
          <p:nvPr/>
        </p:nvSpPr>
        <p:spPr>
          <a:xfrm rot="10800000">
            <a:off x="5575278" y="2581151"/>
            <a:ext cx="3117230" cy="3252489"/>
          </a:xfrm>
          <a:prstGeom prst="flowChartDelay">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A drawing of a globe&#10;&#10;Description automatically generated">
            <a:extLst>
              <a:ext uri="{FF2B5EF4-FFF2-40B4-BE49-F238E27FC236}">
                <a16:creationId xmlns:a16="http://schemas.microsoft.com/office/drawing/2014/main" id="{F2DE4533-D42A-708F-BF6B-E40053E52C3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332623">
            <a:off x="5066078" y="1955661"/>
            <a:ext cx="1738545" cy="2083380"/>
          </a:xfrm>
          <a:prstGeom prst="rect">
            <a:avLst/>
          </a:prstGeom>
          <a:effectLst>
            <a:glow rad="101600">
              <a:schemeClr val="accent5">
                <a:satMod val="175000"/>
                <a:alpha val="40000"/>
              </a:schemeClr>
            </a:glow>
          </a:effectLst>
        </p:spPr>
      </p:pic>
      <p:sp>
        <p:nvSpPr>
          <p:cNvPr id="21" name="Title"/>
          <p:cNvSpPr>
            <a:spLocks noGrp="1"/>
          </p:cNvSpPr>
          <p:nvPr>
            <p:ph type="title"/>
          </p:nvPr>
        </p:nvSpPr>
        <p:spPr>
          <a:xfrm>
            <a:off x="457198" y="464029"/>
            <a:ext cx="8220075" cy="994306"/>
          </a:xfrm>
        </p:spPr>
        <p:txBody>
          <a:bodyPr/>
          <a:lstStyle/>
          <a:p>
            <a:r>
              <a:rPr lang="en-US" dirty="0">
                <a:solidFill>
                  <a:srgbClr val="3C4C7E"/>
                </a:solidFill>
                <a:latin typeface="+mn-lt"/>
              </a:rPr>
              <a:t>Early Life</a:t>
            </a:r>
          </a:p>
        </p:txBody>
      </p:sp>
      <p:sp>
        <p:nvSpPr>
          <p:cNvPr id="5" name="Text"/>
          <p:cNvSpPr/>
          <p:nvPr/>
        </p:nvSpPr>
        <p:spPr>
          <a:xfrm>
            <a:off x="998259" y="1393121"/>
            <a:ext cx="7147481" cy="553998"/>
          </a:xfrm>
          <a:prstGeom prst="rect">
            <a:avLst/>
          </a:prstGeom>
        </p:spPr>
        <p:txBody>
          <a:bodyPr wrap="square" lIns="0" tIns="0" rIns="0" bIns="0">
            <a:spAutoFit/>
          </a:bodyPr>
          <a:lstStyle/>
          <a:p>
            <a:r>
              <a:rPr lang="en-GB" dirty="0"/>
              <a:t>Katherine Johnson was born on 26th August 1918 in West Virginia, United States of America (USA).</a:t>
            </a:r>
          </a:p>
        </p:txBody>
      </p:sp>
      <p:sp>
        <p:nvSpPr>
          <p:cNvPr id="2" name="Text">
            <a:extLst>
              <a:ext uri="{FF2B5EF4-FFF2-40B4-BE49-F238E27FC236}">
                <a16:creationId xmlns:a16="http://schemas.microsoft.com/office/drawing/2014/main" id="{6B4F4BD3-A597-7173-E20C-496B52140AD8}"/>
              </a:ext>
            </a:extLst>
          </p:cNvPr>
          <p:cNvSpPr/>
          <p:nvPr/>
        </p:nvSpPr>
        <p:spPr>
          <a:xfrm>
            <a:off x="1014260" y="2196584"/>
            <a:ext cx="3998792" cy="1384995"/>
          </a:xfrm>
          <a:prstGeom prst="rect">
            <a:avLst/>
          </a:prstGeom>
        </p:spPr>
        <p:txBody>
          <a:bodyPr wrap="square" lIns="0" tIns="0" rIns="0" bIns="0">
            <a:spAutoFit/>
          </a:bodyPr>
          <a:lstStyle/>
          <a:p>
            <a:r>
              <a:rPr lang="en-GB" dirty="0"/>
              <a:t>Her journey to becoming a mathematician started from a young age. As a child, she always loved counting and would use every opportunity she had to do so.</a:t>
            </a:r>
          </a:p>
        </p:txBody>
      </p:sp>
      <p:sp>
        <p:nvSpPr>
          <p:cNvPr id="4" name="Rectangle: Rounded Corners 3">
            <a:extLst>
              <a:ext uri="{FF2B5EF4-FFF2-40B4-BE49-F238E27FC236}">
                <a16:creationId xmlns:a16="http://schemas.microsoft.com/office/drawing/2014/main" id="{60F364B1-C866-5743-D14C-AAB800DF791F}"/>
              </a:ext>
            </a:extLst>
          </p:cNvPr>
          <p:cNvSpPr/>
          <p:nvPr/>
        </p:nvSpPr>
        <p:spPr>
          <a:xfrm>
            <a:off x="755650" y="2196584"/>
            <a:ext cx="158750" cy="1384995"/>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4773BCE9-933C-BB72-6756-16C632BE7C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25663" y="2581154"/>
            <a:ext cx="3507148" cy="3903789"/>
          </a:xfrm>
          <a:prstGeom prst="rect">
            <a:avLst/>
          </a:prstGeom>
        </p:spPr>
      </p:pic>
      <p:sp>
        <p:nvSpPr>
          <p:cNvPr id="8" name="Text">
            <a:extLst>
              <a:ext uri="{FF2B5EF4-FFF2-40B4-BE49-F238E27FC236}">
                <a16:creationId xmlns:a16="http://schemas.microsoft.com/office/drawing/2014/main" id="{95778F8A-5F09-8CA5-8AC3-F37BCDB071CD}"/>
              </a:ext>
            </a:extLst>
          </p:cNvPr>
          <p:cNvSpPr/>
          <p:nvPr/>
        </p:nvSpPr>
        <p:spPr>
          <a:xfrm>
            <a:off x="1014260" y="3749679"/>
            <a:ext cx="4229072" cy="2492990"/>
          </a:xfrm>
          <a:prstGeom prst="rect">
            <a:avLst/>
          </a:prstGeom>
        </p:spPr>
        <p:txBody>
          <a:bodyPr wrap="square" lIns="0" tIns="0" rIns="0" bIns="0">
            <a:spAutoFit/>
          </a:bodyPr>
          <a:lstStyle/>
          <a:p>
            <a:r>
              <a:rPr lang="en-GB" dirty="0"/>
              <a:t>Because of her impressive skills, she started high school at only 10 years old, before any of her older siblings. When Katherine was 14 years old, she went to study French and Mathematics at West Virginia State University. She graduated from university at 18 years old, which is the time most people start at university!</a:t>
            </a:r>
          </a:p>
          <a:p>
            <a:endParaRPr lang="en-GB" dirty="0"/>
          </a:p>
        </p:txBody>
      </p:sp>
      <p:sp>
        <p:nvSpPr>
          <p:cNvPr id="9" name="Rectangle: Rounded Corners 8">
            <a:extLst>
              <a:ext uri="{FF2B5EF4-FFF2-40B4-BE49-F238E27FC236}">
                <a16:creationId xmlns:a16="http://schemas.microsoft.com/office/drawing/2014/main" id="{1FBE42F7-9381-F622-BEBA-73863A6CC09C}"/>
              </a:ext>
            </a:extLst>
          </p:cNvPr>
          <p:cNvSpPr/>
          <p:nvPr/>
        </p:nvSpPr>
        <p:spPr>
          <a:xfrm>
            <a:off x="769830" y="3726529"/>
            <a:ext cx="144570" cy="2217071"/>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E57789D1-E43B-9374-C125-A58AB5F31461}"/>
              </a:ext>
            </a:extLst>
          </p:cNvPr>
          <p:cNvSpPr/>
          <p:nvPr/>
        </p:nvSpPr>
        <p:spPr>
          <a:xfrm>
            <a:off x="769830" y="1391847"/>
            <a:ext cx="158750" cy="553998"/>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46401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outHorizontal)">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42"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barn(outHorizontal)">
                                      <p:cBhvr>
                                        <p:cTn id="15" dur="500"/>
                                        <p:tgtEl>
                                          <p:spTgt spid="9"/>
                                        </p:tgtEl>
                                      </p:cBhvr>
                                    </p:animEffect>
                                  </p:childTnLst>
                                </p:cTn>
                              </p:par>
                              <p:par>
                                <p:cTn id="16" presetID="16" presetClass="entr" presetSubtype="4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outHorizont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8" grpId="0"/>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sitting at a desk typing on a typewriter&#10;&#10;Description automatically generated">
            <a:extLst>
              <a:ext uri="{FF2B5EF4-FFF2-40B4-BE49-F238E27FC236}">
                <a16:creationId xmlns:a16="http://schemas.microsoft.com/office/drawing/2014/main" id="{44DC8F95-BA98-785C-8997-045BD461AA8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877"/>
          <a:stretch/>
        </p:blipFill>
        <p:spPr>
          <a:xfrm>
            <a:off x="445623" y="2387092"/>
            <a:ext cx="5596357" cy="4030029"/>
          </a:xfrm>
          <a:prstGeom prst="roundRect">
            <a:avLst>
              <a:gd name="adj" fmla="val 3743"/>
            </a:avLst>
          </a:prstGeom>
          <a:ln w="57150">
            <a:noFill/>
          </a:ln>
        </p:spPr>
      </p:pic>
      <p:sp>
        <p:nvSpPr>
          <p:cNvPr id="21" name="Title"/>
          <p:cNvSpPr>
            <a:spLocks noGrp="1"/>
          </p:cNvSpPr>
          <p:nvPr>
            <p:ph type="title"/>
          </p:nvPr>
        </p:nvSpPr>
        <p:spPr>
          <a:xfrm>
            <a:off x="457198" y="464029"/>
            <a:ext cx="8220075" cy="994306"/>
          </a:xfrm>
        </p:spPr>
        <p:txBody>
          <a:bodyPr/>
          <a:lstStyle/>
          <a:p>
            <a:r>
              <a:rPr lang="en-US" dirty="0">
                <a:solidFill>
                  <a:srgbClr val="3C4C7E"/>
                </a:solidFill>
                <a:latin typeface="+mn-lt"/>
              </a:rPr>
              <a:t>Early Life</a:t>
            </a:r>
          </a:p>
        </p:txBody>
      </p:sp>
      <p:sp>
        <p:nvSpPr>
          <p:cNvPr id="5" name="Text"/>
          <p:cNvSpPr/>
          <p:nvPr/>
        </p:nvSpPr>
        <p:spPr>
          <a:xfrm>
            <a:off x="755650" y="1456765"/>
            <a:ext cx="7632700" cy="553998"/>
          </a:xfrm>
          <a:prstGeom prst="rect">
            <a:avLst/>
          </a:prstGeom>
        </p:spPr>
        <p:txBody>
          <a:bodyPr wrap="square" lIns="0" tIns="0" rIns="0" bIns="0">
            <a:spAutoFit/>
          </a:bodyPr>
          <a:lstStyle/>
          <a:p>
            <a:r>
              <a:rPr lang="en-GB" dirty="0"/>
              <a:t>Once she graduated, Katherine heard NASA were hiring women for the role of ‘computers’, especially those of African American heritage.</a:t>
            </a:r>
          </a:p>
        </p:txBody>
      </p:sp>
      <p:sp>
        <p:nvSpPr>
          <p:cNvPr id="2" name="Text">
            <a:extLst>
              <a:ext uri="{FF2B5EF4-FFF2-40B4-BE49-F238E27FC236}">
                <a16:creationId xmlns:a16="http://schemas.microsoft.com/office/drawing/2014/main" id="{3C796233-DF2D-20B3-FA68-ED650F7685B2}"/>
              </a:ext>
            </a:extLst>
          </p:cNvPr>
          <p:cNvSpPr/>
          <p:nvPr/>
        </p:nvSpPr>
        <p:spPr>
          <a:xfrm>
            <a:off x="4784310" y="2182505"/>
            <a:ext cx="3773640" cy="2769989"/>
          </a:xfrm>
          <a:prstGeom prst="rect">
            <a:avLst/>
          </a:prstGeom>
        </p:spPr>
        <p:txBody>
          <a:bodyPr wrap="square" lIns="0" tIns="0" rIns="0" bIns="0">
            <a:spAutoFit/>
          </a:bodyPr>
          <a:lstStyle/>
          <a:p>
            <a:r>
              <a:rPr lang="en-GB" dirty="0"/>
              <a:t>When Katherine applied for the job unfortunately all the roles were taken. However, she didn’t let that stop her. Katherine took the opportunity and wrote a detailed letter to NASA explaining why she was the right person for the job. NASA did not realise until Katherine began working for them, just how valuable she was to the team. </a:t>
            </a:r>
          </a:p>
        </p:txBody>
      </p:sp>
      <p:sp>
        <p:nvSpPr>
          <p:cNvPr id="4" name="Rectangle: Rounded Corners 3">
            <a:extLst>
              <a:ext uri="{FF2B5EF4-FFF2-40B4-BE49-F238E27FC236}">
                <a16:creationId xmlns:a16="http://schemas.microsoft.com/office/drawing/2014/main" id="{20A8CD94-E4A8-009E-3184-4F44D197D0EE}"/>
              </a:ext>
            </a:extLst>
          </p:cNvPr>
          <p:cNvSpPr/>
          <p:nvPr/>
        </p:nvSpPr>
        <p:spPr>
          <a:xfrm>
            <a:off x="4525700" y="2136206"/>
            <a:ext cx="173620" cy="2769988"/>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80825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outHorizont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457198" y="464029"/>
            <a:ext cx="8220075" cy="994306"/>
          </a:xfrm>
        </p:spPr>
        <p:txBody>
          <a:bodyPr/>
          <a:lstStyle/>
          <a:p>
            <a:r>
              <a:rPr lang="en-US" dirty="0">
                <a:solidFill>
                  <a:srgbClr val="3C4C7E"/>
                </a:solidFill>
                <a:latin typeface="+mn-lt"/>
              </a:rPr>
              <a:t>Key Achievements</a:t>
            </a:r>
          </a:p>
        </p:txBody>
      </p:sp>
      <p:sp>
        <p:nvSpPr>
          <p:cNvPr id="2" name="Text">
            <a:extLst>
              <a:ext uri="{FF2B5EF4-FFF2-40B4-BE49-F238E27FC236}">
                <a16:creationId xmlns:a16="http://schemas.microsoft.com/office/drawing/2014/main" id="{43AA4F28-38A3-049C-3AE4-9592EA843A60}"/>
              </a:ext>
            </a:extLst>
          </p:cNvPr>
          <p:cNvSpPr/>
          <p:nvPr/>
        </p:nvSpPr>
        <p:spPr>
          <a:xfrm>
            <a:off x="4571933" y="1451152"/>
            <a:ext cx="3816350" cy="2492990"/>
          </a:xfrm>
          <a:prstGeom prst="rect">
            <a:avLst/>
          </a:prstGeom>
        </p:spPr>
        <p:txBody>
          <a:bodyPr wrap="square" lIns="0" tIns="0" rIns="0" bIns="0">
            <a:spAutoFit/>
          </a:bodyPr>
          <a:lstStyle/>
          <a:p>
            <a:r>
              <a:rPr lang="en-GB" dirty="0"/>
              <a:t>Katherine’s mind and mathematical skills helped NASA send the first machine to orbit the Earth. It also helped the first team of astronauts, including Neil Armstrong, to walk on the moon and safely return back to Earth in 1969. This mission is very significant in history, and a great success for technology in spaceflight.</a:t>
            </a:r>
          </a:p>
        </p:txBody>
      </p:sp>
      <p:pic>
        <p:nvPicPr>
          <p:cNvPr id="4" name="Picture 3">
            <a:extLst>
              <a:ext uri="{FF2B5EF4-FFF2-40B4-BE49-F238E27FC236}">
                <a16:creationId xmlns:a16="http://schemas.microsoft.com/office/drawing/2014/main" id="{3201BEE7-7705-5CEA-EF7C-D41E103E9CF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4099" y="1463844"/>
            <a:ext cx="3322988" cy="2349736"/>
          </a:xfrm>
          <a:prstGeom prst="rect">
            <a:avLst/>
          </a:prstGeom>
          <a:ln w="57150">
            <a:solidFill>
              <a:srgbClr val="90C8E5"/>
            </a:solidFill>
          </a:ln>
        </p:spPr>
      </p:pic>
      <p:sp>
        <p:nvSpPr>
          <p:cNvPr id="6" name="Rectangle: Rounded Corners 5">
            <a:extLst>
              <a:ext uri="{FF2B5EF4-FFF2-40B4-BE49-F238E27FC236}">
                <a16:creationId xmlns:a16="http://schemas.microsoft.com/office/drawing/2014/main" id="{8F3F76B5-C10F-1899-2F2B-5F2A5CF817B9}"/>
              </a:ext>
            </a:extLst>
          </p:cNvPr>
          <p:cNvSpPr/>
          <p:nvPr/>
        </p:nvSpPr>
        <p:spPr>
          <a:xfrm>
            <a:off x="4267087" y="1318989"/>
            <a:ext cx="166013" cy="2625153"/>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E26D26D-6471-6668-C614-0921C9ACB592}"/>
              </a:ext>
            </a:extLst>
          </p:cNvPr>
          <p:cNvSpPr/>
          <p:nvPr/>
        </p:nvSpPr>
        <p:spPr>
          <a:xfrm>
            <a:off x="3808004" y="4670806"/>
            <a:ext cx="4580279" cy="1326105"/>
          </a:xfrm>
          <a:prstGeom prst="rect">
            <a:avLst/>
          </a:pr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Box">
            <a:extLst>
              <a:ext uri="{FF2B5EF4-FFF2-40B4-BE49-F238E27FC236}">
                <a16:creationId xmlns:a16="http://schemas.microsoft.com/office/drawing/2014/main" id="{39753EE0-DE89-EA3D-6D8D-0FD355229A83}"/>
              </a:ext>
            </a:extLst>
          </p:cNvPr>
          <p:cNvSpPr/>
          <p:nvPr/>
        </p:nvSpPr>
        <p:spPr>
          <a:xfrm>
            <a:off x="3691797" y="4491961"/>
            <a:ext cx="4557653" cy="132610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t>Did You Know…?</a:t>
            </a:r>
          </a:p>
          <a:p>
            <a:pPr algn="ctr"/>
            <a:r>
              <a:rPr lang="en-GB" b="1" dirty="0"/>
              <a:t>Astronaut John Glenn refused to set off on a space mission until Katherine had            checked the calculations.</a:t>
            </a:r>
          </a:p>
        </p:txBody>
      </p:sp>
      <p:pic>
        <p:nvPicPr>
          <p:cNvPr id="10" name="Picture 9" descr="A person in a space suit&#10;&#10;Description automatically generated">
            <a:extLst>
              <a:ext uri="{FF2B5EF4-FFF2-40B4-BE49-F238E27FC236}">
                <a16:creationId xmlns:a16="http://schemas.microsoft.com/office/drawing/2014/main" id="{664A1314-3941-3D1D-2681-8E30B5CB72F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2720" y="4217204"/>
            <a:ext cx="1656682" cy="1875621"/>
          </a:xfrm>
          <a:prstGeom prst="rect">
            <a:avLst/>
          </a:prstGeom>
          <a:ln w="57150">
            <a:solidFill>
              <a:srgbClr val="90C8E5"/>
            </a:solidFill>
          </a:ln>
        </p:spPr>
      </p:pic>
    </p:spTree>
    <p:extLst>
      <p:ext uri="{BB962C8B-B14F-4D97-AF65-F5344CB8AC3E}">
        <p14:creationId xmlns:p14="http://schemas.microsoft.com/office/powerpoint/2010/main" val="4129970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500"/>
                                        <p:tgtEl>
                                          <p:spTgt spid="4"/>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500"/>
                                        <p:tgtEl>
                                          <p:spTgt spid="6"/>
                                        </p:tgtEl>
                                      </p:cBhvr>
                                    </p:animEffect>
                                  </p:childTnLst>
                                </p:cTn>
                              </p:par>
                              <p:par>
                                <p:cTn id="11" presetID="16" presetClass="entr" presetSubtype="42"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outHorizont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par>
                                <p:cTn id="22" presetID="42" presetClass="entr" presetSubtype="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457198" y="464029"/>
            <a:ext cx="8220075" cy="994306"/>
          </a:xfrm>
        </p:spPr>
        <p:txBody>
          <a:bodyPr/>
          <a:lstStyle/>
          <a:p>
            <a:r>
              <a:rPr lang="en-US" dirty="0">
                <a:solidFill>
                  <a:srgbClr val="3C4C7E"/>
                </a:solidFill>
                <a:latin typeface="+mn-lt"/>
              </a:rPr>
              <a:t>Key Achievements</a:t>
            </a:r>
          </a:p>
        </p:txBody>
      </p:sp>
      <p:sp>
        <p:nvSpPr>
          <p:cNvPr id="2" name="Flowchart: Delay 1">
            <a:extLst>
              <a:ext uri="{FF2B5EF4-FFF2-40B4-BE49-F238E27FC236}">
                <a16:creationId xmlns:a16="http://schemas.microsoft.com/office/drawing/2014/main" id="{69765E54-E384-1886-2665-BDF72D16F612}"/>
              </a:ext>
            </a:extLst>
          </p:cNvPr>
          <p:cNvSpPr/>
          <p:nvPr/>
        </p:nvSpPr>
        <p:spPr>
          <a:xfrm rot="10800000">
            <a:off x="5571618" y="2233914"/>
            <a:ext cx="3117230" cy="3113591"/>
          </a:xfrm>
          <a:prstGeom prst="flowChartDelay">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
            <a:extLst>
              <a:ext uri="{FF2B5EF4-FFF2-40B4-BE49-F238E27FC236}">
                <a16:creationId xmlns:a16="http://schemas.microsoft.com/office/drawing/2014/main" id="{9472EAF4-096B-5189-FCE1-6424E72469D6}"/>
              </a:ext>
            </a:extLst>
          </p:cNvPr>
          <p:cNvSpPr/>
          <p:nvPr/>
        </p:nvSpPr>
        <p:spPr>
          <a:xfrm>
            <a:off x="998259" y="1393121"/>
            <a:ext cx="6247493" cy="830997"/>
          </a:xfrm>
          <a:prstGeom prst="rect">
            <a:avLst/>
          </a:prstGeom>
        </p:spPr>
        <p:txBody>
          <a:bodyPr wrap="square" lIns="0" tIns="0" rIns="0" bIns="0">
            <a:spAutoFit/>
          </a:bodyPr>
          <a:lstStyle/>
          <a:p>
            <a:r>
              <a:rPr lang="en-GB" dirty="0"/>
              <a:t>Katherine received many awards throughout her career for her amazing work. She made important, correct predictions and made sure space missions were both safe and successful. </a:t>
            </a:r>
          </a:p>
        </p:txBody>
      </p:sp>
      <p:sp>
        <p:nvSpPr>
          <p:cNvPr id="6" name="Text">
            <a:extLst>
              <a:ext uri="{FF2B5EF4-FFF2-40B4-BE49-F238E27FC236}">
                <a16:creationId xmlns:a16="http://schemas.microsoft.com/office/drawing/2014/main" id="{9359314A-EF39-5A5A-C2DB-DFB72C51C511}"/>
              </a:ext>
            </a:extLst>
          </p:cNvPr>
          <p:cNvSpPr/>
          <p:nvPr/>
        </p:nvSpPr>
        <p:spPr>
          <a:xfrm>
            <a:off x="1028439" y="2420688"/>
            <a:ext cx="4546839" cy="830997"/>
          </a:xfrm>
          <a:prstGeom prst="rect">
            <a:avLst/>
          </a:prstGeom>
        </p:spPr>
        <p:txBody>
          <a:bodyPr wrap="square" lIns="0" tIns="0" rIns="0" bIns="0">
            <a:spAutoFit/>
          </a:bodyPr>
          <a:lstStyle/>
          <a:p>
            <a:r>
              <a:rPr lang="en-GB" dirty="0"/>
              <a:t>Katherine was awarded the </a:t>
            </a:r>
            <a:r>
              <a:rPr lang="en-GB" b="1" dirty="0"/>
              <a:t>‘Presidential Medal of Freedom’</a:t>
            </a:r>
            <a:r>
              <a:rPr lang="en-GB" dirty="0"/>
              <a:t> in 2015 by the president of the USA at the time, Barack Obama.</a:t>
            </a:r>
          </a:p>
        </p:txBody>
      </p:sp>
      <p:sp>
        <p:nvSpPr>
          <p:cNvPr id="7" name="Rectangle: Rounded Corners 6">
            <a:extLst>
              <a:ext uri="{FF2B5EF4-FFF2-40B4-BE49-F238E27FC236}">
                <a16:creationId xmlns:a16="http://schemas.microsoft.com/office/drawing/2014/main" id="{E6F90035-2F6A-BD70-A9B9-00FC2FA6100A}"/>
              </a:ext>
            </a:extLst>
          </p:cNvPr>
          <p:cNvSpPr/>
          <p:nvPr/>
        </p:nvSpPr>
        <p:spPr>
          <a:xfrm>
            <a:off x="769830" y="2420688"/>
            <a:ext cx="144570" cy="830997"/>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a:extLst>
              <a:ext uri="{FF2B5EF4-FFF2-40B4-BE49-F238E27FC236}">
                <a16:creationId xmlns:a16="http://schemas.microsoft.com/office/drawing/2014/main" id="{C5E39A1D-3FDA-AE79-E6D4-E225A5451E4E}"/>
              </a:ext>
            </a:extLst>
          </p:cNvPr>
          <p:cNvSpPr/>
          <p:nvPr/>
        </p:nvSpPr>
        <p:spPr>
          <a:xfrm>
            <a:off x="1014260" y="3726528"/>
            <a:ext cx="4229072" cy="1384995"/>
          </a:xfrm>
          <a:prstGeom prst="rect">
            <a:avLst/>
          </a:prstGeom>
        </p:spPr>
        <p:txBody>
          <a:bodyPr wrap="square" lIns="0" tIns="0" rIns="0" bIns="0">
            <a:spAutoFit/>
          </a:bodyPr>
          <a:lstStyle/>
          <a:p>
            <a:r>
              <a:rPr lang="en-GB" dirty="0"/>
              <a:t>Katherine Johnson passed away on 24th February 2020, leaving behind a legacy in the field of mathematics and space exploration. Her dedication and hard work will always be remembered. </a:t>
            </a:r>
          </a:p>
        </p:txBody>
      </p:sp>
      <p:sp>
        <p:nvSpPr>
          <p:cNvPr id="9" name="Rectangle: Rounded Corners 8">
            <a:extLst>
              <a:ext uri="{FF2B5EF4-FFF2-40B4-BE49-F238E27FC236}">
                <a16:creationId xmlns:a16="http://schemas.microsoft.com/office/drawing/2014/main" id="{93D22861-268A-C1F4-1A03-D78CFB9B7439}"/>
              </a:ext>
            </a:extLst>
          </p:cNvPr>
          <p:cNvSpPr/>
          <p:nvPr/>
        </p:nvSpPr>
        <p:spPr>
          <a:xfrm>
            <a:off x="769830" y="3703378"/>
            <a:ext cx="144570" cy="1384995"/>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Rounded Corners 9">
            <a:extLst>
              <a:ext uri="{FF2B5EF4-FFF2-40B4-BE49-F238E27FC236}">
                <a16:creationId xmlns:a16="http://schemas.microsoft.com/office/drawing/2014/main" id="{BA45F033-D12B-AF91-0B6A-B7B1C36185C2}"/>
              </a:ext>
            </a:extLst>
          </p:cNvPr>
          <p:cNvSpPr/>
          <p:nvPr/>
        </p:nvSpPr>
        <p:spPr>
          <a:xfrm>
            <a:off x="769830" y="1391846"/>
            <a:ext cx="144570" cy="749469"/>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Box">
            <a:extLst>
              <a:ext uri="{FF2B5EF4-FFF2-40B4-BE49-F238E27FC236}">
                <a16:creationId xmlns:a16="http://schemas.microsoft.com/office/drawing/2014/main" id="{8CF557EE-984E-EDD1-C4BA-E5E041C413E1}"/>
              </a:ext>
            </a:extLst>
          </p:cNvPr>
          <p:cNvSpPr/>
          <p:nvPr/>
        </p:nvSpPr>
        <p:spPr>
          <a:xfrm>
            <a:off x="993494" y="5476442"/>
            <a:ext cx="7147481" cy="772107"/>
          </a:xfrm>
          <a:prstGeom prst="rect">
            <a:avLst/>
          </a:prstGeom>
          <a:solidFill>
            <a:schemeClr val="bg1"/>
          </a:solidFill>
          <a:ln w="38100">
            <a:solidFill>
              <a:srgbClr val="3C4C7E"/>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solidFill>
                  <a:srgbClr val="3C4C7E"/>
                </a:solidFill>
              </a:rPr>
              <a:t>Presidential Medal of Freedom - </a:t>
            </a:r>
            <a:r>
              <a:rPr lang="en-GB" dirty="0">
                <a:solidFill>
                  <a:srgbClr val="3C4C7E"/>
                </a:solidFill>
              </a:rPr>
              <a:t>The highest honour a person can receive from the President of the United States of America</a:t>
            </a:r>
          </a:p>
        </p:txBody>
      </p:sp>
      <p:pic>
        <p:nvPicPr>
          <p:cNvPr id="14" name="Picture 13">
            <a:extLst>
              <a:ext uri="{FF2B5EF4-FFF2-40B4-BE49-F238E27FC236}">
                <a16:creationId xmlns:a16="http://schemas.microsoft.com/office/drawing/2014/main" id="{942F2CAB-6ED6-C6EE-105E-21B6F603B94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423" t="1517" r="3605" b="1569"/>
          <a:stretch/>
        </p:blipFill>
        <p:spPr>
          <a:xfrm>
            <a:off x="6331352" y="2663113"/>
            <a:ext cx="2187615" cy="2256126"/>
          </a:xfrm>
          <a:prstGeom prst="rect">
            <a:avLst/>
          </a:prstGeom>
          <a:ln w="57150">
            <a:solidFill>
              <a:srgbClr val="3C4C7E"/>
            </a:solidFill>
          </a:ln>
        </p:spPr>
      </p:pic>
      <p:pic>
        <p:nvPicPr>
          <p:cNvPr id="16" name="Picture 15">
            <a:extLst>
              <a:ext uri="{FF2B5EF4-FFF2-40B4-BE49-F238E27FC236}">
                <a16:creationId xmlns:a16="http://schemas.microsoft.com/office/drawing/2014/main" id="{3D06CD85-970E-897B-B27A-3E7951D7EB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751445">
            <a:off x="6665181" y="802378"/>
            <a:ext cx="1835830" cy="1153612"/>
          </a:xfrm>
          <a:prstGeom prst="rect">
            <a:avLst/>
          </a:prstGeom>
        </p:spPr>
      </p:pic>
    </p:spTree>
    <p:extLst>
      <p:ext uri="{BB962C8B-B14F-4D97-AF65-F5344CB8AC3E}">
        <p14:creationId xmlns:p14="http://schemas.microsoft.com/office/powerpoint/2010/main" val="3692806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500"/>
                                        <p:tgtEl>
                                          <p:spTgt spid="6"/>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42"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outHorizontal)">
                                      <p:cBhvr>
                                        <p:cTn id="20" dur="500"/>
                                        <p:tgtEl>
                                          <p:spTgt spid="9"/>
                                        </p:tgtEl>
                                      </p:cBhvr>
                                    </p:animEffect>
                                  </p:childTnLst>
                                </p:cTn>
                              </p:par>
                              <p:par>
                                <p:cTn id="21" presetID="16" presetClass="entr" presetSubtype="42"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outHorizont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p:bldP spid="9"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457198" y="464029"/>
            <a:ext cx="8220075" cy="994306"/>
          </a:xfrm>
        </p:spPr>
        <p:txBody>
          <a:bodyPr/>
          <a:lstStyle/>
          <a:p>
            <a:r>
              <a:rPr lang="en-US" dirty="0">
                <a:solidFill>
                  <a:srgbClr val="3C4C7E"/>
                </a:solidFill>
                <a:latin typeface="+mn-lt"/>
              </a:rPr>
              <a:t>What We’ve Learnt</a:t>
            </a:r>
          </a:p>
        </p:txBody>
      </p:sp>
      <p:sp>
        <p:nvSpPr>
          <p:cNvPr id="5" name="Text"/>
          <p:cNvSpPr/>
          <p:nvPr/>
        </p:nvSpPr>
        <p:spPr>
          <a:xfrm>
            <a:off x="2256265" y="1614910"/>
            <a:ext cx="6108137" cy="553998"/>
          </a:xfrm>
          <a:prstGeom prst="rect">
            <a:avLst/>
          </a:prstGeom>
        </p:spPr>
        <p:txBody>
          <a:bodyPr wrap="square" lIns="0" tIns="0" rIns="0" bIns="0">
            <a:spAutoFit/>
          </a:bodyPr>
          <a:lstStyle/>
          <a:p>
            <a:r>
              <a:rPr lang="en-GB" b="1" dirty="0"/>
              <a:t>Can you write down three facts you’ve learnt about Katherine Johnson and share them with the class?</a:t>
            </a:r>
          </a:p>
        </p:txBody>
      </p:sp>
      <p:sp>
        <p:nvSpPr>
          <p:cNvPr id="2" name="Flowchart: Delay 1">
            <a:extLst>
              <a:ext uri="{FF2B5EF4-FFF2-40B4-BE49-F238E27FC236}">
                <a16:creationId xmlns:a16="http://schemas.microsoft.com/office/drawing/2014/main" id="{3B0AB45B-0E94-BF20-5441-AE2A20DFB6FA}"/>
              </a:ext>
            </a:extLst>
          </p:cNvPr>
          <p:cNvSpPr/>
          <p:nvPr/>
        </p:nvSpPr>
        <p:spPr>
          <a:xfrm>
            <a:off x="445623" y="1131257"/>
            <a:ext cx="1695694" cy="1507771"/>
          </a:xfrm>
          <a:prstGeom prst="flowChartDelay">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close-up of a notebook&#10;&#10;Description automatically generated">
            <a:extLst>
              <a:ext uri="{FF2B5EF4-FFF2-40B4-BE49-F238E27FC236}">
                <a16:creationId xmlns:a16="http://schemas.microsoft.com/office/drawing/2014/main" id="{1EF4CF37-9B0B-854D-6BE4-3867B1042F1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634227">
            <a:off x="590762" y="1395462"/>
            <a:ext cx="1291681" cy="818491"/>
          </a:xfrm>
          <a:prstGeom prst="rect">
            <a:avLst/>
          </a:prstGeom>
        </p:spPr>
      </p:pic>
      <p:pic>
        <p:nvPicPr>
          <p:cNvPr id="8" name="Picture 7" descr="A green pen on a black background&#10;&#10;Description automatically generated">
            <a:extLst>
              <a:ext uri="{FF2B5EF4-FFF2-40B4-BE49-F238E27FC236}">
                <a16:creationId xmlns:a16="http://schemas.microsoft.com/office/drawing/2014/main" id="{A4B8A583-5190-33DE-C73B-8572D6B772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13984" y="1422125"/>
            <a:ext cx="842281" cy="260543"/>
          </a:xfrm>
          <a:prstGeom prst="rect">
            <a:avLst/>
          </a:prstGeom>
        </p:spPr>
      </p:pic>
      <p:sp>
        <p:nvSpPr>
          <p:cNvPr id="9" name="Text">
            <a:extLst>
              <a:ext uri="{FF2B5EF4-FFF2-40B4-BE49-F238E27FC236}">
                <a16:creationId xmlns:a16="http://schemas.microsoft.com/office/drawing/2014/main" id="{67E673D0-A8E8-B3AD-0CDD-B52790CF8965}"/>
              </a:ext>
            </a:extLst>
          </p:cNvPr>
          <p:cNvSpPr/>
          <p:nvPr/>
        </p:nvSpPr>
        <p:spPr>
          <a:xfrm>
            <a:off x="2189209" y="3114734"/>
            <a:ext cx="6108137" cy="276999"/>
          </a:xfrm>
          <a:prstGeom prst="rect">
            <a:avLst/>
          </a:prstGeom>
        </p:spPr>
        <p:txBody>
          <a:bodyPr wrap="square" lIns="0" tIns="0" rIns="0" bIns="0">
            <a:spAutoFit/>
          </a:bodyPr>
          <a:lstStyle/>
          <a:p>
            <a:r>
              <a:rPr lang="en-GB" dirty="0"/>
              <a:t>Katherine Johnson was seen as a brilliant mathematician.</a:t>
            </a:r>
          </a:p>
        </p:txBody>
      </p:sp>
      <p:sp>
        <p:nvSpPr>
          <p:cNvPr id="10" name="Rectangle: Rounded Corners 9">
            <a:extLst>
              <a:ext uri="{FF2B5EF4-FFF2-40B4-BE49-F238E27FC236}">
                <a16:creationId xmlns:a16="http://schemas.microsoft.com/office/drawing/2014/main" id="{39EDD376-3F2D-5D43-CC2E-E6EB3F70A19B}"/>
              </a:ext>
            </a:extLst>
          </p:cNvPr>
          <p:cNvSpPr/>
          <p:nvPr/>
        </p:nvSpPr>
        <p:spPr>
          <a:xfrm>
            <a:off x="1930600" y="3114734"/>
            <a:ext cx="144570" cy="276999"/>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
            <a:extLst>
              <a:ext uri="{FF2B5EF4-FFF2-40B4-BE49-F238E27FC236}">
                <a16:creationId xmlns:a16="http://schemas.microsoft.com/office/drawing/2014/main" id="{641D4066-CDF9-FD39-8875-DA07909C66E3}"/>
              </a:ext>
            </a:extLst>
          </p:cNvPr>
          <p:cNvSpPr/>
          <p:nvPr/>
        </p:nvSpPr>
        <p:spPr>
          <a:xfrm>
            <a:off x="2189209" y="4083251"/>
            <a:ext cx="6254642" cy="830997"/>
          </a:xfrm>
          <a:prstGeom prst="rect">
            <a:avLst/>
          </a:prstGeom>
        </p:spPr>
        <p:txBody>
          <a:bodyPr wrap="square" lIns="0" tIns="0" rIns="0" bIns="0">
            <a:spAutoFit/>
          </a:bodyPr>
          <a:lstStyle/>
          <a:p>
            <a:r>
              <a:rPr lang="en-GB" dirty="0"/>
              <a:t>She worked for NASA and helped send astronauts and machines to outer space. Her calculations were important for this to be a success.</a:t>
            </a:r>
          </a:p>
        </p:txBody>
      </p:sp>
      <p:sp>
        <p:nvSpPr>
          <p:cNvPr id="12" name="Rectangle: Rounded Corners 11">
            <a:extLst>
              <a:ext uri="{FF2B5EF4-FFF2-40B4-BE49-F238E27FC236}">
                <a16:creationId xmlns:a16="http://schemas.microsoft.com/office/drawing/2014/main" id="{D666F002-92F1-1214-4618-5587F1357BB5}"/>
              </a:ext>
            </a:extLst>
          </p:cNvPr>
          <p:cNvSpPr/>
          <p:nvPr/>
        </p:nvSpPr>
        <p:spPr>
          <a:xfrm>
            <a:off x="1944779" y="4060101"/>
            <a:ext cx="144570" cy="854147"/>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
            <a:extLst>
              <a:ext uri="{FF2B5EF4-FFF2-40B4-BE49-F238E27FC236}">
                <a16:creationId xmlns:a16="http://schemas.microsoft.com/office/drawing/2014/main" id="{E81AC7A3-CB09-6947-CBDE-B0AD8A834169}"/>
              </a:ext>
            </a:extLst>
          </p:cNvPr>
          <p:cNvSpPr/>
          <p:nvPr/>
        </p:nvSpPr>
        <p:spPr>
          <a:xfrm>
            <a:off x="2189209" y="5481753"/>
            <a:ext cx="6254642" cy="553998"/>
          </a:xfrm>
          <a:prstGeom prst="rect">
            <a:avLst/>
          </a:prstGeom>
        </p:spPr>
        <p:txBody>
          <a:bodyPr wrap="square" lIns="0" tIns="0" rIns="0" bIns="0">
            <a:spAutoFit/>
          </a:bodyPr>
          <a:lstStyle/>
          <a:p>
            <a:r>
              <a:rPr lang="en-GB" dirty="0"/>
              <a:t>Katherine received the Presidential Freedom Medal for her achievements.</a:t>
            </a:r>
          </a:p>
        </p:txBody>
      </p:sp>
      <p:sp>
        <p:nvSpPr>
          <p:cNvPr id="14" name="Rectangle: Rounded Corners 13">
            <a:extLst>
              <a:ext uri="{FF2B5EF4-FFF2-40B4-BE49-F238E27FC236}">
                <a16:creationId xmlns:a16="http://schemas.microsoft.com/office/drawing/2014/main" id="{42C6D5BA-9419-9EE5-31A7-4D83651D29BB}"/>
              </a:ext>
            </a:extLst>
          </p:cNvPr>
          <p:cNvSpPr/>
          <p:nvPr/>
        </p:nvSpPr>
        <p:spPr>
          <a:xfrm>
            <a:off x="1944779" y="5458604"/>
            <a:ext cx="144569" cy="577148"/>
          </a:xfrm>
          <a:prstGeom prst="roundRect">
            <a:avLst>
              <a:gd name="adj" fmla="val 50000"/>
            </a:avLst>
          </a:prstGeom>
          <a:solidFill>
            <a:srgbClr val="3C4C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descr="A pixelated rocket with a black background&#10;&#10;Description automatically generated">
            <a:extLst>
              <a:ext uri="{FF2B5EF4-FFF2-40B4-BE49-F238E27FC236}">
                <a16:creationId xmlns:a16="http://schemas.microsoft.com/office/drawing/2014/main" id="{954403FD-C822-5F5B-7B62-F2117D4F73D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762957">
            <a:off x="7713735" y="205489"/>
            <a:ext cx="1066681" cy="1973359"/>
          </a:xfrm>
          <a:prstGeom prst="rect">
            <a:avLst/>
          </a:prstGeom>
          <a:effectLst>
            <a:glow rad="101600">
              <a:schemeClr val="accent5">
                <a:satMod val="175000"/>
                <a:alpha val="40000"/>
              </a:schemeClr>
            </a:glow>
          </a:effectLst>
        </p:spPr>
      </p:pic>
      <p:pic>
        <p:nvPicPr>
          <p:cNvPr id="18" name="Picture 17" descr="A person with glasses and a striped shirt&#10;&#10;Description automatically generated">
            <a:extLst>
              <a:ext uri="{FF2B5EF4-FFF2-40B4-BE49-F238E27FC236}">
                <a16:creationId xmlns:a16="http://schemas.microsoft.com/office/drawing/2014/main" id="{4ACEB63E-B64B-EC61-4970-F2B04AB678D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3369" r="-8837"/>
          <a:stretch/>
        </p:blipFill>
        <p:spPr>
          <a:xfrm>
            <a:off x="765725" y="4025376"/>
            <a:ext cx="1027469" cy="896897"/>
          </a:xfrm>
          <a:prstGeom prst="rect">
            <a:avLst/>
          </a:prstGeom>
          <a:ln w="38100">
            <a:solidFill>
              <a:srgbClr val="90C8E5"/>
            </a:solidFill>
          </a:ln>
        </p:spPr>
      </p:pic>
      <p:pic>
        <p:nvPicPr>
          <p:cNvPr id="20" name="Picture 19" descr="A satellite flying over the earth&#10;&#10;Description automatically generated">
            <a:extLst>
              <a:ext uri="{FF2B5EF4-FFF2-40B4-BE49-F238E27FC236}">
                <a16:creationId xmlns:a16="http://schemas.microsoft.com/office/drawing/2014/main" id="{924877E4-07E1-3587-8746-FE38B70FCC0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5725" y="2919582"/>
            <a:ext cx="1066311" cy="774653"/>
          </a:xfrm>
          <a:prstGeom prst="rect">
            <a:avLst/>
          </a:prstGeom>
          <a:ln w="38100">
            <a:solidFill>
              <a:srgbClr val="90C8E5"/>
            </a:solidFill>
          </a:ln>
        </p:spPr>
      </p:pic>
      <p:pic>
        <p:nvPicPr>
          <p:cNvPr id="23" name="Picture 22" descr="A gold medal with a star and blue ribbon&#10;&#10;Description automatically generated">
            <a:extLst>
              <a:ext uri="{FF2B5EF4-FFF2-40B4-BE49-F238E27FC236}">
                <a16:creationId xmlns:a16="http://schemas.microsoft.com/office/drawing/2014/main" id="{828D7577-D1D6-8609-5912-A4AE830158B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5725" y="5401091"/>
            <a:ext cx="1066311" cy="670056"/>
          </a:xfrm>
          <a:prstGeom prst="rect">
            <a:avLst/>
          </a:prstGeom>
          <a:ln w="38100">
            <a:solidFill>
              <a:srgbClr val="90C8E5"/>
            </a:solidFill>
          </a:ln>
        </p:spPr>
      </p:pic>
    </p:spTree>
    <p:extLst>
      <p:ext uri="{BB962C8B-B14F-4D97-AF65-F5344CB8AC3E}">
        <p14:creationId xmlns:p14="http://schemas.microsoft.com/office/powerpoint/2010/main" val="2227221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outHorizontal)">
                                      <p:cBhvr>
                                        <p:cTn id="7" dur="500"/>
                                        <p:tgtEl>
                                          <p:spTgt spid="10"/>
                                        </p:tgtEl>
                                      </p:cBhvr>
                                    </p:animEffect>
                                  </p:childTnLst>
                                </p:cTn>
                              </p:par>
                              <p:par>
                                <p:cTn id="8" presetID="16" presetClass="entr" presetSubtype="4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Horizontal)">
                                      <p:cBhvr>
                                        <p:cTn id="10" dur="500"/>
                                        <p:tgtEl>
                                          <p:spTgt spid="9"/>
                                        </p:tgtEl>
                                      </p:cBhvr>
                                    </p:animEffect>
                                  </p:childTnLst>
                                </p:cTn>
                              </p:par>
                              <p:par>
                                <p:cTn id="11" presetID="16" presetClass="entr" presetSubtype="4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barn(outHorizontal)">
                                      <p:cBhvr>
                                        <p:cTn id="13" dur="500"/>
                                        <p:tgtEl>
                                          <p:spTgt spid="2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42"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outHorizontal)">
                                      <p:cBhvr>
                                        <p:cTn id="18" dur="500"/>
                                        <p:tgtEl>
                                          <p:spTgt spid="12"/>
                                        </p:tgtEl>
                                      </p:cBhvr>
                                    </p:animEffect>
                                  </p:childTnLst>
                                </p:cTn>
                              </p:par>
                              <p:par>
                                <p:cTn id="19" presetID="16" presetClass="entr" presetSubtype="4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arn(outHorizontal)">
                                      <p:cBhvr>
                                        <p:cTn id="21" dur="500"/>
                                        <p:tgtEl>
                                          <p:spTgt spid="11"/>
                                        </p:tgtEl>
                                      </p:cBhvr>
                                    </p:animEffect>
                                  </p:childTnLst>
                                </p:cTn>
                              </p:par>
                              <p:par>
                                <p:cTn id="22" presetID="16" presetClass="entr" presetSubtype="42"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barn(outHorizontal)">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42"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barn(outHorizontal)">
                                      <p:cBhvr>
                                        <p:cTn id="29" dur="500"/>
                                        <p:tgtEl>
                                          <p:spTgt spid="14"/>
                                        </p:tgtEl>
                                      </p:cBhvr>
                                    </p:animEffect>
                                  </p:childTnLst>
                                </p:cTn>
                              </p:par>
                              <p:par>
                                <p:cTn id="30" presetID="16" presetClass="entr" presetSubtype="42"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outHorizontal)">
                                      <p:cBhvr>
                                        <p:cTn id="32" dur="500"/>
                                        <p:tgtEl>
                                          <p:spTgt spid="13"/>
                                        </p:tgtEl>
                                      </p:cBhvr>
                                    </p:animEffect>
                                  </p:childTnLst>
                                </p:cTn>
                              </p:par>
                              <p:par>
                                <p:cTn id="33" presetID="16" presetClass="entr" presetSubtype="42"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barn(outHorizontal)">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animBg="1"/>
      <p:bldP spid="13" grpId="0"/>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itting at a desk typing on a typewriter&#10;&#10;Description automatically generated">
            <a:extLst>
              <a:ext uri="{FF2B5EF4-FFF2-40B4-BE49-F238E27FC236}">
                <a16:creationId xmlns:a16="http://schemas.microsoft.com/office/drawing/2014/main" id="{35463F62-974D-7437-E75B-BADABF36194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877"/>
          <a:stretch/>
        </p:blipFill>
        <p:spPr>
          <a:xfrm>
            <a:off x="445624" y="3333509"/>
            <a:ext cx="4282102" cy="3083612"/>
          </a:xfrm>
          <a:prstGeom prst="roundRect">
            <a:avLst>
              <a:gd name="adj" fmla="val 3743"/>
            </a:avLst>
          </a:prstGeom>
          <a:ln w="57150">
            <a:solidFill>
              <a:srgbClr val="3C4C7E"/>
            </a:solidFill>
          </a:ln>
        </p:spPr>
      </p:pic>
      <p:sp>
        <p:nvSpPr>
          <p:cNvPr id="6" name="Rectangle 5">
            <a:extLst>
              <a:ext uri="{FF2B5EF4-FFF2-40B4-BE49-F238E27FC236}">
                <a16:creationId xmlns:a16="http://schemas.microsoft.com/office/drawing/2014/main" id="{6B62B968-6051-51B8-0F89-D4060F782563}"/>
              </a:ext>
            </a:extLst>
          </p:cNvPr>
          <p:cNvSpPr/>
          <p:nvPr/>
        </p:nvSpPr>
        <p:spPr>
          <a:xfrm>
            <a:off x="3665715" y="3070576"/>
            <a:ext cx="4811843" cy="1861740"/>
          </a:xfrm>
          <a:prstGeom prst="rect">
            <a:avLst/>
          </a:pr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p:cNvSpPr>
            <a:spLocks noGrp="1"/>
          </p:cNvSpPr>
          <p:nvPr>
            <p:ph type="title"/>
          </p:nvPr>
        </p:nvSpPr>
        <p:spPr>
          <a:xfrm>
            <a:off x="457198" y="464029"/>
            <a:ext cx="8220075" cy="994306"/>
          </a:xfrm>
        </p:spPr>
        <p:txBody>
          <a:bodyPr/>
          <a:lstStyle/>
          <a:p>
            <a:r>
              <a:rPr lang="en-US" dirty="0">
                <a:solidFill>
                  <a:srgbClr val="3C4C7E"/>
                </a:solidFill>
                <a:latin typeface="+mn-lt"/>
              </a:rPr>
              <a:t>Time to Reflect </a:t>
            </a:r>
          </a:p>
        </p:txBody>
      </p:sp>
      <p:sp>
        <p:nvSpPr>
          <p:cNvPr id="5" name="Text"/>
          <p:cNvSpPr/>
          <p:nvPr/>
        </p:nvSpPr>
        <p:spPr>
          <a:xfrm>
            <a:off x="1469985" y="1403546"/>
            <a:ext cx="6918365" cy="1107996"/>
          </a:xfrm>
          <a:prstGeom prst="rect">
            <a:avLst/>
          </a:prstGeom>
        </p:spPr>
        <p:txBody>
          <a:bodyPr wrap="square" lIns="0" tIns="0" rIns="0" bIns="0">
            <a:spAutoFit/>
          </a:bodyPr>
          <a:lstStyle/>
          <a:p>
            <a:r>
              <a:rPr lang="en-GB" dirty="0"/>
              <a:t>Even when, computer machines were introduced, Katherine Johnson’s role was still crucial. She carried on with her computing job at NASA until 1986. Her work influenced important space programmes throughout her time working there. </a:t>
            </a:r>
          </a:p>
        </p:txBody>
      </p:sp>
      <p:sp>
        <p:nvSpPr>
          <p:cNvPr id="2" name="Text Box">
            <a:extLst>
              <a:ext uri="{FF2B5EF4-FFF2-40B4-BE49-F238E27FC236}">
                <a16:creationId xmlns:a16="http://schemas.microsoft.com/office/drawing/2014/main" id="{2263E2D9-0BD6-C04B-2D82-9E1D73446070}"/>
              </a:ext>
            </a:extLst>
          </p:cNvPr>
          <p:cNvSpPr/>
          <p:nvPr/>
        </p:nvSpPr>
        <p:spPr>
          <a:xfrm>
            <a:off x="3468029" y="2863684"/>
            <a:ext cx="4811843" cy="1880103"/>
          </a:xfrm>
          <a:prstGeom prst="rect">
            <a:avLst/>
          </a:prstGeom>
          <a:solidFill>
            <a:schemeClr val="bg1"/>
          </a:solidFill>
          <a:ln w="57150">
            <a:solidFill>
              <a:srgbClr val="3C4C7E"/>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b="1" dirty="0">
                <a:solidFill>
                  <a:srgbClr val="3C4C7E"/>
                </a:solidFill>
              </a:rPr>
              <a:t>How do you think it made Katherine feel to make such important decisions about important space missions?</a:t>
            </a:r>
          </a:p>
          <a:p>
            <a:pPr algn="ctr"/>
            <a:endParaRPr lang="en-GB" b="1" dirty="0">
              <a:solidFill>
                <a:srgbClr val="3C4C7E"/>
              </a:solidFill>
            </a:endParaRPr>
          </a:p>
          <a:p>
            <a:pPr algn="ctr"/>
            <a:r>
              <a:rPr lang="en-GB" b="1" dirty="0">
                <a:solidFill>
                  <a:srgbClr val="3C4C7E"/>
                </a:solidFill>
              </a:rPr>
              <a:t>Do you think the job was easy or difficult? </a:t>
            </a:r>
          </a:p>
          <a:p>
            <a:pPr algn="ctr"/>
            <a:r>
              <a:rPr lang="en-GB" b="1" dirty="0">
                <a:solidFill>
                  <a:srgbClr val="3C4C7E"/>
                </a:solidFill>
              </a:rPr>
              <a:t>Would you ever consider working at NASA?</a:t>
            </a:r>
            <a:endParaRPr lang="en-GB" dirty="0">
              <a:solidFill>
                <a:srgbClr val="3C4C7E"/>
              </a:solidFill>
            </a:endParaRPr>
          </a:p>
        </p:txBody>
      </p:sp>
      <p:pic>
        <p:nvPicPr>
          <p:cNvPr id="7" name="Picture 6" descr="A pixelated rocket with a black background&#10;&#10;Description automatically generated">
            <a:extLst>
              <a:ext uri="{FF2B5EF4-FFF2-40B4-BE49-F238E27FC236}">
                <a16:creationId xmlns:a16="http://schemas.microsoft.com/office/drawing/2014/main" id="{E09725C8-BE1E-A66E-8C0D-E901387D5B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3818" y="1427864"/>
            <a:ext cx="598917" cy="1107997"/>
          </a:xfrm>
          <a:prstGeom prst="rect">
            <a:avLst/>
          </a:prstGeom>
          <a:effectLst>
            <a:glow rad="101600">
              <a:schemeClr val="accent5">
                <a:satMod val="175000"/>
                <a:alpha val="40000"/>
              </a:schemeClr>
            </a:glow>
          </a:effectLst>
        </p:spPr>
      </p:pic>
    </p:spTree>
    <p:extLst>
      <p:ext uri="{BB962C8B-B14F-4D97-AF65-F5344CB8AC3E}">
        <p14:creationId xmlns:p14="http://schemas.microsoft.com/office/powerpoint/2010/main" val="3778568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27F2C768-BF0B-128C-79B5-B8361646430C}"/>
              </a:ext>
            </a:extLst>
          </p:cNvPr>
          <p:cNvSpPr/>
          <p:nvPr/>
        </p:nvSpPr>
        <p:spPr>
          <a:xfrm>
            <a:off x="104172" y="81023"/>
            <a:ext cx="1145894" cy="821802"/>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id="{D3B475FA-9948-2B14-2D15-755E1FA2DEF9}"/>
              </a:ext>
            </a:extLst>
          </p:cNvPr>
          <p:cNvSpPr/>
          <p:nvPr/>
        </p:nvSpPr>
        <p:spPr>
          <a:xfrm>
            <a:off x="8299048" y="70895"/>
            <a:ext cx="789008" cy="821802"/>
          </a:xfrm>
          <a:prstGeom prst="rect">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368893146"/>
      </p:ext>
    </p:extLst>
  </p:cSld>
  <p:clrMapOvr>
    <a:masterClrMapping/>
  </p:clrMapOvr>
</p:sld>
</file>

<file path=ppt/theme/theme1.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Black Representation Presentation Template" id="{C1E2A7EB-630E-4A36-92FA-93D04D9417B3}" vid="{F9FE05D2-9026-4B22-95F5-9EBB0D98B78B}"/>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ack Representation Presentation Template" id="{C1E2A7EB-630E-4A36-92FA-93D04D9417B3}" vid="{38752493-897E-4D3F-88E9-A1319844374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Black Representation Presentation Template</Template>
  <TotalTime>77</TotalTime>
  <Words>733</Words>
  <Application>Microsoft Office PowerPoint</Application>
  <PresentationFormat>On-screen Show (4:3)</PresentationFormat>
  <Paragraphs>35</Paragraphs>
  <Slides>12</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12</vt:i4>
      </vt:variant>
    </vt:vector>
  </HeadingPairs>
  <TitlesOfParts>
    <vt:vector size="18" baseType="lpstr">
      <vt:lpstr>Arial</vt:lpstr>
      <vt:lpstr>Twinkl</vt:lpstr>
      <vt:lpstr>Roboto</vt:lpstr>
      <vt:lpstr>Calibri</vt:lpstr>
      <vt:lpstr>Slide Layouts</vt:lpstr>
      <vt:lpstr>Disclaimers/Guidance</vt:lpstr>
      <vt:lpstr>PowerPoint Presentation</vt:lpstr>
      <vt:lpstr>PowerPoint Presentation</vt:lpstr>
      <vt:lpstr>PowerPoint Presentation</vt:lpstr>
      <vt:lpstr>Katherine Johnson </vt:lpstr>
      <vt:lpstr>What Did She Do?</vt:lpstr>
      <vt:lpstr>Early Life</vt:lpstr>
      <vt:lpstr>Early Life</vt:lpstr>
      <vt:lpstr>Key Achievements</vt:lpstr>
      <vt:lpstr>Key Achievements</vt:lpstr>
      <vt:lpstr>What We’ve Learnt</vt:lpstr>
      <vt:lpstr>Time to Reflect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Melvin Modiselle Office</dc:creator>
  <cp:lastModifiedBy>K Stewart</cp:lastModifiedBy>
  <cp:revision>3</cp:revision>
  <dcterms:created xsi:type="dcterms:W3CDTF">2024-01-11T13:28:16Z</dcterms:created>
  <dcterms:modified xsi:type="dcterms:W3CDTF">2025-11-03T08:28:45Z</dcterms:modified>
</cp:coreProperties>
</file>