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1"/>
  </p:notesMasterIdLst>
  <p:handoutMasterIdLst>
    <p:handoutMasterId r:id="rId22"/>
  </p:handoutMasterIdLst>
  <p:sldIdLst>
    <p:sldId id="256" r:id="rId2"/>
    <p:sldId id="276" r:id="rId3"/>
    <p:sldId id="277" r:id="rId4"/>
    <p:sldId id="278" r:id="rId5"/>
    <p:sldId id="269" r:id="rId6"/>
    <p:sldId id="260" r:id="rId7"/>
    <p:sldId id="258" r:id="rId8"/>
    <p:sldId id="257" r:id="rId9"/>
    <p:sldId id="266" r:id="rId10"/>
    <p:sldId id="265" r:id="rId11"/>
    <p:sldId id="270" r:id="rId12"/>
    <p:sldId id="268" r:id="rId13"/>
    <p:sldId id="273" r:id="rId14"/>
    <p:sldId id="275" r:id="rId15"/>
    <p:sldId id="272" r:id="rId16"/>
    <p:sldId id="279" r:id="rId17"/>
    <p:sldId id="280" r:id="rId18"/>
    <p:sldId id="274" r:id="rId19"/>
    <p:sldId id="261" r:id="rId20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81" autoAdjust="0"/>
    <p:restoredTop sz="94660"/>
  </p:normalViewPr>
  <p:slideViewPr>
    <p:cSldViewPr>
      <p:cViewPr varScale="1">
        <p:scale>
          <a:sx n="63" d="100"/>
          <a:sy n="63" d="100"/>
        </p:scale>
        <p:origin x="173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2"/>
          </a:xfrm>
          <a:prstGeom prst="rect">
            <a:avLst/>
          </a:prstGeom>
        </p:spPr>
        <p:txBody>
          <a:bodyPr vert="horz" lIns="92839" tIns="46420" rIns="92839" bIns="464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59" cy="496332"/>
          </a:xfrm>
          <a:prstGeom prst="rect">
            <a:avLst/>
          </a:prstGeom>
        </p:spPr>
        <p:txBody>
          <a:bodyPr vert="horz" lIns="92839" tIns="46420" rIns="92839" bIns="46420" rtlCol="0"/>
          <a:lstStyle>
            <a:lvl1pPr algn="r">
              <a:defRPr sz="1200"/>
            </a:lvl1pPr>
          </a:lstStyle>
          <a:p>
            <a:fld id="{844480C6-AF5F-4B1A-B940-B5DF989B8126}" type="datetimeFigureOut">
              <a:rPr lang="en-US" smtClean="0"/>
              <a:t>6/28/2023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2839" tIns="46420" rIns="92839" bIns="464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2839" tIns="46420" rIns="92839" bIns="46420" rtlCol="0" anchor="b"/>
          <a:lstStyle>
            <a:lvl1pPr algn="r">
              <a:defRPr sz="1200"/>
            </a:lvl1pPr>
          </a:lstStyle>
          <a:p>
            <a:fld id="{BAC35363-9445-4E56-B34D-B9FAD2638B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9120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2"/>
          </a:xfrm>
          <a:prstGeom prst="rect">
            <a:avLst/>
          </a:prstGeom>
        </p:spPr>
        <p:txBody>
          <a:bodyPr vert="horz" lIns="92839" tIns="46420" rIns="92839" bIns="464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6332"/>
          </a:xfrm>
          <a:prstGeom prst="rect">
            <a:avLst/>
          </a:prstGeom>
        </p:spPr>
        <p:txBody>
          <a:bodyPr vert="horz" lIns="92839" tIns="46420" rIns="92839" bIns="46420" rtlCol="0"/>
          <a:lstStyle>
            <a:lvl1pPr algn="r">
              <a:defRPr sz="1200"/>
            </a:lvl1pPr>
          </a:lstStyle>
          <a:p>
            <a:fld id="{EB822172-BEEA-4198-B9C2-13A5DED6D3F0}" type="datetimeFigureOut">
              <a:rPr lang="en-GB" smtClean="0"/>
              <a:t>28/06/2023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9" tIns="46420" rIns="92839" bIns="464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2839" tIns="46420" rIns="92839" bIns="464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2839" tIns="46420" rIns="92839" bIns="464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2839" tIns="46420" rIns="92839" bIns="46420" rtlCol="0" anchor="b"/>
          <a:lstStyle>
            <a:lvl1pPr algn="r">
              <a:defRPr sz="1200"/>
            </a:lvl1pPr>
          </a:lstStyle>
          <a:p>
            <a:fld id="{6236AF7E-0D40-40EB-9471-57D5E00CB5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2063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NB - Unique opportunity for the children. Never done this before</a:t>
            </a:r>
            <a:r>
              <a:rPr lang="en-GB" baseline="0" dirty="0" smtClean="0"/>
              <a:t> where both classes move up.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46775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KS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5287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NB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2460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KS</a:t>
            </a:r>
            <a:r>
              <a:rPr lang="en-GB" baseline="0" dirty="0" smtClean="0"/>
              <a:t> first half NB second half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1084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NB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29777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KS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9060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NB </a:t>
            </a:r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22683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NB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9057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Teaching for Mastery – </a:t>
            </a:r>
          </a:p>
          <a:p>
            <a:r>
              <a:rPr lang="en-GB" dirty="0">
                <a:solidFill>
                  <a:srgbClr val="FF0000"/>
                </a:solidFill>
              </a:rPr>
              <a:t>Focus on Number during autumn term – addition, subtraction, multiplication, division</a:t>
            </a:r>
          </a:p>
          <a:p>
            <a:r>
              <a:rPr lang="en-GB" dirty="0">
                <a:solidFill>
                  <a:srgbClr val="FF0000"/>
                </a:solidFill>
              </a:rPr>
              <a:t>Fractions – spring term</a:t>
            </a:r>
          </a:p>
          <a:p>
            <a:r>
              <a:rPr lang="en-GB" dirty="0">
                <a:solidFill>
                  <a:srgbClr val="FF0000"/>
                </a:solidFill>
              </a:rPr>
              <a:t>Assessment week</a:t>
            </a:r>
          </a:p>
          <a:p>
            <a:r>
              <a:rPr lang="en-GB" dirty="0">
                <a:solidFill>
                  <a:srgbClr val="FF0000"/>
                </a:solidFill>
              </a:rPr>
              <a:t>Weekly mental maths homework</a:t>
            </a:r>
          </a:p>
          <a:p>
            <a:r>
              <a:rPr lang="en-GB" dirty="0">
                <a:solidFill>
                  <a:srgbClr val="FF0000"/>
                </a:solidFill>
              </a:rPr>
              <a:t>Half termly maths homework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70831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71431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NB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63225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14919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38604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96185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62377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9486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E38857B-D315-4559-B080-6C26A15C3601}" type="datetimeFigureOut">
              <a:rPr lang="en-US"/>
              <a:pPr>
                <a:defRPr/>
              </a:pPr>
              <a:t>6/28/2023</a:t>
            </a:fld>
            <a:endParaRPr lang="en-US" dirty="0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7AB7AE-B346-4F11-80DE-7029FEB72E84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78560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A4225-EC66-4BB5-980F-54D3F5AF11E0}" type="datetimeFigureOut">
              <a:rPr lang="en-US"/>
              <a:pPr>
                <a:defRPr/>
              </a:pPr>
              <a:t>6/28/2023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44DDB-8461-4656-8DFB-9C8FE81E43B1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7661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Chevron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D335AF5-BD5B-4A67-B92C-C7240B6DB4F4}" type="datetimeFigureOut">
              <a:rPr lang="en-US"/>
              <a:pPr>
                <a:defRPr/>
              </a:pPr>
              <a:t>6/28/2023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F01CB9-0701-4B22-8DB6-4E62863384E5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676632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40A38A0-47B0-489A-A594-12A8321A5561}" type="datetimeFigureOut">
              <a:rPr lang="en-US"/>
              <a:pPr>
                <a:defRPr/>
              </a:pPr>
              <a:t>6/28/2023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E94D2-3381-4786-A2F4-EE0F071A242C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770303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CA8D46A-EC99-4108-A86B-D76EA6E077B5}" type="datetimeFigureOut">
              <a:rPr lang="en-US"/>
              <a:pPr>
                <a:defRPr/>
              </a:pPr>
              <a:t>6/28/2023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79CFA7-414A-4383-826B-D8F908D021CE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139470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3BD7BE0-001A-479A-96DC-5C51606D3FE2}" type="datetimeFigureOut">
              <a:rPr lang="en-US"/>
              <a:pPr>
                <a:defRPr/>
              </a:pPr>
              <a:t>6/28/2023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961319-E624-4D90-916E-4FDA5E91BE63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564519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58533-1010-4C4D-8966-0DB3F896DB6A}" type="datetimeFigureOut">
              <a:rPr lang="en-US"/>
              <a:pPr>
                <a:defRPr/>
              </a:pPr>
              <a:t>6/28/2023</a:t>
            </a:fld>
            <a:endParaRPr lang="en-US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BABEC4-8977-45B5-9E89-F505A75C9125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10292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88C4011-DB0C-493F-BBB8-D42BC493BA09}" type="datetimeFigureOut">
              <a:rPr lang="en-US"/>
              <a:pPr>
                <a:defRPr/>
              </a:pPr>
              <a:t>6/28/2023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1CF0D-9ABE-43D1-B906-8A712A20BAC1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58793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Right Triangle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Chevron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1F7FB11-F9A9-4982-9452-8B3B52274F26}" type="datetimeFigureOut">
              <a:rPr lang="en-US"/>
              <a:pPr>
                <a:defRPr/>
              </a:pPr>
              <a:t>6/28/2023</a:t>
            </a:fld>
            <a:endParaRPr lang="en-US" dirty="0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B45D02-4503-4245-BB5E-BE451C70B7F2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382295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49748-B807-49ED-AD36-EB8096E5F9CB}" type="datetimeFigureOut">
              <a:rPr lang="en-US"/>
              <a:pPr>
                <a:defRPr/>
              </a:pPr>
              <a:t>6/28/2023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8D33B9-BD99-43AA-91F6-99EBAF01354D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50680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1F0D0-D2CF-4C17-A2D0-C7E4514933F7}" type="datetimeFigureOut">
              <a:rPr lang="en-US"/>
              <a:pPr>
                <a:defRPr/>
              </a:pPr>
              <a:t>6/28/2023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BA967-1119-43C9-9EE6-51B6CA3C6CEF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94193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3E84E96-B457-4D12-9485-EAEC7CA0BBF3}" type="datetimeFigureOut">
              <a:rPr lang="en-US"/>
              <a:pPr>
                <a:defRPr/>
              </a:pPr>
              <a:t>6/28/2023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Lucida Sans Unicode" panose="020B0602030504020204" pitchFamily="34" charset="0"/>
              </a:defRPr>
            </a:lvl1pPr>
          </a:lstStyle>
          <a:p>
            <a:fld id="{1D502D3B-622C-43EE-B152-A46AFC1C822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1" r:id="rId2"/>
    <p:sldLayoutId id="2147483726" r:id="rId3"/>
    <p:sldLayoutId id="2147483727" r:id="rId4"/>
    <p:sldLayoutId id="2147483728" r:id="rId5"/>
    <p:sldLayoutId id="2147483729" r:id="rId6"/>
    <p:sldLayoutId id="2147483722" r:id="rId7"/>
    <p:sldLayoutId id="2147483730" r:id="rId8"/>
    <p:sldLayoutId id="2147483731" r:id="rId9"/>
    <p:sldLayoutId id="2147483723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anose="05040102010807070707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592129"/>
            <a:ext cx="7772400" cy="1829761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5400" u="sng" dirty="0" smtClean="0">
                <a:solidFill>
                  <a:schemeClr val="tx2">
                    <a:lumMod val="50000"/>
                  </a:schemeClr>
                </a:solidFill>
              </a:rPr>
              <a:t>Meet the Teacher</a:t>
            </a:r>
            <a:br>
              <a:rPr lang="en-GB" altLang="en-US" sz="5400" u="sng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GB" altLang="en-US" sz="5400" u="sng" dirty="0" smtClean="0">
                <a:solidFill>
                  <a:schemeClr val="tx2">
                    <a:lumMod val="50000"/>
                  </a:schemeClr>
                </a:solidFill>
              </a:rPr>
              <a:t>Year 5</a:t>
            </a:r>
            <a:endParaRPr lang="en-US" sz="5400" u="sng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219" name="Subtitle 2"/>
          <p:cNvSpPr>
            <a:spLocks noGrp="1"/>
          </p:cNvSpPr>
          <p:nvPr>
            <p:ph type="subTitle" idx="1"/>
          </p:nvPr>
        </p:nvSpPr>
        <p:spPr>
          <a:xfrm>
            <a:off x="323528" y="3421890"/>
            <a:ext cx="8568952" cy="1375262"/>
          </a:xfrm>
        </p:spPr>
        <p:txBody>
          <a:bodyPr/>
          <a:lstStyle/>
          <a:p>
            <a:pPr marR="0" algn="ctr" eaLnBrk="1" hangingPunct="1"/>
            <a:r>
              <a:rPr lang="en-GB" altLang="en-US" sz="3600" b="1" dirty="0" smtClean="0">
                <a:solidFill>
                  <a:srgbClr val="FF0000"/>
                </a:solidFill>
              </a:rPr>
              <a:t>Mr N Benson and Mrs N Metcalf</a:t>
            </a:r>
          </a:p>
          <a:p>
            <a:pPr marR="0" algn="ctr" eaLnBrk="1" hangingPunct="1"/>
            <a:r>
              <a:rPr lang="en-GB" altLang="en-US" sz="3600" b="1" dirty="0" smtClean="0">
                <a:solidFill>
                  <a:srgbClr val="FF0000"/>
                </a:solidFill>
              </a:rPr>
              <a:t>TAs- Mrs J Phillipson and Mrs A Knight</a:t>
            </a:r>
            <a:endParaRPr lang="en-US" altLang="en-US" sz="3600" b="1" dirty="0" smtClean="0">
              <a:solidFill>
                <a:srgbClr val="FF0000"/>
              </a:solidFill>
            </a:endParaRPr>
          </a:p>
        </p:txBody>
      </p:sp>
      <p:pic>
        <p:nvPicPr>
          <p:cNvPr id="922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115888"/>
            <a:ext cx="939800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7793193" cy="755094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Meet the Year 5 staff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869326"/>
            <a:ext cx="2016224" cy="17202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91680" y="2647317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Metcalf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868144" y="2647317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 Benson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203" y="3074879"/>
            <a:ext cx="2095685" cy="177559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691680" y="479224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Phillipson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724128" y="4780575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Knight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50" t="37400" r="39500" b="22001"/>
          <a:stretch/>
        </p:blipFill>
        <p:spPr>
          <a:xfrm rot="5400000">
            <a:off x="1560025" y="643454"/>
            <a:ext cx="1944506" cy="20632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4088" y="3074385"/>
            <a:ext cx="2016224" cy="161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266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3812" y="188640"/>
            <a:ext cx="7198568" cy="5760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Year 5 learning areas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764703"/>
            <a:ext cx="5616624" cy="223224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56991"/>
            <a:ext cx="3528392" cy="26839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352" y="3356992"/>
            <a:ext cx="3607567" cy="264862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81201" y="5990304"/>
            <a:ext cx="2531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FF00"/>
                </a:solidFill>
              </a:rPr>
              <a:t>Middle area computers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41369" y="2987660"/>
            <a:ext cx="2117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7030A0"/>
                </a:solidFill>
              </a:rPr>
              <a:t>Welcome to Year 5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71423" y="6005613"/>
            <a:ext cx="1672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FF00"/>
                </a:solidFill>
              </a:rPr>
              <a:t>Role play area</a:t>
            </a:r>
            <a:endParaRPr lang="en-GB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752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3812" y="188640"/>
            <a:ext cx="7198568" cy="5760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Year 5 classrooms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563888" y="5689226"/>
            <a:ext cx="2373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FF00"/>
                </a:solidFill>
              </a:rPr>
              <a:t>Welcome to class 5M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12663" y="2822979"/>
            <a:ext cx="23349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Welcome to class 5B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704169"/>
            <a:ext cx="3888432" cy="210623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704557"/>
            <a:ext cx="3732204" cy="20993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3248526"/>
            <a:ext cx="3888432" cy="21872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3729" y="3279925"/>
            <a:ext cx="3712523" cy="215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645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Timetable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82" y="1124744"/>
            <a:ext cx="8729036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39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616624"/>
          </a:xfrm>
        </p:spPr>
        <p:txBody>
          <a:bodyPr/>
          <a:lstStyle/>
          <a:p>
            <a:pPr lvl="0"/>
            <a:r>
              <a:rPr lang="en-GB" sz="2300" dirty="0" smtClean="0">
                <a:solidFill>
                  <a:schemeClr val="accent2"/>
                </a:solidFill>
              </a:rPr>
              <a:t>8.45am</a:t>
            </a:r>
            <a:r>
              <a:rPr lang="en-GB" sz="2300" dirty="0" smtClean="0"/>
              <a:t> </a:t>
            </a:r>
            <a:r>
              <a:rPr lang="en-GB" sz="2300" dirty="0"/>
              <a:t>– Whistle </a:t>
            </a:r>
            <a:r>
              <a:rPr lang="en-GB" sz="2300" dirty="0" smtClean="0"/>
              <a:t>blows </a:t>
            </a:r>
            <a:endParaRPr lang="en-GB" sz="2300" dirty="0"/>
          </a:p>
          <a:p>
            <a:pPr lvl="0"/>
            <a:r>
              <a:rPr lang="en-GB" sz="2300" dirty="0">
                <a:solidFill>
                  <a:schemeClr val="accent2"/>
                </a:solidFill>
              </a:rPr>
              <a:t>8.55am</a:t>
            </a:r>
            <a:r>
              <a:rPr lang="en-GB" sz="2300" dirty="0"/>
              <a:t> – Registration/gate </a:t>
            </a:r>
            <a:r>
              <a:rPr lang="en-GB" sz="2300" dirty="0" smtClean="0"/>
              <a:t>closed</a:t>
            </a:r>
            <a:endParaRPr lang="en-GB" sz="2300" dirty="0"/>
          </a:p>
          <a:p>
            <a:r>
              <a:rPr lang="en-GB" sz="2300" dirty="0" smtClean="0">
                <a:solidFill>
                  <a:schemeClr val="accent2"/>
                </a:solidFill>
              </a:rPr>
              <a:t>9.00am </a:t>
            </a:r>
            <a:r>
              <a:rPr lang="en-GB" sz="2300" dirty="0">
                <a:solidFill>
                  <a:schemeClr val="accent2"/>
                </a:solidFill>
              </a:rPr>
              <a:t>– </a:t>
            </a:r>
            <a:r>
              <a:rPr lang="en-GB" sz="2300" dirty="0" smtClean="0">
                <a:solidFill>
                  <a:schemeClr val="accent2"/>
                </a:solidFill>
              </a:rPr>
              <a:t>9.20am </a:t>
            </a:r>
            <a:r>
              <a:rPr lang="en-GB" sz="2300" dirty="0"/>
              <a:t>– </a:t>
            </a:r>
            <a:r>
              <a:rPr lang="en-GB" sz="2300" dirty="0" smtClean="0"/>
              <a:t>Maths Fluency or Phonics (streamed)</a:t>
            </a:r>
            <a:endParaRPr lang="en-GB" sz="2300" dirty="0"/>
          </a:p>
          <a:p>
            <a:pPr lvl="0"/>
            <a:r>
              <a:rPr lang="en-GB" sz="2300" dirty="0" smtClean="0">
                <a:solidFill>
                  <a:schemeClr val="accent2"/>
                </a:solidFill>
              </a:rPr>
              <a:t>9.20am – 10.20am</a:t>
            </a:r>
            <a:r>
              <a:rPr lang="en-GB" sz="2300" dirty="0" smtClean="0"/>
              <a:t> </a:t>
            </a:r>
            <a:r>
              <a:rPr lang="en-GB" sz="2300" dirty="0"/>
              <a:t>– </a:t>
            </a:r>
            <a:r>
              <a:rPr lang="en-GB" sz="2300" dirty="0" smtClean="0"/>
              <a:t>Maths</a:t>
            </a:r>
          </a:p>
          <a:p>
            <a:pPr lvl="0"/>
            <a:r>
              <a:rPr lang="en-GB" sz="2300" dirty="0" smtClean="0">
                <a:solidFill>
                  <a:srgbClr val="FF0000"/>
                </a:solidFill>
              </a:rPr>
              <a:t>10.20am – 10.35am </a:t>
            </a:r>
            <a:r>
              <a:rPr lang="en-GB" sz="2300" dirty="0" smtClean="0"/>
              <a:t>– Break</a:t>
            </a:r>
          </a:p>
          <a:p>
            <a:r>
              <a:rPr lang="en-GB" sz="2300" dirty="0" smtClean="0">
                <a:solidFill>
                  <a:schemeClr val="accent2"/>
                </a:solidFill>
              </a:rPr>
              <a:t>10.35 -11.00am</a:t>
            </a:r>
            <a:r>
              <a:rPr lang="en-GB" sz="2300" dirty="0" smtClean="0"/>
              <a:t> </a:t>
            </a:r>
            <a:r>
              <a:rPr lang="en-GB" sz="2300" dirty="0"/>
              <a:t>– Teacher and support staff – guided  </a:t>
            </a:r>
            <a:r>
              <a:rPr lang="en-GB" sz="2300" dirty="0" smtClean="0"/>
              <a:t>reading/Reading </a:t>
            </a:r>
            <a:r>
              <a:rPr lang="en-GB" sz="2300" dirty="0"/>
              <a:t>Plus </a:t>
            </a:r>
            <a:r>
              <a:rPr lang="en-GB" sz="2300" dirty="0" smtClean="0"/>
              <a:t>session</a:t>
            </a:r>
            <a:endParaRPr lang="en-GB" sz="2300" dirty="0"/>
          </a:p>
          <a:p>
            <a:pPr lvl="0"/>
            <a:r>
              <a:rPr lang="en-GB" sz="2300" dirty="0" smtClean="0">
                <a:solidFill>
                  <a:schemeClr val="accent2"/>
                </a:solidFill>
              </a:rPr>
              <a:t>11.00-12.05pm </a:t>
            </a:r>
            <a:r>
              <a:rPr lang="en-GB" sz="2300" dirty="0"/>
              <a:t>– </a:t>
            </a:r>
            <a:r>
              <a:rPr lang="en-GB" sz="2300" dirty="0" smtClean="0"/>
              <a:t>English</a:t>
            </a:r>
            <a:endParaRPr lang="en-GB" sz="2300" dirty="0"/>
          </a:p>
          <a:p>
            <a:pPr lvl="0"/>
            <a:r>
              <a:rPr lang="en-GB" sz="2300" dirty="0" smtClean="0">
                <a:solidFill>
                  <a:schemeClr val="accent2"/>
                </a:solidFill>
              </a:rPr>
              <a:t>12.05pm-1.00pm</a:t>
            </a:r>
            <a:r>
              <a:rPr lang="en-GB" sz="2300" dirty="0" smtClean="0"/>
              <a:t> </a:t>
            </a:r>
            <a:r>
              <a:rPr lang="en-GB" sz="2300" dirty="0"/>
              <a:t>– </a:t>
            </a:r>
            <a:r>
              <a:rPr lang="en-GB" sz="2300" dirty="0" smtClean="0"/>
              <a:t>Lunch</a:t>
            </a:r>
            <a:endParaRPr lang="en-GB" sz="2300" dirty="0"/>
          </a:p>
          <a:p>
            <a:pPr lvl="0"/>
            <a:r>
              <a:rPr lang="en-GB" sz="2300" dirty="0" smtClean="0">
                <a:solidFill>
                  <a:schemeClr val="accent2"/>
                </a:solidFill>
              </a:rPr>
              <a:t>1.00 </a:t>
            </a:r>
            <a:r>
              <a:rPr lang="en-GB" sz="2300" dirty="0">
                <a:solidFill>
                  <a:schemeClr val="accent2"/>
                </a:solidFill>
              </a:rPr>
              <a:t>– </a:t>
            </a:r>
            <a:r>
              <a:rPr lang="en-GB" sz="2300" dirty="0" smtClean="0">
                <a:solidFill>
                  <a:schemeClr val="accent2"/>
                </a:solidFill>
              </a:rPr>
              <a:t>2:10pm </a:t>
            </a:r>
            <a:r>
              <a:rPr lang="en-GB" sz="2300" dirty="0"/>
              <a:t>–Foundation subject lessons (short comfort break</a:t>
            </a:r>
            <a:r>
              <a:rPr lang="en-GB" sz="2300" dirty="0" smtClean="0"/>
              <a:t>) </a:t>
            </a:r>
            <a:endParaRPr lang="en-GB" sz="2300" dirty="0"/>
          </a:p>
          <a:p>
            <a:pPr lvl="0"/>
            <a:r>
              <a:rPr lang="en-GB" sz="2300" dirty="0" smtClean="0">
                <a:solidFill>
                  <a:schemeClr val="accent2"/>
                </a:solidFill>
              </a:rPr>
              <a:t>2:10pm </a:t>
            </a:r>
            <a:r>
              <a:rPr lang="en-GB" sz="2300" dirty="0">
                <a:solidFill>
                  <a:schemeClr val="accent2"/>
                </a:solidFill>
              </a:rPr>
              <a:t>– 3.20pm </a:t>
            </a:r>
            <a:r>
              <a:rPr lang="en-GB" sz="2300" dirty="0"/>
              <a:t>– </a:t>
            </a:r>
            <a:r>
              <a:rPr lang="en-GB" sz="2300" dirty="0" smtClean="0"/>
              <a:t>Foundation subject lessons and Assemblies/Intervention groups</a:t>
            </a:r>
            <a:endParaRPr lang="en-GB" sz="23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Daily routines</a:t>
            </a:r>
            <a:r>
              <a:rPr lang="en-GB" sz="4400" u="sng" dirty="0"/>
              <a:t/>
            </a:r>
            <a:br>
              <a:rPr lang="en-GB" sz="4400" u="sng" dirty="0"/>
            </a:br>
            <a:endParaRPr lang="en-US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/>
          <a:lstStyle/>
          <a:p>
            <a:pPr marL="109537" indent="0" eaLnBrk="1" hangingPunct="1">
              <a:buNone/>
            </a:pPr>
            <a:r>
              <a:rPr lang="en-GB" sz="1600" dirty="0">
                <a:solidFill>
                  <a:schemeClr val="bg1">
                    <a:lumMod val="25000"/>
                  </a:schemeClr>
                </a:solidFill>
              </a:rPr>
              <a:t>Year 5 is a challenging and exciting year </a:t>
            </a:r>
            <a:r>
              <a:rPr lang="en-GB" sz="1600" dirty="0" smtClean="0">
                <a:solidFill>
                  <a:schemeClr val="bg1">
                    <a:lumMod val="25000"/>
                  </a:schemeClr>
                </a:solidFill>
              </a:rPr>
              <a:t>with children moving upstairs </a:t>
            </a:r>
            <a:r>
              <a:rPr lang="en-GB" sz="1600" dirty="0">
                <a:solidFill>
                  <a:schemeClr val="bg1">
                    <a:lumMod val="25000"/>
                  </a:schemeClr>
                </a:solidFill>
              </a:rPr>
              <a:t>into the upper </a:t>
            </a:r>
            <a:r>
              <a:rPr lang="en-GB" sz="1600" dirty="0" smtClean="0">
                <a:solidFill>
                  <a:schemeClr val="bg1">
                    <a:lumMod val="25000"/>
                  </a:schemeClr>
                </a:solidFill>
              </a:rPr>
              <a:t>juniors.</a:t>
            </a:r>
          </a:p>
          <a:p>
            <a:pPr eaLnBrk="1" hangingPunct="1"/>
            <a:r>
              <a:rPr lang="en-GB" altLang="en-US" sz="1600" dirty="0">
                <a:solidFill>
                  <a:schemeClr val="bg1">
                    <a:lumMod val="25000"/>
                  </a:schemeClr>
                </a:solidFill>
              </a:rPr>
              <a:t>E</a:t>
            </a:r>
            <a:r>
              <a:rPr lang="en-GB" altLang="en-US" sz="1600" dirty="0" smtClean="0">
                <a:solidFill>
                  <a:schemeClr val="bg1">
                    <a:lumMod val="25000"/>
                  </a:schemeClr>
                </a:solidFill>
              </a:rPr>
              <a:t>ncouraging greater individual independence</a:t>
            </a:r>
            <a:r>
              <a:rPr lang="en-GB" altLang="en-US" sz="1600" dirty="0">
                <a:solidFill>
                  <a:srgbClr val="FF0000"/>
                </a:solidFill>
              </a:rPr>
              <a:t> </a:t>
            </a:r>
            <a:r>
              <a:rPr lang="en-GB" altLang="en-US" sz="1600" dirty="0" smtClean="0">
                <a:solidFill>
                  <a:srgbClr val="FF0000"/>
                </a:solidFill>
              </a:rPr>
              <a:t>- such as remembering to bring resources and books on different days; writing comments in their own reading diaries as appropriate, a greater focus on personal assessment for learning. </a:t>
            </a:r>
          </a:p>
          <a:p>
            <a:pPr eaLnBrk="1" hangingPunct="1"/>
            <a:r>
              <a:rPr lang="en-GB" altLang="en-US" sz="1600" dirty="0" smtClean="0">
                <a:solidFill>
                  <a:schemeClr val="bg1">
                    <a:lumMod val="25000"/>
                  </a:schemeClr>
                </a:solidFill>
              </a:rPr>
              <a:t>Developing responsibilities </a:t>
            </a:r>
            <a:r>
              <a:rPr lang="en-GB" altLang="en-US" sz="1600" dirty="0" smtClean="0">
                <a:solidFill>
                  <a:srgbClr val="FF0000"/>
                </a:solidFill>
              </a:rPr>
              <a:t>such as reading buddies, playground buddies, arts ambassadors, school councillors and eco reps.</a:t>
            </a:r>
          </a:p>
          <a:p>
            <a:pPr eaLnBrk="1" hangingPunct="1"/>
            <a:r>
              <a:rPr lang="en-GB" altLang="en-US" sz="1600" dirty="0" smtClean="0">
                <a:solidFill>
                  <a:schemeClr val="bg1">
                    <a:lumMod val="25000"/>
                  </a:schemeClr>
                </a:solidFill>
              </a:rPr>
              <a:t>High school links </a:t>
            </a:r>
            <a:r>
              <a:rPr lang="en-GB" altLang="en-US" sz="1600" dirty="0" smtClean="0">
                <a:solidFill>
                  <a:srgbClr val="FF0000"/>
                </a:solidFill>
              </a:rPr>
              <a:t>– Priory Academy (autumn) Lostock Hall Academy and Walton-Le-Dale High School (summer)</a:t>
            </a:r>
          </a:p>
          <a:p>
            <a:pPr eaLnBrk="1" hangingPunct="1"/>
            <a:r>
              <a:rPr lang="en-GB" altLang="en-US" sz="1600" dirty="0" smtClean="0">
                <a:solidFill>
                  <a:schemeClr val="bg1">
                    <a:lumMod val="25000"/>
                  </a:schemeClr>
                </a:solidFill>
              </a:rPr>
              <a:t>Growing up and Relationships Education in PSHE </a:t>
            </a:r>
            <a:r>
              <a:rPr lang="en-GB" altLang="en-US" sz="1600" dirty="0" smtClean="0">
                <a:solidFill>
                  <a:srgbClr val="FF0000"/>
                </a:solidFill>
              </a:rPr>
              <a:t> – physical and emotional changes at puberty.</a:t>
            </a:r>
          </a:p>
          <a:p>
            <a:pPr eaLnBrk="1" hangingPunct="1"/>
            <a:r>
              <a:rPr lang="en-GB" altLang="en-US" sz="1600" dirty="0" smtClean="0">
                <a:solidFill>
                  <a:schemeClr val="bg1">
                    <a:lumMod val="25000"/>
                  </a:schemeClr>
                </a:solidFill>
              </a:rPr>
              <a:t>Exciting new topics </a:t>
            </a:r>
            <a:r>
              <a:rPr lang="en-GB" altLang="en-US" sz="1600" dirty="0" smtClean="0">
                <a:solidFill>
                  <a:srgbClr val="FF0000"/>
                </a:solidFill>
              </a:rPr>
              <a:t>such as Ancient Egypt, Harry Potter, Science fiction Avatar Unit, Amazon rainforest, Earth and beyond, making musical instruments, 3D sculpture, Samba, food inspired by South America.</a:t>
            </a:r>
          </a:p>
          <a:p>
            <a:pPr eaLnBrk="1" hangingPunct="1"/>
            <a:r>
              <a:rPr lang="en-GB" altLang="en-US" sz="1600" dirty="0" smtClean="0">
                <a:solidFill>
                  <a:schemeClr val="bg1">
                    <a:lumMod val="25000"/>
                  </a:schemeClr>
                </a:solidFill>
              </a:rPr>
              <a:t>Reading  </a:t>
            </a:r>
            <a:r>
              <a:rPr lang="en-GB" altLang="en-US" sz="1600" dirty="0" smtClean="0">
                <a:solidFill>
                  <a:srgbClr val="FF0000"/>
                </a:solidFill>
              </a:rPr>
              <a:t>- a focus on novel studies, moving to whole class comprehension skills.</a:t>
            </a:r>
            <a:endParaRPr lang="en-GB" altLang="en-US" sz="1600" dirty="0">
              <a:solidFill>
                <a:srgbClr val="FF0000"/>
              </a:solidFill>
            </a:endParaRPr>
          </a:p>
          <a:p>
            <a:pPr eaLnBrk="1" hangingPunct="1"/>
            <a:r>
              <a:rPr lang="en-GB" altLang="en-US" sz="1600" dirty="0" smtClean="0">
                <a:solidFill>
                  <a:schemeClr val="bg1">
                    <a:lumMod val="25000"/>
                  </a:schemeClr>
                </a:solidFill>
              </a:rPr>
              <a:t>Home learning – </a:t>
            </a:r>
            <a:r>
              <a:rPr lang="en-GB" altLang="en-US" sz="1600" dirty="0" smtClean="0">
                <a:solidFill>
                  <a:srgbClr val="FF0000"/>
                </a:solidFill>
              </a:rPr>
              <a:t>regular reading of a range of genres, online home learning blog tasks, </a:t>
            </a:r>
            <a:r>
              <a:rPr lang="en-GB" altLang="en-US" sz="1600" dirty="0" smtClean="0">
                <a:solidFill>
                  <a:srgbClr val="FF0000"/>
                </a:solidFill>
              </a:rPr>
              <a:t>weekly spellings</a:t>
            </a:r>
            <a:r>
              <a:rPr lang="en-GB" altLang="en-US" sz="1600" dirty="0" smtClean="0">
                <a:solidFill>
                  <a:srgbClr val="FF0000"/>
                </a:solidFill>
              </a:rPr>
              <a:t>.</a:t>
            </a:r>
          </a:p>
          <a:p>
            <a:pPr eaLnBrk="1" hangingPunct="1"/>
            <a:endParaRPr lang="en-GB" alt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marL="109537" indent="0" eaLnBrk="1" hangingPunct="1">
              <a:buNone/>
            </a:pPr>
            <a:endParaRPr lang="en-GB" altLang="en-US" dirty="0" smtClean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/>
              <a:t>Year Group information</a:t>
            </a:r>
            <a:br>
              <a:rPr lang="en-GB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44616"/>
          </a:xfrm>
        </p:spPr>
        <p:txBody>
          <a:bodyPr/>
          <a:lstStyle/>
          <a:p>
            <a:pPr marL="109537" indent="0">
              <a:buNone/>
            </a:pPr>
            <a:r>
              <a:rPr lang="en-GB" sz="1600" dirty="0" smtClean="0"/>
              <a:t>Developing Reading skills and progression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FF0000"/>
                </a:solidFill>
              </a:rPr>
              <a:t>Focussed teaching of reading skills within lessons – a focus on fluency and comprehension and use of a range of challenging and engaging texts.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FF0000"/>
                </a:solidFill>
              </a:rPr>
              <a:t>Reading Plus daily online sessions – linked to home learning.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FF0000"/>
                </a:solidFill>
              </a:rPr>
              <a:t>Weekly guided reading and one to one reading sessions.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FF0000"/>
                </a:solidFill>
              </a:rPr>
              <a:t>Ongoing targeted </a:t>
            </a:r>
            <a:r>
              <a:rPr lang="en-GB" sz="1600" dirty="0">
                <a:solidFill>
                  <a:srgbClr val="FF0000"/>
                </a:solidFill>
              </a:rPr>
              <a:t>i</a:t>
            </a:r>
            <a:r>
              <a:rPr lang="en-GB" sz="1600" dirty="0" smtClean="0">
                <a:solidFill>
                  <a:srgbClr val="FF0000"/>
                </a:solidFill>
              </a:rPr>
              <a:t>ntervention groups.</a:t>
            </a:r>
          </a:p>
          <a:p>
            <a:pPr marL="109537" indent="0">
              <a:buNone/>
            </a:pPr>
            <a:r>
              <a:rPr lang="en-GB" sz="1600" dirty="0" smtClean="0"/>
              <a:t>Developing Writing skills and progression</a:t>
            </a:r>
            <a:endParaRPr lang="en-GB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FF0000"/>
                </a:solidFill>
              </a:rPr>
              <a:t>Personalised teaching and support within lessons.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FF0000"/>
                </a:solidFill>
              </a:rPr>
              <a:t>Ongoing targeted intervention groups and one to one support.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0000"/>
                </a:solidFill>
              </a:rPr>
              <a:t>D</a:t>
            </a:r>
            <a:r>
              <a:rPr lang="en-GB" sz="1600" dirty="0" smtClean="0">
                <a:solidFill>
                  <a:srgbClr val="FF0000"/>
                </a:solidFill>
              </a:rPr>
              <a:t>eveloping grammar and punctuation skills.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FF0000"/>
                </a:solidFill>
              </a:rPr>
              <a:t>A focus on widening vocabulary across all subjects.</a:t>
            </a:r>
          </a:p>
          <a:p>
            <a:pPr marL="109537" indent="0">
              <a:buNone/>
            </a:pPr>
            <a:r>
              <a:rPr lang="en-GB" sz="1600" dirty="0" smtClean="0"/>
              <a:t>Developing Maths mastery and fluency in arithmetic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0000"/>
                </a:solidFill>
              </a:rPr>
              <a:t>Personalised teaching and support within lessons</a:t>
            </a:r>
            <a:r>
              <a:rPr lang="en-GB" sz="1600" dirty="0" smtClean="0">
                <a:solidFill>
                  <a:srgbClr val="FF0000"/>
                </a:solidFill>
              </a:rPr>
              <a:t>.</a:t>
            </a:r>
            <a:endParaRPr lang="en-GB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0000"/>
                </a:solidFill>
              </a:rPr>
              <a:t>Timetabled arithmetic sessions twice </a:t>
            </a:r>
            <a:r>
              <a:rPr lang="en-GB" sz="1600" dirty="0" smtClean="0">
                <a:solidFill>
                  <a:srgbClr val="FF0000"/>
                </a:solidFill>
              </a:rPr>
              <a:t>per </a:t>
            </a:r>
            <a:r>
              <a:rPr lang="en-GB" sz="1600" dirty="0">
                <a:solidFill>
                  <a:srgbClr val="FF0000"/>
                </a:solidFill>
              </a:rPr>
              <a:t>week</a:t>
            </a:r>
            <a:r>
              <a:rPr lang="en-GB" sz="1600" dirty="0" smtClean="0">
                <a:solidFill>
                  <a:srgbClr val="FF0000"/>
                </a:solidFill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0000"/>
                </a:solidFill>
              </a:rPr>
              <a:t>Ongoing targeted intervention groups and one to one support.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0000"/>
                </a:solidFill>
              </a:rPr>
              <a:t>Strong focus on mental maths and times-tables recall</a:t>
            </a:r>
            <a:r>
              <a:rPr lang="en-GB" sz="1600" dirty="0" smtClean="0">
                <a:solidFill>
                  <a:srgbClr val="FF0000"/>
                </a:solidFill>
              </a:rPr>
              <a:t>. Use of online support materials such as Times Tables Rock stars, Education city and Purple Mash.</a:t>
            </a:r>
            <a:endParaRPr lang="en-GB" sz="1600" dirty="0">
              <a:solidFill>
                <a:srgbClr val="FF0000"/>
              </a:solidFill>
            </a:endParaRPr>
          </a:p>
          <a:p>
            <a:pPr marL="109537" indent="0">
              <a:buNone/>
            </a:pPr>
            <a:endParaRPr lang="en-GB" sz="1600" dirty="0">
              <a:solidFill>
                <a:srgbClr val="FF0000"/>
              </a:solidFill>
            </a:endParaRPr>
          </a:p>
          <a:p>
            <a:pPr marL="109537" indent="0">
              <a:buNone/>
            </a:pPr>
            <a:endParaRPr lang="en-GB" altLang="en-US" dirty="0" smtClean="0">
              <a:solidFill>
                <a:srgbClr val="FF0000"/>
              </a:solidFill>
            </a:endParaRPr>
          </a:p>
          <a:p>
            <a:pPr marL="109537" indent="0" eaLnBrk="1" hangingPunct="1">
              <a:buNone/>
            </a:pPr>
            <a:endParaRPr lang="en-GB" altLang="en-US" dirty="0" smtClean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/>
              <a:t>Key Stage 2 Targets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2"/>
          </a:xfrm>
        </p:spPr>
        <p:txBody>
          <a:bodyPr/>
          <a:lstStyle/>
          <a:p>
            <a:r>
              <a:rPr lang="en-US" sz="2800" dirty="0" smtClean="0"/>
              <a:t>English</a:t>
            </a: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endParaRPr lang="en-GB" sz="2400" dirty="0"/>
          </a:p>
          <a:p>
            <a:pPr eaLnBrk="1" hangingPunct="1"/>
            <a:endParaRPr lang="en-GB" altLang="en-US" dirty="0" smtClean="0"/>
          </a:p>
          <a:p>
            <a:pPr eaLnBrk="1" hangingPunct="1"/>
            <a:endParaRPr lang="en-US" alt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smtClean="0"/>
              <a:t>Year Group Key Skills/Objectives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13825" t="21454" r="16778" b="10626"/>
          <a:stretch/>
        </p:blipFill>
        <p:spPr>
          <a:xfrm>
            <a:off x="107504" y="1676276"/>
            <a:ext cx="8928992" cy="50500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7" indent="0">
              <a:buNone/>
            </a:pPr>
            <a:endParaRPr lang="en-US" sz="3200" dirty="0" smtClean="0"/>
          </a:p>
          <a:p>
            <a:pPr lvl="0"/>
            <a:endParaRPr lang="en-GB" sz="2400" dirty="0"/>
          </a:p>
          <a:p>
            <a:pPr lvl="0"/>
            <a:endParaRPr lang="en-GB" sz="2400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4460" y="116632"/>
            <a:ext cx="7923964" cy="43204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smtClean="0"/>
              <a:t>English writing example (WIN)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5839" t="11239" r="29126" b="10996"/>
          <a:stretch/>
        </p:blipFill>
        <p:spPr>
          <a:xfrm>
            <a:off x="2195736" y="548680"/>
            <a:ext cx="4130436" cy="56886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7" indent="0">
              <a:buNone/>
            </a:pPr>
            <a:endParaRPr lang="en-US" sz="3200" dirty="0" smtClean="0"/>
          </a:p>
          <a:p>
            <a:pPr lvl="0"/>
            <a:endParaRPr lang="en-GB" sz="2400" dirty="0"/>
          </a:p>
          <a:p>
            <a:pPr lvl="0"/>
            <a:endParaRPr lang="en-GB" sz="2400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2360" y="116632"/>
            <a:ext cx="8229600" cy="492021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smtClean="0"/>
              <a:t>English writing example (GD)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6578" t="10827" r="16167" b="10826"/>
          <a:stretch/>
        </p:blipFill>
        <p:spPr>
          <a:xfrm>
            <a:off x="611560" y="608653"/>
            <a:ext cx="7920880" cy="600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94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525962"/>
          </a:xfrm>
        </p:spPr>
        <p:txBody>
          <a:bodyPr/>
          <a:lstStyle/>
          <a:p>
            <a:r>
              <a:rPr lang="en-GB" sz="2800" dirty="0" smtClean="0"/>
              <a:t>Maths</a:t>
            </a:r>
          </a:p>
          <a:p>
            <a:pPr marL="109537" lvl="0" indent="0">
              <a:buNone/>
            </a:pPr>
            <a:endParaRPr lang="en-GB" sz="2800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Year Group Key Skills/Objectives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0471" t="13781" r="8320" b="11408"/>
          <a:stretch/>
        </p:blipFill>
        <p:spPr>
          <a:xfrm>
            <a:off x="179512" y="1604268"/>
            <a:ext cx="8784976" cy="4993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241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8859" t="18703" r="55076" b="9439"/>
          <a:stretch/>
        </p:blipFill>
        <p:spPr>
          <a:xfrm rot="5400000">
            <a:off x="1605269" y="-949086"/>
            <a:ext cx="5904658" cy="8900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0577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GB" sz="2400" dirty="0"/>
          </a:p>
          <a:p>
            <a:pPr lvl="0"/>
            <a:endParaRPr lang="en-GB" sz="2400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smtClean="0"/>
              <a:t>Maths strategies</a:t>
            </a:r>
            <a:endParaRPr lang="en-US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236204"/>
              </p:ext>
            </p:extLst>
          </p:nvPr>
        </p:nvGraphicFramePr>
        <p:xfrm>
          <a:off x="323528" y="1196752"/>
          <a:ext cx="8568952" cy="540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00300">
                <a:tc>
                  <a:txBody>
                    <a:bodyPr/>
                    <a:lstStyle/>
                    <a:p>
                      <a:r>
                        <a:rPr lang="en-GB" b="1" u="sng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Addition – column method</a:t>
                      </a:r>
                    </a:p>
                    <a:p>
                      <a:endParaRPr lang="en-GB" b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en-GB" sz="40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GB" sz="40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12</a:t>
                      </a:r>
                    </a:p>
                    <a:p>
                      <a:r>
                        <a:rPr lang="en-GB" sz="40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+24</a:t>
                      </a:r>
                    </a:p>
                    <a:p>
                      <a:r>
                        <a:rPr lang="en-GB" sz="40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 36</a:t>
                      </a:r>
                      <a:r>
                        <a:rPr lang="en-GB" sz="40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GB" sz="4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         </a:t>
                      </a:r>
                      <a:endParaRPr lang="en-GB" sz="4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u="sng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Subtraction – column method</a:t>
                      </a:r>
                    </a:p>
                    <a:p>
                      <a:endParaRPr lang="en-GB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en-GB" sz="40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</a:t>
                      </a:r>
                      <a:r>
                        <a:rPr lang="en-GB" sz="40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34</a:t>
                      </a:r>
                    </a:p>
                    <a:p>
                      <a:r>
                        <a:rPr lang="en-GB" sz="40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-12</a:t>
                      </a:r>
                    </a:p>
                    <a:p>
                      <a:r>
                        <a:rPr lang="en-GB" sz="40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22</a:t>
                      </a:r>
                      <a:endParaRPr lang="en-GB" b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0300">
                <a:tc>
                  <a:txBody>
                    <a:bodyPr/>
                    <a:lstStyle/>
                    <a:p>
                      <a:r>
                        <a:rPr lang="en-GB" b="1" u="sng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Multiplication – grid method</a:t>
                      </a:r>
                    </a:p>
                    <a:p>
                      <a:endParaRPr lang="en-GB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en-GB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                 </a:t>
                      </a:r>
                      <a:r>
                        <a:rPr lang="en-GB" sz="20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52 x 7 = </a:t>
                      </a:r>
                    </a:p>
                    <a:p>
                      <a:endParaRPr lang="en-GB" sz="2000" b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endParaRPr lang="en-GB" sz="2000" b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endParaRPr lang="en-GB" sz="2000" b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en-GB" sz="20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 </a:t>
                      </a:r>
                    </a:p>
                    <a:p>
                      <a:r>
                        <a:rPr lang="en-GB" sz="20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              3</a:t>
                      </a:r>
                      <a:r>
                        <a:rPr lang="en-GB" sz="20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50 + 14 = 364</a:t>
                      </a:r>
                      <a:endParaRPr lang="en-GB" sz="2000" b="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u="sng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Division – Short</a:t>
                      </a:r>
                      <a:r>
                        <a:rPr lang="en-GB" sz="1600" b="1" u="sng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division method.</a:t>
                      </a:r>
                      <a:endParaRPr lang="en-GB" b="1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9082" y="1628800"/>
            <a:ext cx="1654807" cy="1833495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827584" y="292494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6703" y="1719729"/>
            <a:ext cx="1766117" cy="17582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0032" y="2918847"/>
            <a:ext cx="871804" cy="12193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1499673"/>
              </p:ext>
            </p:extLst>
          </p:nvPr>
        </p:nvGraphicFramePr>
        <p:xfrm>
          <a:off x="457200" y="4869160"/>
          <a:ext cx="3106689" cy="7770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5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5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55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8545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x</a:t>
                      </a:r>
                      <a:endParaRPr lang="en-GB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50</a:t>
                      </a:r>
                      <a:endParaRPr lang="en-GB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GB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545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GB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350</a:t>
                      </a:r>
                      <a:endParaRPr lang="en-GB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GB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6" name="Picture 2" descr="Image result for short division metho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923" y="4369672"/>
            <a:ext cx="3615897" cy="2034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517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562074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smtClean="0"/>
              <a:t>Curriculum Matrix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824670"/>
            <a:ext cx="8784976" cy="5925931"/>
          </a:xfrm>
        </p:spPr>
      </p:pic>
    </p:spTree>
    <p:extLst>
      <p:ext uri="{BB962C8B-B14F-4D97-AF65-F5344CB8AC3E}">
        <p14:creationId xmlns:p14="http://schemas.microsoft.com/office/powerpoint/2010/main" val="327234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63408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smtClean="0"/>
              <a:t>Curriculum Matrix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08720"/>
            <a:ext cx="8856984" cy="5832648"/>
          </a:xfrm>
        </p:spPr>
      </p:pic>
    </p:spTree>
    <p:extLst>
      <p:ext uri="{BB962C8B-B14F-4D97-AF65-F5344CB8AC3E}">
        <p14:creationId xmlns:p14="http://schemas.microsoft.com/office/powerpoint/2010/main" val="95828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63408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smtClean="0"/>
              <a:t>Curriculum Matrix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20026"/>
            <a:ext cx="8784976" cy="5798344"/>
          </a:xfrm>
        </p:spPr>
      </p:pic>
    </p:spTree>
    <p:extLst>
      <p:ext uri="{BB962C8B-B14F-4D97-AF65-F5344CB8AC3E}">
        <p14:creationId xmlns:p14="http://schemas.microsoft.com/office/powerpoint/2010/main" val="401829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smtClean="0"/>
              <a:t>Trips and Curriculum enhancement </a:t>
            </a:r>
            <a:endParaRPr lang="en-US" dirty="0"/>
          </a:p>
        </p:txBody>
      </p:sp>
      <p:sp>
        <p:nvSpPr>
          <p:cNvPr id="5" name="Content Placeholder 1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179714"/>
          </a:xfrm>
        </p:spPr>
        <p:txBody>
          <a:bodyPr/>
          <a:lstStyle/>
          <a:p>
            <a:r>
              <a:rPr lang="en-US" sz="1800" b="1" dirty="0" smtClean="0">
                <a:solidFill>
                  <a:srgbClr val="FF0000"/>
                </a:solidFill>
              </a:rPr>
              <a:t>Visits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 – Liverpool World Museum, High 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chool 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visits, </a:t>
            </a:r>
            <a:r>
              <a:rPr lang="en-US" sz="1800" dirty="0" err="1" smtClean="0">
                <a:solidFill>
                  <a:schemeClr val="tx2">
                    <a:lumMod val="50000"/>
                  </a:schemeClr>
                </a:solidFill>
              </a:rPr>
              <a:t>Waddecar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pPr marL="109537" indent="0">
              <a:buNone/>
            </a:pPr>
            <a:endParaRPr lang="en-US" sz="9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n-US" sz="1800" b="1" dirty="0" smtClean="0">
                <a:solidFill>
                  <a:srgbClr val="FF0000"/>
                </a:solidFill>
              </a:rPr>
              <a:t>Performances for parents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– Harvest assembly</a:t>
            </a:r>
            <a:endParaRPr lang="en-US" sz="1800" dirty="0">
              <a:solidFill>
                <a:schemeClr val="tx2">
                  <a:lumMod val="50000"/>
                </a:schemeClr>
              </a:solidFill>
            </a:endParaRPr>
          </a:p>
          <a:p>
            <a:endParaRPr lang="en-US" sz="9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n-US" sz="1800" b="1" dirty="0" smtClean="0">
                <a:solidFill>
                  <a:srgbClr val="FF0000"/>
                </a:solidFill>
              </a:rPr>
              <a:t>Themed weeks 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– Life 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skills/online 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safety, creative 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</a:rPr>
              <a:t>a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rts 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week, STEAM week.</a:t>
            </a:r>
            <a:endParaRPr lang="en-US" sz="18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109537" indent="0">
              <a:buNone/>
            </a:pPr>
            <a:endParaRPr lang="en-US" sz="9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n-US" sz="1800" b="1" dirty="0" smtClean="0">
                <a:solidFill>
                  <a:srgbClr val="FF0000"/>
                </a:solidFill>
              </a:rPr>
              <a:t>Autumn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 – Ancient Egypt, animals including humans, coding and Electro City, health and wellbeing, developing relationships, Christianity, Islam, gymnastics, creating musical instruments. </a:t>
            </a:r>
          </a:p>
          <a:p>
            <a:pPr marL="109537" indent="0">
              <a:buNone/>
            </a:pPr>
            <a:endParaRPr lang="en-US" sz="18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n-US" sz="1800" b="1" dirty="0" smtClean="0">
                <a:solidFill>
                  <a:srgbClr val="FF0000"/>
                </a:solidFill>
              </a:rPr>
              <a:t>Spring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 – South America and the Amazon, Earth and 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Space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</a:rPr>
              <a:t>graphical 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modelling, Hindu Dharma, programming, painting, collage and digital media, Samba, food inspired by 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</a:rPr>
              <a:t>S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outh America, dance.</a:t>
            </a:r>
          </a:p>
          <a:p>
            <a:pPr marL="109537" indent="0">
              <a:buNone/>
            </a:pPr>
            <a:endParaRPr lang="en-US" sz="18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n-US" sz="1800" b="1" dirty="0" smtClean="0">
                <a:solidFill>
                  <a:srgbClr val="FF0000"/>
                </a:solidFill>
              </a:rPr>
              <a:t>Summer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 – Local study of Lostock Hall, 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</a:rPr>
              <a:t>l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ife cycles,  properties and changes of materials, multimedia, national 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</a:rPr>
              <a:t>a</a:t>
            </a: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</a:rPr>
              <a:t>nthems, Judaism, famous Britons, athletics, ‘Dance from the Heart,’ moving toys.</a:t>
            </a:r>
            <a:endParaRPr lang="en-GB" sz="2400" dirty="0"/>
          </a:p>
          <a:p>
            <a:pPr lvl="0"/>
            <a:endParaRPr lang="en-GB" sz="2400" dirty="0"/>
          </a:p>
          <a:p>
            <a:pPr lvl="0"/>
            <a:endParaRPr lang="en-GB" sz="2400" dirty="0"/>
          </a:p>
          <a:p>
            <a:pPr eaLnBrk="1" hangingPunct="1"/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8158808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2"/>
          </a:xfrm>
        </p:spPr>
        <p:txBody>
          <a:bodyPr/>
          <a:lstStyle/>
          <a:p>
            <a:pPr eaLnBrk="1" hangingPunct="1">
              <a:buFont typeface="Wingdings 3" panose="05040102010807070707" pitchFamily="18" charset="2"/>
              <a:buNone/>
            </a:pPr>
            <a:endParaRPr lang="en-GB" altLang="en-US" dirty="0" smtClean="0"/>
          </a:p>
          <a:p>
            <a:pPr eaLnBrk="1" hangingPunct="1">
              <a:buFont typeface="Wingdings 3" panose="05040102010807070707" pitchFamily="18" charset="2"/>
              <a:buNone/>
            </a:pPr>
            <a:endParaRPr lang="en-GB" alt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72309" y="2852936"/>
            <a:ext cx="82296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>
                <a:solidFill>
                  <a:schemeClr val="bg1">
                    <a:lumMod val="25000"/>
                  </a:schemeClr>
                </a:solidFill>
              </a:rPr>
              <a:t>We are delighted to welcome your child into Year 5. We look forward to an exciting year filled with learning, challenge, creativity, enrichment and fun!</a:t>
            </a:r>
            <a:endParaRPr lang="en-US" dirty="0">
              <a:solidFill>
                <a:schemeClr val="bg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ustom 7">
      <a:dk1>
        <a:srgbClr val="002060"/>
      </a:dk1>
      <a:lt1>
        <a:srgbClr val="E3D0F1"/>
      </a:lt1>
      <a:dk2>
        <a:srgbClr val="464646"/>
      </a:dk2>
      <a:lt2>
        <a:srgbClr val="DEF5FA"/>
      </a:lt2>
      <a:accent1>
        <a:srgbClr val="7030A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ustom 7">
    <a:dk1>
      <a:srgbClr val="002060"/>
    </a:dk1>
    <a:lt1>
      <a:srgbClr val="E3D0F1"/>
    </a:lt1>
    <a:dk2>
      <a:srgbClr val="464646"/>
    </a:dk2>
    <a:lt2>
      <a:srgbClr val="DEF5FA"/>
    </a:lt2>
    <a:accent1>
      <a:srgbClr val="7030A0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ustom 7">
    <a:dk1>
      <a:srgbClr val="002060"/>
    </a:dk1>
    <a:lt1>
      <a:srgbClr val="E3D0F1"/>
    </a:lt1>
    <a:dk2>
      <a:srgbClr val="464646"/>
    </a:dk2>
    <a:lt2>
      <a:srgbClr val="DEF5FA"/>
    </a:lt2>
    <a:accent1>
      <a:srgbClr val="7030A0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ustom 7">
    <a:dk1>
      <a:srgbClr val="002060"/>
    </a:dk1>
    <a:lt1>
      <a:srgbClr val="E3D0F1"/>
    </a:lt1>
    <a:dk2>
      <a:srgbClr val="464646"/>
    </a:dk2>
    <a:lt2>
      <a:srgbClr val="DEF5FA"/>
    </a:lt2>
    <a:accent1>
      <a:srgbClr val="7030A0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ustom 7">
    <a:dk1>
      <a:srgbClr val="002060"/>
    </a:dk1>
    <a:lt1>
      <a:srgbClr val="E3D0F1"/>
    </a:lt1>
    <a:dk2>
      <a:srgbClr val="464646"/>
    </a:dk2>
    <a:lt2>
      <a:srgbClr val="DEF5FA"/>
    </a:lt2>
    <a:accent1>
      <a:srgbClr val="7030A0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2027</TotalTime>
  <Words>807</Words>
  <Application>Microsoft Office PowerPoint</Application>
  <PresentationFormat>On-screen Show (4:3)</PresentationFormat>
  <Paragraphs>142</Paragraphs>
  <Slides>19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Meet the Teacher Year 5</vt:lpstr>
      <vt:lpstr>Meet the Year 5 staff</vt:lpstr>
      <vt:lpstr>Year 5 learning areas</vt:lpstr>
      <vt:lpstr>Year 5 classrooms</vt:lpstr>
      <vt:lpstr>Timetable</vt:lpstr>
      <vt:lpstr> Daily routines </vt:lpstr>
      <vt:lpstr>Year Group information </vt:lpstr>
      <vt:lpstr>Key Stage 2 Targets</vt:lpstr>
      <vt:lpstr>Year Group Key Skills/Objectives</vt:lpstr>
      <vt:lpstr>English writing example (WIN)</vt:lpstr>
      <vt:lpstr>English writing example (GD)</vt:lpstr>
      <vt:lpstr>Year Group Key Skills/Objectives</vt:lpstr>
      <vt:lpstr>PowerPoint Presentation</vt:lpstr>
      <vt:lpstr>Maths strategies</vt:lpstr>
      <vt:lpstr>Curriculum Matrix</vt:lpstr>
      <vt:lpstr>Curriculum Matrix</vt:lpstr>
      <vt:lpstr>Curriculum Matrix</vt:lpstr>
      <vt:lpstr>Trips and Curriculum enhancement </vt:lpstr>
      <vt:lpstr>We are delighted to welcome your child into Year 5. We look forward to an exciting year filled with learning, challenge, creativity, enrichment and fun!</vt:lpstr>
    </vt:vector>
  </TitlesOfParts>
  <Company>Westfield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Lostock Hall Teaching School</dc:title>
  <dc:creator>dephead</dc:creator>
  <cp:lastModifiedBy>N Metcalf</cp:lastModifiedBy>
  <cp:revision>153</cp:revision>
  <cp:lastPrinted>2019-07-02T13:56:05Z</cp:lastPrinted>
  <dcterms:created xsi:type="dcterms:W3CDTF">2015-01-22T10:44:33Z</dcterms:created>
  <dcterms:modified xsi:type="dcterms:W3CDTF">2023-06-28T14:00:19Z</dcterms:modified>
</cp:coreProperties>
</file>